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0"/>
  </p:notesMasterIdLst>
  <p:handoutMasterIdLst>
    <p:handoutMasterId r:id="rId61"/>
  </p:handoutMasterIdLst>
  <p:sldIdLst>
    <p:sldId id="257" r:id="rId3"/>
    <p:sldId id="306" r:id="rId4"/>
    <p:sldId id="268" r:id="rId5"/>
    <p:sldId id="294" r:id="rId6"/>
    <p:sldId id="291" r:id="rId7"/>
    <p:sldId id="292" r:id="rId8"/>
    <p:sldId id="295" r:id="rId9"/>
    <p:sldId id="296" r:id="rId10"/>
    <p:sldId id="297" r:id="rId11"/>
    <p:sldId id="290" r:id="rId12"/>
    <p:sldId id="260" r:id="rId13"/>
    <p:sldId id="261" r:id="rId14"/>
    <p:sldId id="293" r:id="rId15"/>
    <p:sldId id="266" r:id="rId16"/>
    <p:sldId id="270" r:id="rId17"/>
    <p:sldId id="324" r:id="rId18"/>
    <p:sldId id="264" r:id="rId19"/>
    <p:sldId id="337" r:id="rId20"/>
    <p:sldId id="298" r:id="rId21"/>
    <p:sldId id="283" r:id="rId22"/>
    <p:sldId id="276" r:id="rId23"/>
    <p:sldId id="269" r:id="rId24"/>
    <p:sldId id="331" r:id="rId25"/>
    <p:sldId id="332" r:id="rId26"/>
    <p:sldId id="299" r:id="rId27"/>
    <p:sldId id="277" r:id="rId28"/>
    <p:sldId id="278" r:id="rId29"/>
    <p:sldId id="285" r:id="rId30"/>
    <p:sldId id="334" r:id="rId31"/>
    <p:sldId id="286" r:id="rId32"/>
    <p:sldId id="333" r:id="rId33"/>
    <p:sldId id="335" r:id="rId34"/>
    <p:sldId id="288" r:id="rId35"/>
    <p:sldId id="289" r:id="rId36"/>
    <p:sldId id="328" r:id="rId37"/>
    <p:sldId id="303" r:id="rId38"/>
    <p:sldId id="262" r:id="rId39"/>
    <p:sldId id="265" r:id="rId40"/>
    <p:sldId id="326" r:id="rId41"/>
    <p:sldId id="305" r:id="rId42"/>
    <p:sldId id="314" r:id="rId43"/>
    <p:sldId id="323" r:id="rId44"/>
    <p:sldId id="318" r:id="rId45"/>
    <p:sldId id="320" r:id="rId46"/>
    <p:sldId id="319" r:id="rId47"/>
    <p:sldId id="321" r:id="rId48"/>
    <p:sldId id="315" r:id="rId49"/>
    <p:sldId id="310" r:id="rId50"/>
    <p:sldId id="308" r:id="rId51"/>
    <p:sldId id="309" r:id="rId52"/>
    <p:sldId id="329" r:id="rId53"/>
    <p:sldId id="325" r:id="rId54"/>
    <p:sldId id="300" r:id="rId55"/>
    <p:sldId id="336" r:id="rId56"/>
    <p:sldId id="284" r:id="rId57"/>
    <p:sldId id="327" r:id="rId58"/>
    <p:sldId id="311" r:id="rId5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73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05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80D86-B0E2-4A9E-AA52-2162D8F50AA8}"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n-GB"/>
        </a:p>
      </dgm:t>
    </dgm:pt>
    <dgm:pt modelId="{B95E0A83-49B9-438A-A938-3D25A735F6C7}">
      <dgm:prSet phldrT="[Text]"/>
      <dgm:spPr/>
      <dgm:t>
        <a:bodyPr/>
        <a:lstStyle/>
        <a:p>
          <a:r>
            <a:rPr lang="en-GB" dirty="0" smtClean="0"/>
            <a:t>Neighbourhood Design</a:t>
          </a:r>
          <a:endParaRPr lang="en-GB" dirty="0"/>
        </a:p>
      </dgm:t>
    </dgm:pt>
    <dgm:pt modelId="{FDAA3EC3-89D4-4B2E-A7BD-333B5160FAC0}" type="parTrans" cxnId="{8E037C8E-B046-48DE-ABE8-00AE35D62F94}">
      <dgm:prSet/>
      <dgm:spPr/>
      <dgm:t>
        <a:bodyPr/>
        <a:lstStyle/>
        <a:p>
          <a:endParaRPr lang="en-GB"/>
        </a:p>
      </dgm:t>
    </dgm:pt>
    <dgm:pt modelId="{22DB63E2-3652-44A8-8AE0-03499E9C5D28}" type="sibTrans" cxnId="{8E037C8E-B046-48DE-ABE8-00AE35D62F94}">
      <dgm:prSet/>
      <dgm:spPr/>
      <dgm:t>
        <a:bodyPr/>
        <a:lstStyle/>
        <a:p>
          <a:endParaRPr lang="en-GB"/>
        </a:p>
      </dgm:t>
    </dgm:pt>
    <dgm:pt modelId="{F594177B-3DD4-47BA-A461-E16837A4D17B}">
      <dgm:prSet phldrT="[Text]"/>
      <dgm:spPr>
        <a:solidFill>
          <a:schemeClr val="tx2"/>
        </a:solidFill>
      </dgm:spPr>
      <dgm:t>
        <a:bodyPr/>
        <a:lstStyle/>
        <a:p>
          <a:r>
            <a:rPr lang="en-GB" dirty="0" smtClean="0"/>
            <a:t>Housing</a:t>
          </a:r>
          <a:endParaRPr lang="en-GB" dirty="0"/>
        </a:p>
      </dgm:t>
    </dgm:pt>
    <dgm:pt modelId="{929FBF5C-5FE8-4CE0-AC0E-CDCC9D0769CD}" type="parTrans" cxnId="{051118DD-B783-4745-92B6-4AA2BF4C6F31}">
      <dgm:prSet/>
      <dgm:spPr/>
      <dgm:t>
        <a:bodyPr/>
        <a:lstStyle/>
        <a:p>
          <a:endParaRPr lang="en-GB"/>
        </a:p>
      </dgm:t>
    </dgm:pt>
    <dgm:pt modelId="{80823F20-336F-4CFE-8463-F1654C6F38AA}" type="sibTrans" cxnId="{051118DD-B783-4745-92B6-4AA2BF4C6F31}">
      <dgm:prSet/>
      <dgm:spPr/>
      <dgm:t>
        <a:bodyPr/>
        <a:lstStyle/>
        <a:p>
          <a:endParaRPr lang="en-GB"/>
        </a:p>
      </dgm:t>
    </dgm:pt>
    <dgm:pt modelId="{29AB74A8-3F62-451B-ACCC-C54443095E4A}">
      <dgm:prSet phldrT="[Text]"/>
      <dgm:spPr>
        <a:solidFill>
          <a:schemeClr val="bg2"/>
        </a:solidFill>
      </dgm:spPr>
      <dgm:t>
        <a:bodyPr/>
        <a:lstStyle/>
        <a:p>
          <a:r>
            <a:rPr lang="en-GB" dirty="0" smtClean="0"/>
            <a:t>Healthy Food</a:t>
          </a:r>
          <a:endParaRPr lang="en-GB" dirty="0"/>
        </a:p>
      </dgm:t>
    </dgm:pt>
    <dgm:pt modelId="{AC4246BB-27AB-41C0-98D3-BA56C46A4056}" type="parTrans" cxnId="{0EF1706D-639D-4BED-BEA9-009EF11BD5A2}">
      <dgm:prSet/>
      <dgm:spPr/>
      <dgm:t>
        <a:bodyPr/>
        <a:lstStyle/>
        <a:p>
          <a:endParaRPr lang="en-GB"/>
        </a:p>
      </dgm:t>
    </dgm:pt>
    <dgm:pt modelId="{DF6AE1B2-2503-4950-8D93-8583783B9B5B}" type="sibTrans" cxnId="{0EF1706D-639D-4BED-BEA9-009EF11BD5A2}">
      <dgm:prSet/>
      <dgm:spPr/>
      <dgm:t>
        <a:bodyPr/>
        <a:lstStyle/>
        <a:p>
          <a:endParaRPr lang="en-GB"/>
        </a:p>
      </dgm:t>
    </dgm:pt>
    <dgm:pt modelId="{3286634A-5A6A-4017-A6BC-F6C7584BFB41}">
      <dgm:prSet phldrT="[Text]"/>
      <dgm:spPr>
        <a:solidFill>
          <a:schemeClr val="accent6"/>
        </a:solidFill>
      </dgm:spPr>
      <dgm:t>
        <a:bodyPr/>
        <a:lstStyle/>
        <a:p>
          <a:r>
            <a:rPr lang="en-GB" dirty="0" smtClean="0"/>
            <a:t>Natural Environment</a:t>
          </a:r>
          <a:endParaRPr lang="en-GB" dirty="0"/>
        </a:p>
      </dgm:t>
    </dgm:pt>
    <dgm:pt modelId="{E2AB5AB9-DBA5-4148-BA32-53C5D933F2A6}" type="parTrans" cxnId="{E98BD0AF-6CD5-49A7-B9C0-CE0C6E97B203}">
      <dgm:prSet/>
      <dgm:spPr/>
      <dgm:t>
        <a:bodyPr/>
        <a:lstStyle/>
        <a:p>
          <a:endParaRPr lang="en-GB"/>
        </a:p>
      </dgm:t>
    </dgm:pt>
    <dgm:pt modelId="{43183E80-7666-4B14-9F18-AC3C3C7D3876}" type="sibTrans" cxnId="{E98BD0AF-6CD5-49A7-B9C0-CE0C6E97B203}">
      <dgm:prSet/>
      <dgm:spPr/>
      <dgm:t>
        <a:bodyPr/>
        <a:lstStyle/>
        <a:p>
          <a:endParaRPr lang="en-GB"/>
        </a:p>
      </dgm:t>
    </dgm:pt>
    <dgm:pt modelId="{B5EE469D-5616-47EA-8C71-1C14202EE4F4}">
      <dgm:prSet phldrT="[Text]"/>
      <dgm:spPr>
        <a:solidFill>
          <a:schemeClr val="accent1"/>
        </a:solidFill>
      </dgm:spPr>
      <dgm:t>
        <a:bodyPr/>
        <a:lstStyle/>
        <a:p>
          <a:r>
            <a:rPr lang="en-GB" dirty="0" smtClean="0"/>
            <a:t>Transport</a:t>
          </a:r>
          <a:endParaRPr lang="en-GB" dirty="0"/>
        </a:p>
      </dgm:t>
    </dgm:pt>
    <dgm:pt modelId="{844DEC6E-A685-4AE2-8348-78EDCEBEB11E}" type="parTrans" cxnId="{00E5A9A0-E2DB-4B77-A96A-CC275FB349B5}">
      <dgm:prSet/>
      <dgm:spPr/>
      <dgm:t>
        <a:bodyPr/>
        <a:lstStyle/>
        <a:p>
          <a:endParaRPr lang="en-GB"/>
        </a:p>
      </dgm:t>
    </dgm:pt>
    <dgm:pt modelId="{42FA5BAF-4719-4B65-9C3F-A03631956117}" type="sibTrans" cxnId="{00E5A9A0-E2DB-4B77-A96A-CC275FB349B5}">
      <dgm:prSet/>
      <dgm:spPr/>
      <dgm:t>
        <a:bodyPr/>
        <a:lstStyle/>
        <a:p>
          <a:endParaRPr lang="en-GB"/>
        </a:p>
      </dgm:t>
    </dgm:pt>
    <dgm:pt modelId="{52CADD04-377A-4FC8-A824-748ED74E2FB5}" type="pres">
      <dgm:prSet presAssocID="{14380D86-B0E2-4A9E-AA52-2162D8F50AA8}" presName="cycle" presStyleCnt="0">
        <dgm:presLayoutVars>
          <dgm:dir/>
          <dgm:resizeHandles val="exact"/>
        </dgm:presLayoutVars>
      </dgm:prSet>
      <dgm:spPr/>
      <dgm:t>
        <a:bodyPr/>
        <a:lstStyle/>
        <a:p>
          <a:endParaRPr lang="en-GB"/>
        </a:p>
      </dgm:t>
    </dgm:pt>
    <dgm:pt modelId="{F329BA2A-2643-41D8-9E10-21CB0122BCE4}" type="pres">
      <dgm:prSet presAssocID="{B95E0A83-49B9-438A-A938-3D25A735F6C7}" presName="node" presStyleLbl="node1" presStyleIdx="0" presStyleCnt="5">
        <dgm:presLayoutVars>
          <dgm:bulletEnabled val="1"/>
        </dgm:presLayoutVars>
      </dgm:prSet>
      <dgm:spPr/>
      <dgm:t>
        <a:bodyPr/>
        <a:lstStyle/>
        <a:p>
          <a:endParaRPr lang="en-GB"/>
        </a:p>
      </dgm:t>
    </dgm:pt>
    <dgm:pt modelId="{0394E189-D899-4C23-A554-265A281FE3CD}" type="pres">
      <dgm:prSet presAssocID="{B95E0A83-49B9-438A-A938-3D25A735F6C7}" presName="spNode" presStyleCnt="0"/>
      <dgm:spPr/>
    </dgm:pt>
    <dgm:pt modelId="{7BDA40B4-6630-46B7-BF99-CBD047B04ED4}" type="pres">
      <dgm:prSet presAssocID="{22DB63E2-3652-44A8-8AE0-03499E9C5D28}" presName="sibTrans" presStyleLbl="sibTrans1D1" presStyleIdx="0" presStyleCnt="5"/>
      <dgm:spPr/>
      <dgm:t>
        <a:bodyPr/>
        <a:lstStyle/>
        <a:p>
          <a:endParaRPr lang="en-GB"/>
        </a:p>
      </dgm:t>
    </dgm:pt>
    <dgm:pt modelId="{A642FC8E-66EA-4D3B-AE06-26DBCF0A13AD}" type="pres">
      <dgm:prSet presAssocID="{F594177B-3DD4-47BA-A461-E16837A4D17B}" presName="node" presStyleLbl="node1" presStyleIdx="1" presStyleCnt="5" custRadScaleRad="120367" custRadScaleInc="13892">
        <dgm:presLayoutVars>
          <dgm:bulletEnabled val="1"/>
        </dgm:presLayoutVars>
      </dgm:prSet>
      <dgm:spPr/>
      <dgm:t>
        <a:bodyPr/>
        <a:lstStyle/>
        <a:p>
          <a:endParaRPr lang="en-GB"/>
        </a:p>
      </dgm:t>
    </dgm:pt>
    <dgm:pt modelId="{68F76116-E727-485E-B62D-58B5BB2BA452}" type="pres">
      <dgm:prSet presAssocID="{F594177B-3DD4-47BA-A461-E16837A4D17B}" presName="spNode" presStyleCnt="0"/>
      <dgm:spPr/>
    </dgm:pt>
    <dgm:pt modelId="{CC12D53B-E285-4533-8AB5-EEC1D7422CB9}" type="pres">
      <dgm:prSet presAssocID="{80823F20-336F-4CFE-8463-F1654C6F38AA}" presName="sibTrans" presStyleLbl="sibTrans1D1" presStyleIdx="1" presStyleCnt="5"/>
      <dgm:spPr/>
      <dgm:t>
        <a:bodyPr/>
        <a:lstStyle/>
        <a:p>
          <a:endParaRPr lang="en-GB"/>
        </a:p>
      </dgm:t>
    </dgm:pt>
    <dgm:pt modelId="{5927F724-4705-42F5-A2B8-D84F92014612}" type="pres">
      <dgm:prSet presAssocID="{29AB74A8-3F62-451B-ACCC-C54443095E4A}" presName="node" presStyleLbl="node1" presStyleIdx="2" presStyleCnt="5" custRadScaleRad="116209" custRadScaleInc="-44497">
        <dgm:presLayoutVars>
          <dgm:bulletEnabled val="1"/>
        </dgm:presLayoutVars>
      </dgm:prSet>
      <dgm:spPr/>
      <dgm:t>
        <a:bodyPr/>
        <a:lstStyle/>
        <a:p>
          <a:endParaRPr lang="en-GB"/>
        </a:p>
      </dgm:t>
    </dgm:pt>
    <dgm:pt modelId="{FCA0ADBB-126A-4AF2-B27A-B970B45049C1}" type="pres">
      <dgm:prSet presAssocID="{29AB74A8-3F62-451B-ACCC-C54443095E4A}" presName="spNode" presStyleCnt="0"/>
      <dgm:spPr/>
    </dgm:pt>
    <dgm:pt modelId="{B65AF6FF-55F2-4C4B-A20E-660648F3E238}" type="pres">
      <dgm:prSet presAssocID="{DF6AE1B2-2503-4950-8D93-8583783B9B5B}" presName="sibTrans" presStyleLbl="sibTrans1D1" presStyleIdx="2" presStyleCnt="5"/>
      <dgm:spPr/>
      <dgm:t>
        <a:bodyPr/>
        <a:lstStyle/>
        <a:p>
          <a:endParaRPr lang="en-GB"/>
        </a:p>
      </dgm:t>
    </dgm:pt>
    <dgm:pt modelId="{5F1BCF18-4E49-4D1A-8E9D-FF6AFE6EA0CA}" type="pres">
      <dgm:prSet presAssocID="{3286634A-5A6A-4017-A6BC-F6C7584BFB41}" presName="node" presStyleLbl="node1" presStyleIdx="3" presStyleCnt="5" custRadScaleRad="115567" custRadScaleInc="43244">
        <dgm:presLayoutVars>
          <dgm:bulletEnabled val="1"/>
        </dgm:presLayoutVars>
      </dgm:prSet>
      <dgm:spPr/>
      <dgm:t>
        <a:bodyPr/>
        <a:lstStyle/>
        <a:p>
          <a:endParaRPr lang="en-GB"/>
        </a:p>
      </dgm:t>
    </dgm:pt>
    <dgm:pt modelId="{42CA7352-2FC7-4BF9-A138-E42A4DB4F17D}" type="pres">
      <dgm:prSet presAssocID="{3286634A-5A6A-4017-A6BC-F6C7584BFB41}" presName="spNode" presStyleCnt="0"/>
      <dgm:spPr/>
    </dgm:pt>
    <dgm:pt modelId="{C187E9CD-43AE-4D51-921D-6C3D16AB7A43}" type="pres">
      <dgm:prSet presAssocID="{43183E80-7666-4B14-9F18-AC3C3C7D3876}" presName="sibTrans" presStyleLbl="sibTrans1D1" presStyleIdx="3" presStyleCnt="5"/>
      <dgm:spPr/>
      <dgm:t>
        <a:bodyPr/>
        <a:lstStyle/>
        <a:p>
          <a:endParaRPr lang="en-GB"/>
        </a:p>
      </dgm:t>
    </dgm:pt>
    <dgm:pt modelId="{7E36ECA9-50AB-42ED-9A6B-5C205AA19C03}" type="pres">
      <dgm:prSet presAssocID="{B5EE469D-5616-47EA-8C71-1C14202EE4F4}" presName="node" presStyleLbl="node1" presStyleIdx="4" presStyleCnt="5" custRadScaleRad="116710" custRadScaleInc="-11933">
        <dgm:presLayoutVars>
          <dgm:bulletEnabled val="1"/>
        </dgm:presLayoutVars>
      </dgm:prSet>
      <dgm:spPr/>
      <dgm:t>
        <a:bodyPr/>
        <a:lstStyle/>
        <a:p>
          <a:endParaRPr lang="en-GB"/>
        </a:p>
      </dgm:t>
    </dgm:pt>
    <dgm:pt modelId="{6A19F865-5D8E-4410-B18E-8160E11DEC79}" type="pres">
      <dgm:prSet presAssocID="{B5EE469D-5616-47EA-8C71-1C14202EE4F4}" presName="spNode" presStyleCnt="0"/>
      <dgm:spPr/>
    </dgm:pt>
    <dgm:pt modelId="{62A5E196-8968-4F7A-AFD6-BAD4341B9885}" type="pres">
      <dgm:prSet presAssocID="{42FA5BAF-4719-4B65-9C3F-A03631956117}" presName="sibTrans" presStyleLbl="sibTrans1D1" presStyleIdx="4" presStyleCnt="5"/>
      <dgm:spPr/>
      <dgm:t>
        <a:bodyPr/>
        <a:lstStyle/>
        <a:p>
          <a:endParaRPr lang="en-GB"/>
        </a:p>
      </dgm:t>
    </dgm:pt>
  </dgm:ptLst>
  <dgm:cxnLst>
    <dgm:cxn modelId="{A1A46009-9618-4F64-AAB8-C4C9AF448959}" type="presOf" srcId="{3286634A-5A6A-4017-A6BC-F6C7584BFB41}" destId="{5F1BCF18-4E49-4D1A-8E9D-FF6AFE6EA0CA}" srcOrd="0" destOrd="0" presId="urn:microsoft.com/office/officeart/2005/8/layout/cycle5"/>
    <dgm:cxn modelId="{0EF1706D-639D-4BED-BEA9-009EF11BD5A2}" srcId="{14380D86-B0E2-4A9E-AA52-2162D8F50AA8}" destId="{29AB74A8-3F62-451B-ACCC-C54443095E4A}" srcOrd="2" destOrd="0" parTransId="{AC4246BB-27AB-41C0-98D3-BA56C46A4056}" sibTransId="{DF6AE1B2-2503-4950-8D93-8583783B9B5B}"/>
    <dgm:cxn modelId="{00E5A9A0-E2DB-4B77-A96A-CC275FB349B5}" srcId="{14380D86-B0E2-4A9E-AA52-2162D8F50AA8}" destId="{B5EE469D-5616-47EA-8C71-1C14202EE4F4}" srcOrd="4" destOrd="0" parTransId="{844DEC6E-A685-4AE2-8348-78EDCEBEB11E}" sibTransId="{42FA5BAF-4719-4B65-9C3F-A03631956117}"/>
    <dgm:cxn modelId="{0929552C-AB12-4C3A-8CE0-06BCBCB93AF6}" type="presOf" srcId="{B95E0A83-49B9-438A-A938-3D25A735F6C7}" destId="{F329BA2A-2643-41D8-9E10-21CB0122BCE4}" srcOrd="0" destOrd="0" presId="urn:microsoft.com/office/officeart/2005/8/layout/cycle5"/>
    <dgm:cxn modelId="{02720ECC-7E18-4E70-99B3-9ED7078B02C7}" type="presOf" srcId="{29AB74A8-3F62-451B-ACCC-C54443095E4A}" destId="{5927F724-4705-42F5-A2B8-D84F92014612}" srcOrd="0" destOrd="0" presId="urn:microsoft.com/office/officeart/2005/8/layout/cycle5"/>
    <dgm:cxn modelId="{4F663125-5F89-4B8B-9FD4-3CBAEC6D2B24}" type="presOf" srcId="{F594177B-3DD4-47BA-A461-E16837A4D17B}" destId="{A642FC8E-66EA-4D3B-AE06-26DBCF0A13AD}" srcOrd="0" destOrd="0" presId="urn:microsoft.com/office/officeart/2005/8/layout/cycle5"/>
    <dgm:cxn modelId="{8E037C8E-B046-48DE-ABE8-00AE35D62F94}" srcId="{14380D86-B0E2-4A9E-AA52-2162D8F50AA8}" destId="{B95E0A83-49B9-438A-A938-3D25A735F6C7}" srcOrd="0" destOrd="0" parTransId="{FDAA3EC3-89D4-4B2E-A7BD-333B5160FAC0}" sibTransId="{22DB63E2-3652-44A8-8AE0-03499E9C5D28}"/>
    <dgm:cxn modelId="{114AD3EE-37E0-429E-A2C8-F6D440A3663D}" type="presOf" srcId="{42FA5BAF-4719-4B65-9C3F-A03631956117}" destId="{62A5E196-8968-4F7A-AFD6-BAD4341B9885}" srcOrd="0" destOrd="0" presId="urn:microsoft.com/office/officeart/2005/8/layout/cycle5"/>
    <dgm:cxn modelId="{D82C69EF-BE0E-426B-BAA6-CE525CE62475}" type="presOf" srcId="{DF6AE1B2-2503-4950-8D93-8583783B9B5B}" destId="{B65AF6FF-55F2-4C4B-A20E-660648F3E238}" srcOrd="0" destOrd="0" presId="urn:microsoft.com/office/officeart/2005/8/layout/cycle5"/>
    <dgm:cxn modelId="{0B3E5D0B-A842-488F-B7F4-264AB9E1979B}" type="presOf" srcId="{22DB63E2-3652-44A8-8AE0-03499E9C5D28}" destId="{7BDA40B4-6630-46B7-BF99-CBD047B04ED4}" srcOrd="0" destOrd="0" presId="urn:microsoft.com/office/officeart/2005/8/layout/cycle5"/>
    <dgm:cxn modelId="{051118DD-B783-4745-92B6-4AA2BF4C6F31}" srcId="{14380D86-B0E2-4A9E-AA52-2162D8F50AA8}" destId="{F594177B-3DD4-47BA-A461-E16837A4D17B}" srcOrd="1" destOrd="0" parTransId="{929FBF5C-5FE8-4CE0-AC0E-CDCC9D0769CD}" sibTransId="{80823F20-336F-4CFE-8463-F1654C6F38AA}"/>
    <dgm:cxn modelId="{C5066546-3866-4BC3-8F4B-AB6D75E8E51B}" type="presOf" srcId="{80823F20-336F-4CFE-8463-F1654C6F38AA}" destId="{CC12D53B-E285-4533-8AB5-EEC1D7422CB9}" srcOrd="0" destOrd="0" presId="urn:microsoft.com/office/officeart/2005/8/layout/cycle5"/>
    <dgm:cxn modelId="{A89D6FF3-634B-4A49-A193-FCE7F75E9511}" type="presOf" srcId="{14380D86-B0E2-4A9E-AA52-2162D8F50AA8}" destId="{52CADD04-377A-4FC8-A824-748ED74E2FB5}" srcOrd="0" destOrd="0" presId="urn:microsoft.com/office/officeart/2005/8/layout/cycle5"/>
    <dgm:cxn modelId="{B89F183D-DDCA-47D5-A03E-8AA6800B644A}" type="presOf" srcId="{B5EE469D-5616-47EA-8C71-1C14202EE4F4}" destId="{7E36ECA9-50AB-42ED-9A6B-5C205AA19C03}" srcOrd="0" destOrd="0" presId="urn:microsoft.com/office/officeart/2005/8/layout/cycle5"/>
    <dgm:cxn modelId="{89F9BFB4-32CE-489C-A90F-3F800455C035}" type="presOf" srcId="{43183E80-7666-4B14-9F18-AC3C3C7D3876}" destId="{C187E9CD-43AE-4D51-921D-6C3D16AB7A43}" srcOrd="0" destOrd="0" presId="urn:microsoft.com/office/officeart/2005/8/layout/cycle5"/>
    <dgm:cxn modelId="{E98BD0AF-6CD5-49A7-B9C0-CE0C6E97B203}" srcId="{14380D86-B0E2-4A9E-AA52-2162D8F50AA8}" destId="{3286634A-5A6A-4017-A6BC-F6C7584BFB41}" srcOrd="3" destOrd="0" parTransId="{E2AB5AB9-DBA5-4148-BA32-53C5D933F2A6}" sibTransId="{43183E80-7666-4B14-9F18-AC3C3C7D3876}"/>
    <dgm:cxn modelId="{2790D753-BCF9-463A-903C-05160919ED8C}" type="presParOf" srcId="{52CADD04-377A-4FC8-A824-748ED74E2FB5}" destId="{F329BA2A-2643-41D8-9E10-21CB0122BCE4}" srcOrd="0" destOrd="0" presId="urn:microsoft.com/office/officeart/2005/8/layout/cycle5"/>
    <dgm:cxn modelId="{CAB16D97-034E-42F5-BF27-A352FED48532}" type="presParOf" srcId="{52CADD04-377A-4FC8-A824-748ED74E2FB5}" destId="{0394E189-D899-4C23-A554-265A281FE3CD}" srcOrd="1" destOrd="0" presId="urn:microsoft.com/office/officeart/2005/8/layout/cycle5"/>
    <dgm:cxn modelId="{1AB5F9B2-E79E-457A-8F37-72761A4D5DFD}" type="presParOf" srcId="{52CADD04-377A-4FC8-A824-748ED74E2FB5}" destId="{7BDA40B4-6630-46B7-BF99-CBD047B04ED4}" srcOrd="2" destOrd="0" presId="urn:microsoft.com/office/officeart/2005/8/layout/cycle5"/>
    <dgm:cxn modelId="{9CDD5CCC-C8CB-4433-90BD-685DBA74C94E}" type="presParOf" srcId="{52CADD04-377A-4FC8-A824-748ED74E2FB5}" destId="{A642FC8E-66EA-4D3B-AE06-26DBCF0A13AD}" srcOrd="3" destOrd="0" presId="urn:microsoft.com/office/officeart/2005/8/layout/cycle5"/>
    <dgm:cxn modelId="{BD5468D1-E983-452B-9A5D-DCD3A4C6744C}" type="presParOf" srcId="{52CADD04-377A-4FC8-A824-748ED74E2FB5}" destId="{68F76116-E727-485E-B62D-58B5BB2BA452}" srcOrd="4" destOrd="0" presId="urn:microsoft.com/office/officeart/2005/8/layout/cycle5"/>
    <dgm:cxn modelId="{C5A0BE15-A8A1-406A-B911-FBE9D05EA61A}" type="presParOf" srcId="{52CADD04-377A-4FC8-A824-748ED74E2FB5}" destId="{CC12D53B-E285-4533-8AB5-EEC1D7422CB9}" srcOrd="5" destOrd="0" presId="urn:microsoft.com/office/officeart/2005/8/layout/cycle5"/>
    <dgm:cxn modelId="{5F7B8DEA-BB46-42AC-B6BE-C112B7D92A22}" type="presParOf" srcId="{52CADD04-377A-4FC8-A824-748ED74E2FB5}" destId="{5927F724-4705-42F5-A2B8-D84F92014612}" srcOrd="6" destOrd="0" presId="urn:microsoft.com/office/officeart/2005/8/layout/cycle5"/>
    <dgm:cxn modelId="{3437F036-1FE7-485E-9697-2C4310E70522}" type="presParOf" srcId="{52CADD04-377A-4FC8-A824-748ED74E2FB5}" destId="{FCA0ADBB-126A-4AF2-B27A-B970B45049C1}" srcOrd="7" destOrd="0" presId="urn:microsoft.com/office/officeart/2005/8/layout/cycle5"/>
    <dgm:cxn modelId="{3359AC61-D62D-4D01-9C40-FECBE0B63D54}" type="presParOf" srcId="{52CADD04-377A-4FC8-A824-748ED74E2FB5}" destId="{B65AF6FF-55F2-4C4B-A20E-660648F3E238}" srcOrd="8" destOrd="0" presId="urn:microsoft.com/office/officeart/2005/8/layout/cycle5"/>
    <dgm:cxn modelId="{56E3F781-42B4-488C-9469-C41D8200AA0B}" type="presParOf" srcId="{52CADD04-377A-4FC8-A824-748ED74E2FB5}" destId="{5F1BCF18-4E49-4D1A-8E9D-FF6AFE6EA0CA}" srcOrd="9" destOrd="0" presId="urn:microsoft.com/office/officeart/2005/8/layout/cycle5"/>
    <dgm:cxn modelId="{BCA130AF-BFB9-443C-80E1-F5F2B5542009}" type="presParOf" srcId="{52CADD04-377A-4FC8-A824-748ED74E2FB5}" destId="{42CA7352-2FC7-4BF9-A138-E42A4DB4F17D}" srcOrd="10" destOrd="0" presId="urn:microsoft.com/office/officeart/2005/8/layout/cycle5"/>
    <dgm:cxn modelId="{8A53E088-B24B-4ED5-B191-491B0E7D016E}" type="presParOf" srcId="{52CADD04-377A-4FC8-A824-748ED74E2FB5}" destId="{C187E9CD-43AE-4D51-921D-6C3D16AB7A43}" srcOrd="11" destOrd="0" presId="urn:microsoft.com/office/officeart/2005/8/layout/cycle5"/>
    <dgm:cxn modelId="{F45C8BC1-7669-48EC-BB64-77E8CEC3E415}" type="presParOf" srcId="{52CADD04-377A-4FC8-A824-748ED74E2FB5}" destId="{7E36ECA9-50AB-42ED-9A6B-5C205AA19C03}" srcOrd="12" destOrd="0" presId="urn:microsoft.com/office/officeart/2005/8/layout/cycle5"/>
    <dgm:cxn modelId="{68FF840C-7C93-4768-B919-5882B28EC87F}" type="presParOf" srcId="{52CADD04-377A-4FC8-A824-748ED74E2FB5}" destId="{6A19F865-5D8E-4410-B18E-8160E11DEC79}" srcOrd="13" destOrd="0" presId="urn:microsoft.com/office/officeart/2005/8/layout/cycle5"/>
    <dgm:cxn modelId="{72792E86-C7FF-4C56-B88F-19BB1B3E2D23}" type="presParOf" srcId="{52CADD04-377A-4FC8-A824-748ED74E2FB5}" destId="{62A5E196-8968-4F7A-AFD6-BAD4341B9885}"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1"/>
          </a:xfrm>
          <a:prstGeom prst="rect">
            <a:avLst/>
          </a:prstGeom>
        </p:spPr>
        <p:txBody>
          <a:bodyPr vert="horz" lIns="91970" tIns="45985" rIns="91970" bIns="45985" rtlCol="0"/>
          <a:lstStyle>
            <a:lvl1pPr algn="l">
              <a:defRPr sz="1200"/>
            </a:lvl1pPr>
          </a:lstStyle>
          <a:p>
            <a:endParaRPr lang="en-GB" dirty="0"/>
          </a:p>
        </p:txBody>
      </p:sp>
      <p:sp>
        <p:nvSpPr>
          <p:cNvPr id="3" name="Date Placeholder 2"/>
          <p:cNvSpPr>
            <a:spLocks noGrp="1"/>
          </p:cNvSpPr>
          <p:nvPr>
            <p:ph type="dt" sz="quarter" idx="1"/>
          </p:nvPr>
        </p:nvSpPr>
        <p:spPr>
          <a:xfrm>
            <a:off x="3850443" y="1"/>
            <a:ext cx="2945659" cy="496331"/>
          </a:xfrm>
          <a:prstGeom prst="rect">
            <a:avLst/>
          </a:prstGeom>
        </p:spPr>
        <p:txBody>
          <a:bodyPr vert="horz" lIns="91970" tIns="45985" rIns="91970" bIns="45985" rtlCol="0"/>
          <a:lstStyle>
            <a:lvl1pPr algn="r">
              <a:defRPr sz="1200"/>
            </a:lvl1pPr>
          </a:lstStyle>
          <a:p>
            <a:r>
              <a:rPr lang="en-GB" smtClean="0"/>
              <a:t>4/12/2017</a:t>
            </a:r>
            <a:endParaRPr lang="en-GB" dirty="0"/>
          </a:p>
        </p:txBody>
      </p:sp>
      <p:sp>
        <p:nvSpPr>
          <p:cNvPr id="4" name="Footer Placeholder 3"/>
          <p:cNvSpPr>
            <a:spLocks noGrp="1"/>
          </p:cNvSpPr>
          <p:nvPr>
            <p:ph type="ftr" sz="quarter" idx="2"/>
          </p:nvPr>
        </p:nvSpPr>
        <p:spPr>
          <a:xfrm>
            <a:off x="0" y="9428585"/>
            <a:ext cx="2945659" cy="496331"/>
          </a:xfrm>
          <a:prstGeom prst="rect">
            <a:avLst/>
          </a:prstGeom>
        </p:spPr>
        <p:txBody>
          <a:bodyPr vert="horz" lIns="91970" tIns="45985" rIns="91970" bIns="45985" rtlCol="0" anchor="b"/>
          <a:lstStyle>
            <a:lvl1pPr algn="l">
              <a:defRPr sz="1200"/>
            </a:lvl1pPr>
          </a:lstStyle>
          <a:p>
            <a:r>
              <a:rPr lang="en-GB" smtClean="0"/>
              <a:t>Paul Lincoln</a:t>
            </a:r>
            <a:endParaRPr lang="en-GB" dirty="0"/>
          </a:p>
        </p:txBody>
      </p:sp>
      <p:sp>
        <p:nvSpPr>
          <p:cNvPr id="5" name="Slide Number Placeholder 4"/>
          <p:cNvSpPr>
            <a:spLocks noGrp="1"/>
          </p:cNvSpPr>
          <p:nvPr>
            <p:ph type="sldNum" sz="quarter" idx="3"/>
          </p:nvPr>
        </p:nvSpPr>
        <p:spPr>
          <a:xfrm>
            <a:off x="3850443" y="9428585"/>
            <a:ext cx="2945659" cy="496331"/>
          </a:xfrm>
          <a:prstGeom prst="rect">
            <a:avLst/>
          </a:prstGeom>
        </p:spPr>
        <p:txBody>
          <a:bodyPr vert="horz" lIns="91970" tIns="45985" rIns="91970" bIns="45985" rtlCol="0" anchor="b"/>
          <a:lstStyle>
            <a:lvl1pPr algn="r">
              <a:defRPr sz="1200"/>
            </a:lvl1pPr>
          </a:lstStyle>
          <a:p>
            <a:fld id="{F25996AF-765E-46EE-AE7C-3DB1282AAF49}" type="slidenum">
              <a:rPr lang="en-GB" smtClean="0"/>
              <a:t>‹#›</a:t>
            </a:fld>
            <a:endParaRPr lang="en-GB" dirty="0"/>
          </a:p>
        </p:txBody>
      </p:sp>
    </p:spTree>
    <p:extLst>
      <p:ext uri="{BB962C8B-B14F-4D97-AF65-F5344CB8AC3E}">
        <p14:creationId xmlns:p14="http://schemas.microsoft.com/office/powerpoint/2010/main" val="311344506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286" cy="495934"/>
          </a:xfrm>
          <a:prstGeom prst="rect">
            <a:avLst/>
          </a:prstGeom>
        </p:spPr>
        <p:txBody>
          <a:bodyPr vert="horz" lIns="91970" tIns="45985" rIns="91970" bIns="45985" rtlCol="0"/>
          <a:lstStyle>
            <a:lvl1pPr algn="l">
              <a:defRPr sz="1200"/>
            </a:lvl1pPr>
          </a:lstStyle>
          <a:p>
            <a:endParaRPr lang="en-GB"/>
          </a:p>
        </p:txBody>
      </p:sp>
      <p:sp>
        <p:nvSpPr>
          <p:cNvPr id="3" name="Date Placeholder 2"/>
          <p:cNvSpPr>
            <a:spLocks noGrp="1"/>
          </p:cNvSpPr>
          <p:nvPr>
            <p:ph type="dt" idx="1"/>
          </p:nvPr>
        </p:nvSpPr>
        <p:spPr>
          <a:xfrm>
            <a:off x="3850790" y="0"/>
            <a:ext cx="2945285" cy="495934"/>
          </a:xfrm>
          <a:prstGeom prst="rect">
            <a:avLst/>
          </a:prstGeom>
        </p:spPr>
        <p:txBody>
          <a:bodyPr vert="horz" lIns="91970" tIns="45985" rIns="91970" bIns="45985" rtlCol="0"/>
          <a:lstStyle>
            <a:lvl1pPr algn="r">
              <a:defRPr sz="1200"/>
            </a:lvl1pPr>
          </a:lstStyle>
          <a:p>
            <a:r>
              <a:rPr lang="en-GB" smtClean="0"/>
              <a:t>4/12/2017</a:t>
            </a:r>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970" tIns="45985" rIns="91970" bIns="45985" rtlCol="0" anchor="ctr"/>
          <a:lstStyle/>
          <a:p>
            <a:endParaRPr lang="en-GB"/>
          </a:p>
        </p:txBody>
      </p:sp>
      <p:sp>
        <p:nvSpPr>
          <p:cNvPr id="5" name="Notes Placeholder 4"/>
          <p:cNvSpPr>
            <a:spLocks noGrp="1"/>
          </p:cNvSpPr>
          <p:nvPr>
            <p:ph type="body" sz="quarter" idx="3"/>
          </p:nvPr>
        </p:nvSpPr>
        <p:spPr>
          <a:xfrm>
            <a:off x="679928" y="4715353"/>
            <a:ext cx="5437819" cy="4466588"/>
          </a:xfrm>
          <a:prstGeom prst="rect">
            <a:avLst/>
          </a:prstGeom>
        </p:spPr>
        <p:txBody>
          <a:bodyPr vert="horz" lIns="91970" tIns="45985" rIns="91970" bIns="459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110"/>
            <a:ext cx="2945286" cy="495933"/>
          </a:xfrm>
          <a:prstGeom prst="rect">
            <a:avLst/>
          </a:prstGeom>
        </p:spPr>
        <p:txBody>
          <a:bodyPr vert="horz" lIns="91970" tIns="45985" rIns="91970" bIns="45985" rtlCol="0" anchor="b"/>
          <a:lstStyle>
            <a:lvl1pPr algn="l">
              <a:defRPr sz="1200"/>
            </a:lvl1pPr>
          </a:lstStyle>
          <a:p>
            <a:r>
              <a:rPr lang="en-GB" smtClean="0"/>
              <a:t>Paul Lincoln</a:t>
            </a:r>
            <a:endParaRPr lang="en-GB"/>
          </a:p>
        </p:txBody>
      </p:sp>
      <p:sp>
        <p:nvSpPr>
          <p:cNvPr id="7" name="Slide Number Placeholder 6"/>
          <p:cNvSpPr>
            <a:spLocks noGrp="1"/>
          </p:cNvSpPr>
          <p:nvPr>
            <p:ph type="sldNum" sz="quarter" idx="5"/>
          </p:nvPr>
        </p:nvSpPr>
        <p:spPr>
          <a:xfrm>
            <a:off x="3850790" y="9429110"/>
            <a:ext cx="2945285" cy="495933"/>
          </a:xfrm>
          <a:prstGeom prst="rect">
            <a:avLst/>
          </a:prstGeom>
        </p:spPr>
        <p:txBody>
          <a:bodyPr vert="horz" lIns="91970" tIns="45985" rIns="91970" bIns="45985" rtlCol="0" anchor="b"/>
          <a:lstStyle>
            <a:lvl1pPr algn="r">
              <a:defRPr sz="1200"/>
            </a:lvl1pPr>
          </a:lstStyle>
          <a:p>
            <a:fld id="{196DE41E-6561-4B42-A757-9A5F52BB8C6A}" type="slidenum">
              <a:rPr lang="en-GB" smtClean="0"/>
              <a:t>‹#›</a:t>
            </a:fld>
            <a:endParaRPr lang="en-GB"/>
          </a:p>
        </p:txBody>
      </p:sp>
    </p:spTree>
    <p:extLst>
      <p:ext uri="{BB962C8B-B14F-4D97-AF65-F5344CB8AC3E}">
        <p14:creationId xmlns:p14="http://schemas.microsoft.com/office/powerpoint/2010/main" val="394526251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Health </a:t>
            </a:r>
            <a:r>
              <a:rPr lang="en-GB" smtClean="0"/>
              <a:t>inequality</a:t>
            </a:r>
            <a:r>
              <a:rPr lang="en-GB" baseline="0" smtClean="0"/>
              <a:t> issues</a:t>
            </a:r>
          </a:p>
          <a:p>
            <a:endParaRPr lang="en-GB" dirty="0"/>
          </a:p>
        </p:txBody>
      </p:sp>
      <p:sp>
        <p:nvSpPr>
          <p:cNvPr id="4" name="Slide Number Placeholder 3"/>
          <p:cNvSpPr>
            <a:spLocks noGrp="1"/>
          </p:cNvSpPr>
          <p:nvPr>
            <p:ph type="sldNum" sz="quarter" idx="10"/>
          </p:nvPr>
        </p:nvSpPr>
        <p:spPr/>
        <p:txBody>
          <a:bodyPr/>
          <a:lstStyle/>
          <a:p>
            <a:fld id="{BF1A7007-A200-4625-857B-C1B607EDAC37}" type="slidenum">
              <a:rPr lang="en-US" smtClean="0"/>
              <a:pPr/>
              <a:t>4</a:t>
            </a:fld>
            <a:endParaRPr lang="en-US"/>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427597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96DE41E-6561-4B42-A757-9A5F52BB8C6A}" type="slidenum">
              <a:rPr lang="en-GB" smtClean="0"/>
              <a:t>40</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163650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a:t>Historically transport has focussed on protecting people from exposure to risks – particulate matter, traffic injury or noise.</a:t>
            </a:r>
          </a:p>
          <a:p>
            <a:endParaRPr lang="en-GB" dirty="0"/>
          </a:p>
          <a:p>
            <a:r>
              <a:rPr lang="en-GB" dirty="0"/>
              <a:t>Shift to promoting positive health</a:t>
            </a:r>
          </a:p>
        </p:txBody>
      </p:sp>
      <p:sp>
        <p:nvSpPr>
          <p:cNvPr id="4" name="Slide Number Placeholder 3"/>
          <p:cNvSpPr>
            <a:spLocks noGrp="1"/>
          </p:cNvSpPr>
          <p:nvPr>
            <p:ph type="sldNum" sz="quarter" idx="10"/>
          </p:nvPr>
        </p:nvSpPr>
        <p:spPr/>
        <p:txBody>
          <a:bodyPr/>
          <a:lstStyle/>
          <a:p>
            <a:fld id="{E39D72E7-A978-4B27-AA27-213A73F2655F}" type="slidenum">
              <a:rPr lang="en-GB" smtClean="0"/>
              <a:t>41</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43525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ヒラギノ角ゴ Pro W3"/>
                <a:cs typeface="ヒラギノ角ゴ Pro W3"/>
              </a:rPr>
              <a:t>In other words,  the built and natural environment can help make healthy choices, easier choices</a:t>
            </a:r>
          </a:p>
          <a:p>
            <a:endParaRPr lang="en-GB" dirty="0" smtClean="0">
              <a:ea typeface="ヒラギノ角ゴ Pro W3"/>
              <a:cs typeface="ヒラギノ角ゴ Pro W3"/>
            </a:endParaRPr>
          </a:p>
          <a:p>
            <a:pPr defTabSz="919704" eaLnBrk="0" fontAlgn="base" hangingPunct="0">
              <a:spcBef>
                <a:spcPct val="30000"/>
              </a:spcBef>
              <a:spcAft>
                <a:spcPct val="0"/>
              </a:spcAft>
              <a:defRPr/>
            </a:pPr>
            <a:r>
              <a:rPr lang="en-GB" dirty="0">
                <a:solidFill>
                  <a:srgbClr val="98002E"/>
                </a:solidFill>
                <a:latin typeface="Arial"/>
                <a:ea typeface="ヒラギノ角ゴ Pro W3"/>
                <a:cs typeface="ヒラギノ角ゴ Pro W3" pitchFamily="84" charset="-128"/>
              </a:rPr>
              <a:t>Source: Improving the health of Londoners. Transport Action Plan. Transport for London. 2014</a:t>
            </a:r>
          </a:p>
          <a:p>
            <a:endParaRPr lang="en-GB" dirty="0" smtClean="0">
              <a:ea typeface="ヒラギノ角ゴ Pro W3"/>
              <a:cs typeface="ヒラギノ角ゴ Pro W3"/>
            </a:endParaRPr>
          </a:p>
        </p:txBody>
      </p:sp>
      <p:sp>
        <p:nvSpPr>
          <p:cNvPr id="4" name="Slide Number Placeholder 3"/>
          <p:cNvSpPr>
            <a:spLocks noGrp="1"/>
          </p:cNvSpPr>
          <p:nvPr>
            <p:ph type="sldNum" sz="quarter" idx="5"/>
          </p:nvPr>
        </p:nvSpPr>
        <p:spPr/>
        <p:txBody>
          <a:bodyPr/>
          <a:lstStyle/>
          <a:p>
            <a:pPr>
              <a:defRPr/>
            </a:pPr>
            <a:fld id="{B5DB255A-869D-4482-BAD6-CC6C2151D7C3}" type="slidenum">
              <a:rPr lang="en-GB">
                <a:solidFill>
                  <a:prstClr val="black"/>
                </a:solidFill>
              </a:rPr>
              <a:pPr>
                <a:defRPr/>
              </a:pPr>
              <a:t>42</a:t>
            </a:fld>
            <a:endParaRPr lang="en-GB">
              <a:solidFill>
                <a:prstClr val="black"/>
              </a:solidFill>
            </a:endParaRPr>
          </a:p>
        </p:txBody>
      </p:sp>
      <p:sp>
        <p:nvSpPr>
          <p:cNvPr id="2" name="Date Placeholder 1"/>
          <p:cNvSpPr>
            <a:spLocks noGrp="1"/>
          </p:cNvSpPr>
          <p:nvPr>
            <p:ph type="dt" idx="10"/>
          </p:nvPr>
        </p:nvSpPr>
        <p:spPr/>
        <p:txBody>
          <a:bodyPr/>
          <a:lstStyle/>
          <a:p>
            <a:r>
              <a:rPr lang="en-GB" smtClean="0"/>
              <a:t>4/12/2017</a:t>
            </a:r>
            <a:endParaRPr lang="en-GB"/>
          </a:p>
        </p:txBody>
      </p:sp>
      <p:sp>
        <p:nvSpPr>
          <p:cNvPr id="3" name="Footer Placeholder 2"/>
          <p:cNvSpPr>
            <a:spLocks noGrp="1"/>
          </p:cNvSpPr>
          <p:nvPr>
            <p:ph type="ftr" sz="quarter" idx="11"/>
          </p:nvPr>
        </p:nvSpPr>
        <p:spPr/>
        <p:txBody>
          <a:bodyPr/>
          <a:lstStyle/>
          <a:p>
            <a:r>
              <a:rPr lang="en-GB" smtClean="0"/>
              <a:t>Paul Lincoln</a:t>
            </a:r>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shortly hoping to publish further guides looking at the evidence base for the built and natural environment on health looking at 5 key </a:t>
            </a:r>
            <a:r>
              <a:rPr lang="en-GB" dirty="0" err="1" smtClean="0"/>
              <a:t>paramenters</a:t>
            </a:r>
            <a:r>
              <a:rPr lang="en-GB" dirty="0" smtClean="0"/>
              <a:t> as shown on the slide</a:t>
            </a:r>
          </a:p>
          <a:p>
            <a:endParaRPr lang="en-GB" dirty="0"/>
          </a:p>
          <a:p>
            <a:r>
              <a:rPr lang="en-GB" dirty="0" smtClean="0"/>
              <a:t>In addition we are hoping to publish shortly a briefing looking at the evidence base to support good practice on designing Healthy High Streets</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a:solidFill>
                  <a:prstClr val="black"/>
                </a:solidFill>
              </a:rPr>
              <a:pPr>
                <a:defRPr/>
              </a:pPr>
              <a:t>43</a:t>
            </a:fld>
            <a:endParaRPr lang="en-US">
              <a:solidFill>
                <a:prstClr val="black"/>
              </a:solidFill>
            </a:endParaRPr>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279490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39D72E7-A978-4B27-AA27-213A73F2655F}" type="slidenum">
              <a:rPr lang="en-GB" smtClean="0"/>
              <a:t>46</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25625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F1A7007-A200-4625-857B-C1B607EDAC37}" type="slidenum">
              <a:rPr lang="en-US" smtClean="0">
                <a:solidFill>
                  <a:prstClr val="black"/>
                </a:solidFill>
              </a:rPr>
              <a:pPr/>
              <a:t>47</a:t>
            </a:fld>
            <a:endParaRPr lang="en-US">
              <a:solidFill>
                <a:prstClr val="black"/>
              </a:solidFill>
            </a:endParaRPr>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171658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9649" indent="-288327">
              <a:defRPr sz="2400">
                <a:solidFill>
                  <a:schemeClr val="tx1"/>
                </a:solidFill>
                <a:latin typeface="Times" charset="0"/>
              </a:defRPr>
            </a:lvl2pPr>
            <a:lvl3pPr marL="1153308" indent="-230661">
              <a:defRPr sz="2400">
                <a:solidFill>
                  <a:schemeClr val="tx1"/>
                </a:solidFill>
                <a:latin typeface="Times" charset="0"/>
              </a:defRPr>
            </a:lvl3pPr>
            <a:lvl4pPr marL="1614630" indent="-230661">
              <a:defRPr sz="2400">
                <a:solidFill>
                  <a:schemeClr val="tx1"/>
                </a:solidFill>
                <a:latin typeface="Times" charset="0"/>
              </a:defRPr>
            </a:lvl4pPr>
            <a:lvl5pPr marL="2075953" indent="-230661">
              <a:defRPr sz="2400">
                <a:solidFill>
                  <a:schemeClr val="tx1"/>
                </a:solidFill>
                <a:latin typeface="Times" charset="0"/>
              </a:defRPr>
            </a:lvl5pPr>
            <a:lvl6pPr marL="2537275" indent="-230661" eaLnBrk="0" fontAlgn="base" hangingPunct="0">
              <a:spcBef>
                <a:spcPct val="0"/>
              </a:spcBef>
              <a:spcAft>
                <a:spcPct val="0"/>
              </a:spcAft>
              <a:defRPr sz="2400">
                <a:solidFill>
                  <a:schemeClr val="tx1"/>
                </a:solidFill>
                <a:latin typeface="Times" charset="0"/>
              </a:defRPr>
            </a:lvl6pPr>
            <a:lvl7pPr marL="2998598" indent="-230661" eaLnBrk="0" fontAlgn="base" hangingPunct="0">
              <a:spcBef>
                <a:spcPct val="0"/>
              </a:spcBef>
              <a:spcAft>
                <a:spcPct val="0"/>
              </a:spcAft>
              <a:defRPr sz="2400">
                <a:solidFill>
                  <a:schemeClr val="tx1"/>
                </a:solidFill>
                <a:latin typeface="Times" charset="0"/>
              </a:defRPr>
            </a:lvl7pPr>
            <a:lvl8pPr marL="3459922" indent="-230661" eaLnBrk="0" fontAlgn="base" hangingPunct="0">
              <a:spcBef>
                <a:spcPct val="0"/>
              </a:spcBef>
              <a:spcAft>
                <a:spcPct val="0"/>
              </a:spcAft>
              <a:defRPr sz="2400">
                <a:solidFill>
                  <a:schemeClr val="tx1"/>
                </a:solidFill>
                <a:latin typeface="Times" charset="0"/>
              </a:defRPr>
            </a:lvl8pPr>
            <a:lvl9pPr marL="3921244" indent="-230661" eaLnBrk="0" fontAlgn="base" hangingPunct="0">
              <a:spcBef>
                <a:spcPct val="0"/>
              </a:spcBef>
              <a:spcAft>
                <a:spcPct val="0"/>
              </a:spcAft>
              <a:defRPr sz="2400">
                <a:solidFill>
                  <a:schemeClr val="tx1"/>
                </a:solidFill>
                <a:latin typeface="Times" charset="0"/>
              </a:defRPr>
            </a:lvl9pPr>
          </a:lstStyle>
          <a:p>
            <a:fld id="{3542CA81-B692-4D51-9326-EB8A0562F717}" type="slidenum">
              <a:rPr lang="en-GB" sz="1200"/>
              <a:pPr/>
              <a:t>48</a:t>
            </a:fld>
            <a:endParaRPr lang="en-GB" sz="1200" dirty="0"/>
          </a:p>
        </p:txBody>
      </p:sp>
      <p:sp>
        <p:nvSpPr>
          <p:cNvPr id="2" name="Date Placeholder 1"/>
          <p:cNvSpPr>
            <a:spLocks noGrp="1"/>
          </p:cNvSpPr>
          <p:nvPr>
            <p:ph type="dt" idx="10"/>
          </p:nvPr>
        </p:nvSpPr>
        <p:spPr/>
        <p:txBody>
          <a:bodyPr/>
          <a:lstStyle/>
          <a:p>
            <a:r>
              <a:rPr lang="en-GB" smtClean="0"/>
              <a:t>4/12/2017</a:t>
            </a:r>
            <a:endParaRPr lang="en-GB"/>
          </a:p>
        </p:txBody>
      </p:sp>
      <p:sp>
        <p:nvSpPr>
          <p:cNvPr id="3" name="Footer Placeholder 2"/>
          <p:cNvSpPr>
            <a:spLocks noGrp="1"/>
          </p:cNvSpPr>
          <p:nvPr>
            <p:ph type="ftr" sz="quarter" idx="11"/>
          </p:nvPr>
        </p:nvSpPr>
        <p:spPr/>
        <p:txBody>
          <a:bodyPr/>
          <a:lstStyle/>
          <a:p>
            <a:r>
              <a:rPr lang="en-GB" smtClean="0"/>
              <a:t>Paul Lincoln</a:t>
            </a:r>
            <a:endParaRPr lang="en-GB"/>
          </a:p>
        </p:txBody>
      </p:sp>
    </p:spTree>
    <p:extLst>
      <p:ext uri="{BB962C8B-B14F-4D97-AF65-F5344CB8AC3E}">
        <p14:creationId xmlns:p14="http://schemas.microsoft.com/office/powerpoint/2010/main" val="2459356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resource for public health teams that can be used effectively to communicate the health effects of air pollution at a local level so that cost-effective local action on air pollution reduction is taken. </a:t>
            </a:r>
            <a:br>
              <a:rPr lang="en-GB" dirty="0"/>
            </a:br>
            <a:r>
              <a:rPr lang="en-GB" dirty="0"/>
              <a:t>It comprises of:</a:t>
            </a:r>
          </a:p>
          <a:p>
            <a:pPr lvl="0"/>
            <a:r>
              <a:rPr lang="en-GB" i="1" dirty="0"/>
              <a:t>Getting to grips with air pollution</a:t>
            </a:r>
            <a:r>
              <a:rPr lang="en-GB" dirty="0"/>
              <a:t>  -  This guide describes the latest evidence, outlines the role of Public Health officials can play, highlights techniques to get a better understanding of the local issues, and presents evidence-based principles for communicating with the public on air pollution.  </a:t>
            </a:r>
          </a:p>
          <a:p>
            <a:pPr lvl="0"/>
            <a:r>
              <a:rPr lang="en-GB" i="1" dirty="0"/>
              <a:t>Air Pollution: a public health issue. A Briefing for elected members</a:t>
            </a:r>
            <a:endParaRPr lang="en-GB" dirty="0"/>
          </a:p>
          <a:p>
            <a:r>
              <a:rPr lang="en-GB" dirty="0"/>
              <a:t>Four short guides to help Directors of Public Health and their teams to take action:</a:t>
            </a:r>
          </a:p>
          <a:p>
            <a:pPr lvl="0"/>
            <a:r>
              <a:rPr lang="en-GB" i="1" dirty="0"/>
              <a:t>Understanding air pollution in your area</a:t>
            </a:r>
            <a:endParaRPr lang="en-GB" dirty="0"/>
          </a:p>
          <a:p>
            <a:pPr lvl="0"/>
            <a:r>
              <a:rPr lang="en-GB" i="1" dirty="0"/>
              <a:t>Engaging local decision-makers about air pollution</a:t>
            </a:r>
            <a:endParaRPr lang="en-GB" dirty="0"/>
          </a:p>
          <a:p>
            <a:pPr lvl="0"/>
            <a:r>
              <a:rPr lang="en-GB" i="1" dirty="0"/>
              <a:t>Communicating with the public during air pollution episodes</a:t>
            </a:r>
            <a:endParaRPr lang="en-GB" dirty="0"/>
          </a:p>
          <a:p>
            <a:pPr lvl="0"/>
            <a:r>
              <a:rPr lang="en-GB" i="1" dirty="0"/>
              <a:t>Communicating with the public about air pollution</a:t>
            </a:r>
            <a:endParaRPr lang="en-GB" dirty="0"/>
          </a:p>
          <a:p>
            <a:r>
              <a:rPr lang="en-GB" dirty="0"/>
              <a:t>The briefings and guides have been informed by research with Directors of Public Health and their teams about their information needs, and research with the public to inform approaches to public communication. </a:t>
            </a:r>
          </a:p>
          <a:p>
            <a:r>
              <a:rPr lang="en-GB" dirty="0"/>
              <a:t> </a:t>
            </a:r>
          </a:p>
          <a:p>
            <a:endParaRPr lang="en-GB" dirty="0"/>
          </a:p>
        </p:txBody>
      </p:sp>
      <p:sp>
        <p:nvSpPr>
          <p:cNvPr id="4" name="Slide Number Placeholder 3"/>
          <p:cNvSpPr>
            <a:spLocks noGrp="1"/>
          </p:cNvSpPr>
          <p:nvPr>
            <p:ph type="sldNum" sz="quarter" idx="10"/>
          </p:nvPr>
        </p:nvSpPr>
        <p:spPr/>
        <p:txBody>
          <a:bodyPr/>
          <a:lstStyle/>
          <a:p>
            <a:fld id="{3E6E03F1-C590-40E3-B201-C5D67ABC0648}" type="slidenum">
              <a:rPr lang="en-GB" smtClean="0"/>
              <a:t>53</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2557381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smtClean="0">
                <a:solidFill>
                  <a:schemeClr val="tx1"/>
                </a:solidFill>
              </a:rPr>
              <a:t>Air pollution comes from many different sources, man-made and natural</a:t>
            </a:r>
          </a:p>
          <a:p>
            <a:r>
              <a:rPr lang="en-GB" dirty="0"/>
              <a:t>In terms of the </a:t>
            </a:r>
            <a:r>
              <a:rPr lang="en-GB" i="1" dirty="0"/>
              <a:t>sulphur</a:t>
            </a:r>
            <a:r>
              <a:rPr lang="en-GB" dirty="0"/>
              <a:t> cycle, </a:t>
            </a:r>
            <a:r>
              <a:rPr lang="en-GB" dirty="0" err="1"/>
              <a:t>dimethylsulphide</a:t>
            </a:r>
            <a:r>
              <a:rPr lang="en-GB" dirty="0"/>
              <a:t> (DMS), a waste produced by phytoplankton, is </a:t>
            </a:r>
            <a:r>
              <a:rPr lang="en-GB" i="1" dirty="0"/>
              <a:t>released</a:t>
            </a:r>
            <a:r>
              <a:rPr lang="en-GB" dirty="0"/>
              <a:t> from </a:t>
            </a:r>
            <a:r>
              <a:rPr lang="en-GB" i="1" dirty="0"/>
              <a:t>the ocean</a:t>
            </a:r>
            <a:r>
              <a:rPr lang="en-GB" dirty="0"/>
              <a:t> into the atmosphere where it undergoes oxidation (Royal Society, 2007)</a:t>
            </a:r>
            <a:endParaRPr lang="en-GB" altLang="en-US" dirty="0" smtClean="0"/>
          </a:p>
        </p:txBody>
      </p:sp>
      <p:sp>
        <p:nvSpPr>
          <p:cNvPr id="4" name="Slide Number Placeholder 3"/>
          <p:cNvSpPr>
            <a:spLocks noGrp="1"/>
          </p:cNvSpPr>
          <p:nvPr>
            <p:ph type="sldNum" sz="quarter" idx="5"/>
          </p:nvPr>
        </p:nvSpPr>
        <p:spPr/>
        <p:txBody>
          <a:bodyPr/>
          <a:lstStyle/>
          <a:p>
            <a:pPr>
              <a:defRPr/>
            </a:pPr>
            <a:fld id="{E52CA291-1B63-4E60-A6E0-0F5402C654DF}" type="slidenum">
              <a:rPr lang="en-GB" smtClean="0"/>
              <a:pPr>
                <a:defRPr/>
              </a:pPr>
              <a:t>5</a:t>
            </a:fld>
            <a:endParaRPr lang="en-GB"/>
          </a:p>
        </p:txBody>
      </p:sp>
      <p:sp>
        <p:nvSpPr>
          <p:cNvPr id="2" name="Date Placeholder 1"/>
          <p:cNvSpPr>
            <a:spLocks noGrp="1"/>
          </p:cNvSpPr>
          <p:nvPr>
            <p:ph type="dt" idx="10"/>
          </p:nvPr>
        </p:nvSpPr>
        <p:spPr/>
        <p:txBody>
          <a:bodyPr/>
          <a:lstStyle/>
          <a:p>
            <a:r>
              <a:rPr lang="en-GB" smtClean="0"/>
              <a:t>4/12/2017</a:t>
            </a:r>
            <a:endParaRPr lang="en-GB"/>
          </a:p>
        </p:txBody>
      </p:sp>
      <p:sp>
        <p:nvSpPr>
          <p:cNvPr id="3" name="Footer Placeholder 2"/>
          <p:cNvSpPr>
            <a:spLocks noGrp="1"/>
          </p:cNvSpPr>
          <p:nvPr>
            <p:ph type="ftr" sz="quarter" idx="11"/>
          </p:nvPr>
        </p:nvSpPr>
        <p:spPr/>
        <p:txBody>
          <a:bodyPr/>
          <a:lstStyle/>
          <a:p>
            <a:r>
              <a:rPr lang="en-GB" smtClean="0"/>
              <a:t>Paul Lincoln</a:t>
            </a:r>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Defining the problem – changing pollutants and sources </a:t>
            </a:r>
            <a:endParaRPr lang="en-GB" dirty="0"/>
          </a:p>
        </p:txBody>
      </p:sp>
      <p:sp>
        <p:nvSpPr>
          <p:cNvPr id="4" name="Slide Number Placeholder 3"/>
          <p:cNvSpPr>
            <a:spLocks noGrp="1"/>
          </p:cNvSpPr>
          <p:nvPr>
            <p:ph type="sldNum" sz="quarter" idx="10"/>
          </p:nvPr>
        </p:nvSpPr>
        <p:spPr/>
        <p:txBody>
          <a:bodyPr/>
          <a:lstStyle/>
          <a:p>
            <a:fld id="{BF1A7007-A200-4625-857B-C1B607EDAC37}" type="slidenum">
              <a:rPr lang="en-US" smtClean="0"/>
              <a:pPr/>
              <a:t>6</a:t>
            </a:fld>
            <a:endParaRPr lang="en-US"/>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379907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Annual mean PM2.5 in 2010</a:t>
            </a:r>
            <a:r>
              <a:rPr lang="en-GB" baseline="0" dirty="0" smtClean="0"/>
              <a:t> (PCM: </a:t>
            </a:r>
            <a:r>
              <a:rPr lang="en-GB" dirty="0"/>
              <a:t>Pollution Climate Mapping</a:t>
            </a:r>
            <a:r>
              <a:rPr lang="en-GB" baseline="0" dirty="0" smtClean="0"/>
              <a:t> model)</a:t>
            </a:r>
          </a:p>
          <a:p>
            <a:r>
              <a:rPr lang="en-GB" baseline="0" dirty="0" smtClean="0"/>
              <a:t>Spatial resolution: </a:t>
            </a:r>
            <a:r>
              <a:rPr lang="en-GB" dirty="0"/>
              <a:t>1x1 km </a:t>
            </a:r>
            <a:endParaRPr lang="en-GB" baseline="0" dirty="0" smtClean="0"/>
          </a:p>
          <a:p>
            <a:r>
              <a:rPr lang="en-GB" baseline="0" dirty="0" smtClean="0"/>
              <a:t>Annual mean? 13 </a:t>
            </a:r>
            <a:r>
              <a:rPr lang="en-GB" baseline="0" dirty="0" err="1" smtClean="0"/>
              <a:t>ug</a:t>
            </a:r>
            <a:r>
              <a:rPr lang="en-GB" baseline="0" dirty="0" smtClean="0"/>
              <a:t>/m3 in the SE</a:t>
            </a:r>
          </a:p>
          <a:p>
            <a:r>
              <a:rPr lang="en-GB" dirty="0"/>
              <a:t>Thus in the south of England, where the rural background is around 10-11 </a:t>
            </a:r>
            <a:r>
              <a:rPr lang="en-GB" dirty="0" err="1"/>
              <a:t>μg</a:t>
            </a:r>
            <a:r>
              <a:rPr lang="en-GB" dirty="0"/>
              <a:t> m-3, the urban background concentrations are around 13-17 </a:t>
            </a:r>
            <a:r>
              <a:rPr lang="en-GB" dirty="0" err="1"/>
              <a:t>μg</a:t>
            </a:r>
            <a:r>
              <a:rPr lang="en-GB" dirty="0"/>
              <a:t> m-3. (AQEG, 2012) </a:t>
            </a:r>
            <a:endParaRPr lang="en-GB" baseline="0" dirty="0" smtClean="0"/>
          </a:p>
        </p:txBody>
      </p:sp>
      <p:sp>
        <p:nvSpPr>
          <p:cNvPr id="4" name="Slide Number Placeholder 3"/>
          <p:cNvSpPr>
            <a:spLocks noGrp="1"/>
          </p:cNvSpPr>
          <p:nvPr>
            <p:ph type="sldNum" sz="quarter" idx="10"/>
          </p:nvPr>
        </p:nvSpPr>
        <p:spPr/>
        <p:txBody>
          <a:bodyPr/>
          <a:lstStyle/>
          <a:p>
            <a:fld id="{BF1A7007-A200-4625-857B-C1B607EDAC37}" type="slidenum">
              <a:rPr lang="en-US" smtClean="0"/>
              <a:pPr/>
              <a:t>7</a:t>
            </a:fld>
            <a:endParaRPr lang="en-US"/>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175101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Defra National Air Quality Plan (December 2015):</a:t>
            </a:r>
          </a:p>
          <a:p>
            <a:r>
              <a:rPr lang="en-GB" dirty="0"/>
              <a:t>On average transport is responsible for 80% of NOx emissions at the roadside in areas where we need to act to reduce levels. Figure 1 provides an overview of the breakdown of NOx emissions in 2013 and of the traffic sources. </a:t>
            </a:r>
          </a:p>
          <a:p>
            <a:r>
              <a:rPr lang="en-GB" b="1" dirty="0"/>
              <a:t>Figure 1: Average NOx source apportionment on UK road links outside London exceeding an annual mean NO2 concentration of 40μg/m3 in 2013 </a:t>
            </a:r>
            <a:endParaRPr lang="en-GB" dirty="0"/>
          </a:p>
        </p:txBody>
      </p:sp>
      <p:sp>
        <p:nvSpPr>
          <p:cNvPr id="4" name="Slide Number Placeholder 3"/>
          <p:cNvSpPr>
            <a:spLocks noGrp="1"/>
          </p:cNvSpPr>
          <p:nvPr>
            <p:ph type="sldNum" sz="quarter" idx="10"/>
          </p:nvPr>
        </p:nvSpPr>
        <p:spPr/>
        <p:txBody>
          <a:bodyPr/>
          <a:lstStyle/>
          <a:p>
            <a:fld id="{BF1A7007-A200-4625-857B-C1B607EDAC37}" type="slidenum">
              <a:rPr lang="en-US" smtClean="0"/>
              <a:pPr/>
              <a:t>9</a:t>
            </a:fld>
            <a:endParaRPr lang="en-US"/>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105718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392" indent="-171392">
              <a:buFont typeface="Arial" panose="020B0604020202020204" pitchFamily="34" charset="0"/>
              <a:buChar char="•"/>
              <a:defRPr/>
            </a:pPr>
            <a:r>
              <a:rPr lang="en-GB" altLang="en-US" dirty="0" smtClean="0"/>
              <a:t>seen how effective legislation can be particularly in the last 20-30 years.  </a:t>
            </a:r>
          </a:p>
          <a:p>
            <a:pPr marL="171392" indent="-171392">
              <a:buFont typeface="Arial" panose="020B0604020202020204" pitchFamily="34" charset="0"/>
              <a:buChar char="•"/>
              <a:defRPr/>
            </a:pPr>
            <a:r>
              <a:rPr lang="en-GB" altLang="en-US" dirty="0" smtClean="0"/>
              <a:t>Plateau regions and current evidence suggests further challenge.  </a:t>
            </a:r>
          </a:p>
          <a:p>
            <a:pPr marL="171392" indent="-171392">
              <a:buFont typeface="Arial" panose="020B0604020202020204" pitchFamily="34" charset="0"/>
              <a:buChar char="•"/>
              <a:defRPr/>
            </a:pPr>
            <a:r>
              <a:rPr lang="en-GB" altLang="en-US" dirty="0" smtClean="0"/>
              <a:t>Uncertainties more significant, trends more difficult to infer and </a:t>
            </a:r>
          </a:p>
          <a:p>
            <a:pPr marL="171392" indent="-171392">
              <a:buFont typeface="Arial" panose="020B0604020202020204" pitchFamily="34" charset="0"/>
              <a:buChar char="•"/>
              <a:defRPr/>
            </a:pPr>
            <a:r>
              <a:rPr lang="en-GB" altLang="en-US" dirty="0" smtClean="0"/>
              <a:t>Unintended effects can be very much more significant.  </a:t>
            </a:r>
          </a:p>
          <a:p>
            <a:pPr marL="171392" indent="-171392">
              <a:buFont typeface="Arial" panose="020B0604020202020204" pitchFamily="34" charset="0"/>
              <a:buChar char="•"/>
              <a:defRPr/>
            </a:pPr>
            <a:r>
              <a:rPr lang="en-GB" altLang="en-US" dirty="0" smtClean="0"/>
              <a:t>Emissions aren’t everything,  - NOx</a:t>
            </a:r>
          </a:p>
          <a:p>
            <a:pPr>
              <a:defRPr/>
            </a:pPr>
            <a:r>
              <a:rPr lang="en-GB" altLang="en-US" dirty="0" smtClean="0"/>
              <a:t> </a:t>
            </a:r>
          </a:p>
          <a:p>
            <a:pPr>
              <a:defRPr/>
            </a:pPr>
            <a:r>
              <a:rPr lang="en-GB" altLang="en-US" b="1" dirty="0" smtClean="0"/>
              <a:t>Key Question: </a:t>
            </a:r>
            <a:r>
              <a:rPr lang="en-GB" altLang="en-US" dirty="0" smtClean="0"/>
              <a:t>What opportunities are they to improve our understanding of emissions and recognise the most effective options for reducing these further</a:t>
            </a:r>
          </a:p>
          <a:p>
            <a:pPr>
              <a:defRPr/>
            </a:pPr>
            <a:endParaRPr lang="en-GB" altLang="en-US" dirty="0" smtClean="0"/>
          </a:p>
        </p:txBody>
      </p:sp>
      <p:sp>
        <p:nvSpPr>
          <p:cNvPr id="4" name="Slide Number Placeholder 3"/>
          <p:cNvSpPr>
            <a:spLocks noGrp="1"/>
          </p:cNvSpPr>
          <p:nvPr>
            <p:ph type="sldNum" sz="quarter" idx="5"/>
          </p:nvPr>
        </p:nvSpPr>
        <p:spPr/>
        <p:txBody>
          <a:bodyPr/>
          <a:lstStyle/>
          <a:p>
            <a:pPr>
              <a:defRPr/>
            </a:pPr>
            <a:fld id="{A88B04B2-909D-4FC4-ABAC-6BBCFBA57456}" type="slidenum">
              <a:rPr lang="en-GB" smtClean="0"/>
              <a:pPr>
                <a:defRPr/>
              </a:pPr>
              <a:t>10</a:t>
            </a:fld>
            <a:endParaRPr lang="en-GB"/>
          </a:p>
        </p:txBody>
      </p:sp>
      <p:sp>
        <p:nvSpPr>
          <p:cNvPr id="2" name="Date Placeholder 1"/>
          <p:cNvSpPr>
            <a:spLocks noGrp="1"/>
          </p:cNvSpPr>
          <p:nvPr>
            <p:ph type="dt" idx="10"/>
          </p:nvPr>
        </p:nvSpPr>
        <p:spPr/>
        <p:txBody>
          <a:bodyPr/>
          <a:lstStyle/>
          <a:p>
            <a:r>
              <a:rPr lang="en-GB" smtClean="0"/>
              <a:t>4/12/2017</a:t>
            </a:r>
            <a:endParaRPr lang="en-GB"/>
          </a:p>
        </p:txBody>
      </p:sp>
      <p:sp>
        <p:nvSpPr>
          <p:cNvPr id="3" name="Footer Placeholder 2"/>
          <p:cNvSpPr>
            <a:spLocks noGrp="1"/>
          </p:cNvSpPr>
          <p:nvPr>
            <p:ph type="ftr" sz="quarter" idx="11"/>
          </p:nvPr>
        </p:nvSpPr>
        <p:spPr/>
        <p:txBody>
          <a:bodyPr/>
          <a:lstStyle/>
          <a:p>
            <a:r>
              <a:rPr lang="en-GB" smtClean="0"/>
              <a:t>Paul Lincoln</a:t>
            </a:r>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926" indent="-229926" eaLnBrk="0" hangingPunct="0">
              <a:lnSpc>
                <a:spcPct val="90000"/>
              </a:lnSpc>
              <a:spcBef>
                <a:spcPts val="603"/>
              </a:spcBef>
              <a:buFont typeface="Arial" charset="0"/>
              <a:buChar char="•"/>
              <a:defRPr/>
            </a:pPr>
            <a:r>
              <a:rPr lang="en-GB" altLang="en-US" dirty="0">
                <a:solidFill>
                  <a:schemeClr val="bg1"/>
                </a:solidFill>
                <a:latin typeface="Arial" panose="020B0604020202020204" pitchFamily="34" charset="0"/>
                <a:cs typeface="Arial" panose="020B0604020202020204" pitchFamily="34" charset="0"/>
              </a:rPr>
              <a:t>Small particles from smoke, soot and dust can get into the lungs and blood and be transported around the body.  </a:t>
            </a:r>
          </a:p>
          <a:p>
            <a:pPr marL="229926" indent="-229926" eaLnBrk="0" hangingPunct="0">
              <a:lnSpc>
                <a:spcPct val="90000"/>
              </a:lnSpc>
              <a:spcBef>
                <a:spcPts val="603"/>
              </a:spcBef>
              <a:buFont typeface="Arial" charset="0"/>
              <a:buChar char="•"/>
              <a:defRPr/>
            </a:pPr>
            <a:r>
              <a:rPr lang="en-GB" altLang="en-US" dirty="0">
                <a:solidFill>
                  <a:schemeClr val="bg1"/>
                </a:solidFill>
                <a:latin typeface="Arial" panose="020B0604020202020204" pitchFamily="34" charset="0"/>
                <a:cs typeface="Arial" panose="020B0604020202020204" pitchFamily="34" charset="0"/>
              </a:rPr>
              <a:t>The effects of air pollution on health vary between  individuals and sub-groups of the population.  In particular air pollution is known to affect the elderly, children, and those suffering from chronic respiratory diseases (e.g. bronchitis and asthma) and heart disease. </a:t>
            </a:r>
          </a:p>
          <a:p>
            <a:endParaRPr lang="en-GB" dirty="0"/>
          </a:p>
        </p:txBody>
      </p:sp>
      <p:sp>
        <p:nvSpPr>
          <p:cNvPr id="4" name="Slide Number Placeholder 3"/>
          <p:cNvSpPr>
            <a:spLocks noGrp="1"/>
          </p:cNvSpPr>
          <p:nvPr>
            <p:ph type="sldNum" sz="quarter" idx="10"/>
          </p:nvPr>
        </p:nvSpPr>
        <p:spPr/>
        <p:txBody>
          <a:bodyPr/>
          <a:lstStyle/>
          <a:p>
            <a:fld id="{3E6E03F1-C590-40E3-B201-C5D67ABC0648}" type="slidenum">
              <a:rPr lang="en-GB" smtClean="0"/>
              <a:t>13</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293981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NICE guideline</a:t>
            </a:r>
            <a:endParaRPr lang="en-GB" dirty="0"/>
          </a:p>
          <a:p>
            <a:r>
              <a:rPr lang="en-GB" dirty="0"/>
              <a:t>The Department of Health in England asked NICE to produce guidance on reducing the ill-effects of outdoor air pollution on health. The draft NICE guideline focuses on the cost-effectiveness of local interventions which aim to reduce exposure to transport related air pollution.  The recommendations are related to:</a:t>
            </a:r>
          </a:p>
          <a:p>
            <a:pPr lvl="0"/>
            <a:r>
              <a:rPr lang="en-GB" b="1" dirty="0"/>
              <a:t>Planning </a:t>
            </a:r>
            <a:r>
              <a:rPr lang="en-GB" dirty="0"/>
              <a:t>(including planning new developments, providing infrastructure to support low- and zero-emission travel, and considerations for urban vegetation and street trees) </a:t>
            </a:r>
          </a:p>
          <a:p>
            <a:pPr lvl="0"/>
            <a:r>
              <a:rPr lang="en-GB" b="1" dirty="0"/>
              <a:t>Clean Air Zones</a:t>
            </a:r>
            <a:r>
              <a:rPr lang="en-GB" dirty="0"/>
              <a:t> (including congestion charging zones)</a:t>
            </a:r>
          </a:p>
          <a:p>
            <a:pPr lvl="0"/>
            <a:r>
              <a:rPr lang="en-GB" b="1" dirty="0"/>
              <a:t>Reducing emissions from public sector transport services and vehicle fleets</a:t>
            </a:r>
            <a:r>
              <a:rPr lang="en-GB" dirty="0"/>
              <a:t> (including procuring of public sector vehicles)</a:t>
            </a:r>
          </a:p>
          <a:p>
            <a:pPr lvl="0"/>
            <a:r>
              <a:rPr lang="en-GB" b="1" dirty="0"/>
              <a:t>Smooth driving and speed reduction</a:t>
            </a:r>
            <a:r>
              <a:rPr lang="en-GB" dirty="0"/>
              <a:t> (including reduced speed in urban areas and physical traffic calming measures) </a:t>
            </a:r>
          </a:p>
          <a:p>
            <a:pPr lvl="0"/>
            <a:r>
              <a:rPr lang="en-GB" b="1" dirty="0"/>
              <a:t>Cycle routes</a:t>
            </a:r>
            <a:r>
              <a:rPr lang="en-GB" dirty="0"/>
              <a:t> (including siting and design of cycle routes) </a:t>
            </a:r>
          </a:p>
          <a:p>
            <a:pPr lvl="0"/>
            <a:r>
              <a:rPr lang="en-GB" b="1" dirty="0"/>
              <a:t>Awareness raising</a:t>
            </a:r>
            <a:r>
              <a:rPr lang="en-GB" dirty="0"/>
              <a:t> (for the general public, businesses, and healthcare professionals)  </a:t>
            </a:r>
          </a:p>
          <a:p>
            <a:r>
              <a:rPr lang="en-GB" dirty="0"/>
              <a:t> </a:t>
            </a:r>
          </a:p>
          <a:p>
            <a:r>
              <a:rPr lang="en-GB" dirty="0"/>
              <a:t>The guideline is aimed at local government elected members and at local authority staff working in transport, planning, local air quality management (LAQM) and in both public and environmental health.  It may also be relevant for healthcare professionals, employers, people working in the voluntary sector and non-governmental organisations or in education, and the general public.</a:t>
            </a:r>
          </a:p>
          <a:p>
            <a:endParaRPr lang="en-GB" dirty="0" smtClean="0"/>
          </a:p>
          <a:p>
            <a:pPr defTabSz="919704">
              <a:defRPr/>
            </a:pPr>
            <a:r>
              <a:rPr lang="en-GB" dirty="0"/>
              <a:t>The draft NICE guidance suggests that by minimising the need for motorised travel in new developments, and by providing an infrastructure that will support low and zero emission travel (such as improved cycling and walking routes and charge points for electric vehicles), and by restricting access for polluting vehicles,  they can create clean air zones, which will benefit all who live there.</a:t>
            </a:r>
          </a:p>
          <a:p>
            <a:endParaRPr lang="en-GB" dirty="0"/>
          </a:p>
        </p:txBody>
      </p:sp>
      <p:sp>
        <p:nvSpPr>
          <p:cNvPr id="4" name="Slide Number Placeholder 3"/>
          <p:cNvSpPr>
            <a:spLocks noGrp="1"/>
          </p:cNvSpPr>
          <p:nvPr>
            <p:ph type="sldNum" sz="quarter" idx="10"/>
          </p:nvPr>
        </p:nvSpPr>
        <p:spPr/>
        <p:txBody>
          <a:bodyPr/>
          <a:lstStyle/>
          <a:p>
            <a:fld id="{3E6E03F1-C590-40E3-B201-C5D67ABC0648}" type="slidenum">
              <a:rPr lang="en-GB" smtClean="0"/>
              <a:t>19</a:t>
            </a:fld>
            <a:endParaRPr lang="en-GB"/>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345150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Defra new air quality plan included the</a:t>
            </a:r>
            <a:r>
              <a:rPr lang="en-GB" baseline="0" dirty="0" smtClean="0"/>
              <a:t> establishment of </a:t>
            </a:r>
            <a:r>
              <a:rPr lang="en-GB" dirty="0" smtClean="0"/>
              <a:t>Clean Air Zones (Defra, 2016): </a:t>
            </a:r>
          </a:p>
          <a:p>
            <a:r>
              <a:rPr lang="en-GB" dirty="0" smtClean="0"/>
              <a:t>“Clean Air Zones improve the urban environment to support public health and the local economy, making cities more attractive places to live, work, do business and spend leisure time. They support cities to grow and transition to a low emission economy thus ensuring these benefits are sustainable for the long term.”</a:t>
            </a:r>
          </a:p>
          <a:p>
            <a:r>
              <a:rPr lang="en-GB" dirty="0" smtClean="0"/>
              <a:t>In order to bring the UK into legal compliance and to reduce concentrations of nitrogen dioxide below 40 </a:t>
            </a:r>
            <a:r>
              <a:rPr lang="en-GB" dirty="0" err="1" smtClean="0"/>
              <a:t>μg</a:t>
            </a:r>
            <a:r>
              <a:rPr lang="en-GB" dirty="0" smtClean="0"/>
              <a:t>/m3 Clean Air Zones will be introduced in five cities. Under this Plan, by 2020 the most polluting diesel vehicles - old polluting buses, coaches, taxis and lorries - will be discouraged from entering the centres of Birmingham, Leeds, Southampton, Nottingham and Derby.</a:t>
            </a:r>
            <a:endParaRPr lang="en-GB" dirty="0"/>
          </a:p>
        </p:txBody>
      </p:sp>
      <p:sp>
        <p:nvSpPr>
          <p:cNvPr id="4" name="Slide Number Placeholder 3"/>
          <p:cNvSpPr>
            <a:spLocks noGrp="1"/>
          </p:cNvSpPr>
          <p:nvPr>
            <p:ph type="sldNum" sz="quarter" idx="10"/>
          </p:nvPr>
        </p:nvSpPr>
        <p:spPr/>
        <p:txBody>
          <a:bodyPr/>
          <a:lstStyle/>
          <a:p>
            <a:fld id="{BF1A7007-A200-4625-857B-C1B607EDAC37}" type="slidenum">
              <a:rPr lang="en-US" smtClean="0"/>
              <a:pPr/>
              <a:t>25</a:t>
            </a:fld>
            <a:endParaRPr lang="en-US"/>
          </a:p>
        </p:txBody>
      </p:sp>
      <p:sp>
        <p:nvSpPr>
          <p:cNvPr id="5" name="Date Placeholder 4"/>
          <p:cNvSpPr>
            <a:spLocks noGrp="1"/>
          </p:cNvSpPr>
          <p:nvPr>
            <p:ph type="dt" idx="11"/>
          </p:nvPr>
        </p:nvSpPr>
        <p:spPr/>
        <p:txBody>
          <a:bodyPr/>
          <a:lstStyle/>
          <a:p>
            <a:r>
              <a:rPr lang="en-GB" smtClean="0"/>
              <a:t>4/12/2017</a:t>
            </a:r>
            <a:endParaRPr lang="en-GB"/>
          </a:p>
        </p:txBody>
      </p:sp>
      <p:sp>
        <p:nvSpPr>
          <p:cNvPr id="6" name="Footer Placeholder 5"/>
          <p:cNvSpPr>
            <a:spLocks noGrp="1"/>
          </p:cNvSpPr>
          <p:nvPr>
            <p:ph type="ftr" sz="quarter" idx="12"/>
          </p:nvPr>
        </p:nvSpPr>
        <p:spPr/>
        <p:txBody>
          <a:bodyPr/>
          <a:lstStyle/>
          <a:p>
            <a:r>
              <a:rPr lang="en-GB" smtClean="0"/>
              <a:t>Paul Lincoln</a:t>
            </a:r>
            <a:endParaRPr lang="en-GB"/>
          </a:p>
        </p:txBody>
      </p:sp>
    </p:spTree>
    <p:extLst>
      <p:ext uri="{BB962C8B-B14F-4D97-AF65-F5344CB8AC3E}">
        <p14:creationId xmlns:p14="http://schemas.microsoft.com/office/powerpoint/2010/main" val="85413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266" y="1776464"/>
            <a:ext cx="8433476" cy="659623"/>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288319" y="2699389"/>
            <a:ext cx="7487423" cy="3661504"/>
          </a:xfrm>
        </p:spPr>
        <p:txBody>
          <a:bodyPr lIns="0" tIns="0" rIns="0" bIns="0"/>
          <a:lstStyle>
            <a:lvl1pPr marL="342900" indent="-342900" algn="l">
              <a:buFont typeface="Arial"/>
              <a:buChar char="•"/>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25925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3442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64291" tIns="32145" rIns="64291" bIns="32145"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4437983" y="6505277"/>
            <a:ext cx="259104" cy="267891"/>
          </a:xfrm>
          <a:prstGeom prst="rect">
            <a:avLst/>
          </a:prstGeom>
        </p:spPr>
        <p:txBody>
          <a:bodyPr lIns="64291" tIns="32146" rIns="64291" bIns="32146"/>
          <a:lstStyle/>
          <a:p>
            <a:fld id="{86CB4B4D-7CA3-9044-876B-883B54F8677D}" type="slidenum">
              <a:t>‹#›</a:t>
            </a:fld>
            <a:endParaRPr/>
          </a:p>
        </p:txBody>
      </p:sp>
    </p:spTree>
    <p:extLst>
      <p:ext uri="{BB962C8B-B14F-4D97-AF65-F5344CB8AC3E}">
        <p14:creationId xmlns:p14="http://schemas.microsoft.com/office/powerpoint/2010/main" val="18703851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0109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1792288"/>
            <a:ext cx="6334125" cy="60801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1524000" y="2517775"/>
            <a:ext cx="6334125" cy="3883025"/>
          </a:xfrm>
        </p:spPr>
        <p:txBody>
          <a:bodyPr/>
          <a:lstStyle/>
          <a:p>
            <a:pPr lvl="0"/>
            <a:endParaRPr lang="en-GB" noProof="0"/>
          </a:p>
        </p:txBody>
      </p:sp>
      <p:sp>
        <p:nvSpPr>
          <p:cNvPr id="4" name="Slide Number Placeholder 3"/>
          <p:cNvSpPr>
            <a:spLocks noGrp="1"/>
          </p:cNvSpPr>
          <p:nvPr>
            <p:ph type="sldNum" sz="quarter" idx="10"/>
          </p:nvPr>
        </p:nvSpPr>
        <p:spPr>
          <a:xfrm>
            <a:off x="142875" y="6534150"/>
            <a:ext cx="539750" cy="323850"/>
          </a:xfrm>
          <a:prstGeom prst="rect">
            <a:avLst/>
          </a:prstGeom>
        </p:spPr>
        <p:txBody>
          <a:bodyPr/>
          <a:lstStyle>
            <a:lvl1pPr>
              <a:defRPr/>
            </a:lvl1pPr>
          </a:lstStyle>
          <a:p>
            <a:pPr>
              <a:defRPr/>
            </a:pPr>
            <a:fld id="{F3DF8AE2-8762-4F8B-B6CE-C620E1F75F30}" type="slidenum">
              <a:rPr lang="en-US"/>
              <a:pPr>
                <a:defRPr/>
              </a:pPr>
              <a:t>‹#›</a:t>
            </a:fld>
            <a:endParaRPr lang="en-US"/>
          </a:p>
        </p:txBody>
      </p:sp>
    </p:spTree>
    <p:extLst>
      <p:ext uri="{BB962C8B-B14F-4D97-AF65-F5344CB8AC3E}">
        <p14:creationId xmlns:p14="http://schemas.microsoft.com/office/powerpoint/2010/main" val="300198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itle (1 line) and Two Col Content">
    <p:spTree>
      <p:nvGrpSpPr>
        <p:cNvPr id="1" name=""/>
        <p:cNvGrpSpPr/>
        <p:nvPr/>
      </p:nvGrpSpPr>
      <p:grpSpPr>
        <a:xfrm>
          <a:off x="0" y="0"/>
          <a:ext cx="0" cy="0"/>
          <a:chOff x="0" y="0"/>
          <a:chExt cx="0" cy="0"/>
        </a:xfrm>
      </p:grpSpPr>
      <p:sp>
        <p:nvSpPr>
          <p:cNvPr id="2" name="Title 1"/>
          <p:cNvSpPr>
            <a:spLocks noGrp="1"/>
          </p:cNvSpPr>
          <p:nvPr>
            <p:ph type="title"/>
          </p:nvPr>
        </p:nvSpPr>
        <p:spPr>
          <a:xfrm>
            <a:off x="558000" y="1368000"/>
            <a:ext cx="8028000" cy="648000"/>
          </a:xfrm>
        </p:spPr>
        <p:txBody>
          <a:bodyPr lIns="0" tIns="0" rIns="0" bIns="0" anchor="t" anchorCtr="0"/>
          <a:lstStyle/>
          <a:p>
            <a:r>
              <a:rPr lang="en-US" dirty="0" smtClean="0"/>
              <a:t>Click to edit Master title style</a:t>
            </a:r>
            <a:endParaRPr lang="en-US" dirty="0"/>
          </a:p>
        </p:txBody>
      </p:sp>
      <p:sp>
        <p:nvSpPr>
          <p:cNvPr id="3" name="Content Placeholder 2"/>
          <p:cNvSpPr>
            <a:spLocks noGrp="1"/>
          </p:cNvSpPr>
          <p:nvPr>
            <p:ph sz="half" idx="1"/>
          </p:nvPr>
        </p:nvSpPr>
        <p:spPr>
          <a:xfrm>
            <a:off x="558000" y="2088000"/>
            <a:ext cx="3924000" cy="4068000"/>
          </a:xfrm>
        </p:spPr>
        <p:txBody>
          <a:bodyPr lIns="0" tIns="0" rIns="0" bIns="0"/>
          <a:lstStyle>
            <a:lvl1pPr>
              <a:defRPr sz="1800" baseline="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2000" y="2088000"/>
            <a:ext cx="3924000" cy="4068000"/>
          </a:xfrm>
        </p:spPr>
        <p:txBody>
          <a:bodyPr lIns="0" tIns="0" rIns="0" bIns="0"/>
          <a:lstStyle>
            <a:lvl1pPr>
              <a:defRPr sz="1800" baseline="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a:spLocks noGrp="1"/>
          </p:cNvSpPr>
          <p:nvPr>
            <p:ph type="sldNum" sz="quarter" idx="12"/>
          </p:nvPr>
        </p:nvSpPr>
        <p:spPr>
          <a:xfrm>
            <a:off x="0" y="6309320"/>
            <a:ext cx="9144000" cy="548680"/>
          </a:xfrm>
          <a:prstGeom prst="rect">
            <a:avLst/>
          </a:prstGeom>
          <a:solidFill>
            <a:schemeClr val="bg2"/>
          </a:solidFill>
        </p:spPr>
        <p:txBody>
          <a:bodyPr/>
          <a:lstStyle>
            <a:lvl1pPr marL="540000" algn="l">
              <a:defRPr>
                <a:solidFill>
                  <a:schemeClr val="bg1"/>
                </a:solidFill>
              </a:defRPr>
            </a:lvl1pPr>
          </a:lstStyle>
          <a:p>
            <a:fld id="{E051598E-9D06-4046-8EF2-7702044C4E81}" type="slidenum">
              <a:rPr lang="en-US" smtClean="0">
                <a:solidFill>
                  <a:prstClr val="white"/>
                </a:solidFill>
              </a:rPr>
              <a:pPr/>
              <a:t>‹#›</a:t>
            </a:fld>
            <a:endParaRPr lang="en-US" dirty="0">
              <a:solidFill>
                <a:prstClr val="white"/>
              </a:solidFill>
            </a:endParaRPr>
          </a:p>
        </p:txBody>
      </p:sp>
      <p:sp>
        <p:nvSpPr>
          <p:cNvPr id="7" name="Footer Placeholder 5"/>
          <p:cNvSpPr>
            <a:spLocks noGrp="1"/>
          </p:cNvSpPr>
          <p:nvPr>
            <p:ph type="ftr" sz="quarter" idx="3"/>
          </p:nvPr>
        </p:nvSpPr>
        <p:spPr>
          <a:xfrm>
            <a:off x="899592" y="6309320"/>
            <a:ext cx="7704856" cy="548680"/>
          </a:xfrm>
          <a:prstGeom prst="rect">
            <a:avLst/>
          </a:prstGeom>
        </p:spPr>
        <p:txBody>
          <a:bodyPr vert="horz" lIns="0" tIns="0" rIns="0" bIns="0" rtlCol="0" anchor="ctr"/>
          <a:lstStyle>
            <a:lvl1pPr algn="l">
              <a:defRPr sz="1200" baseline="0">
                <a:solidFill>
                  <a:schemeClr val="bg1"/>
                </a:solidFill>
                <a:latin typeface="Arial" pitchFamily="34" charset="0"/>
              </a:defRPr>
            </a:lvl1pPr>
          </a:lstStyle>
          <a:p>
            <a:r>
              <a:rPr lang="en-GB" smtClean="0">
                <a:solidFill>
                  <a:prstClr val="white"/>
                </a:solidFill>
              </a:rPr>
              <a:t>Climate Change and Health</a:t>
            </a:r>
            <a:endParaRPr lang="en-US" dirty="0">
              <a:solidFill>
                <a:prstClr val="white"/>
              </a:solidFill>
            </a:endParaRPr>
          </a:p>
        </p:txBody>
      </p:sp>
      <p:pic>
        <p:nvPicPr>
          <p:cNvPr id="9" name="Picture 8" descr="PHE_3268_SML_AW.png"/>
          <p:cNvPicPr>
            <a:picLocks noChangeAspect="1"/>
          </p:cNvPicPr>
          <p:nvPr userDrawn="1"/>
        </p:nvPicPr>
        <p:blipFill>
          <a:blip r:embed="rId2" cstate="print"/>
          <a:stretch>
            <a:fillRect/>
          </a:stretch>
        </p:blipFill>
        <p:spPr>
          <a:xfrm>
            <a:off x="539552" y="332656"/>
            <a:ext cx="1260000" cy="783953"/>
          </a:xfrm>
          <a:prstGeom prst="rect">
            <a:avLst/>
          </a:prstGeom>
        </p:spPr>
      </p:pic>
    </p:spTree>
    <p:extLst>
      <p:ext uri="{BB962C8B-B14F-4D97-AF65-F5344CB8AC3E}">
        <p14:creationId xmlns:p14="http://schemas.microsoft.com/office/powerpoint/2010/main" val="4265428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UK Health Forum - White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700" y="423469"/>
            <a:ext cx="3314204" cy="1092727"/>
          </a:xfrm>
          <a:prstGeom prst="rect">
            <a:avLst/>
          </a:prstGeom>
        </p:spPr>
      </p:pic>
      <p:cxnSp>
        <p:nvCxnSpPr>
          <p:cNvPr id="8" name="Straight Connector 7"/>
          <p:cNvCxnSpPr/>
          <p:nvPr userDrawn="1"/>
        </p:nvCxnSpPr>
        <p:spPr>
          <a:xfrm>
            <a:off x="4144952" y="443007"/>
            <a:ext cx="0" cy="6005211"/>
          </a:xfrm>
          <a:prstGeom prst="line">
            <a:avLst/>
          </a:prstGeom>
          <a:ln w="28575" cmpd="sng">
            <a:solidFill>
              <a:schemeClr val="bg1"/>
            </a:solidFill>
            <a:prstDash val="dot"/>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4444754" y="2130425"/>
            <a:ext cx="4013445" cy="1951868"/>
          </a:xfrm>
        </p:spPr>
        <p:txBody>
          <a:bodyPr lIns="0" tIns="0" rIns="0" bIns="0" anchor="t" anchorCtr="0">
            <a:normAutofit/>
          </a:bodyPr>
          <a:lstStyle>
            <a:lvl1pPr algn="l">
              <a:lnSpc>
                <a:spcPts val="5200"/>
              </a:lnSpc>
              <a:defRPr sz="3500">
                <a:solidFill>
                  <a:schemeClr val="bg1"/>
                </a:solidFill>
              </a:defRPr>
            </a:lvl1pPr>
          </a:lstStyle>
          <a:p>
            <a:r>
              <a:rPr lang="en-GB" dirty="0" smtClean="0"/>
              <a:t>Title</a:t>
            </a:r>
            <a:br>
              <a:rPr lang="en-GB" dirty="0" smtClean="0"/>
            </a:br>
            <a:r>
              <a:rPr lang="en-GB" dirty="0" smtClean="0"/>
              <a:t>Subheading</a:t>
            </a:r>
            <a:endParaRPr lang="en-US" dirty="0"/>
          </a:p>
        </p:txBody>
      </p:sp>
      <p:sp>
        <p:nvSpPr>
          <p:cNvPr id="10" name="Subtitle 2"/>
          <p:cNvSpPr>
            <a:spLocks noGrp="1"/>
          </p:cNvSpPr>
          <p:nvPr>
            <p:ph type="subTitle" idx="1" hasCustomPrompt="1"/>
          </p:nvPr>
        </p:nvSpPr>
        <p:spPr>
          <a:xfrm>
            <a:off x="4444753" y="4576200"/>
            <a:ext cx="4013445" cy="1774033"/>
          </a:xfrm>
        </p:spPr>
        <p:txBody>
          <a:bodyPr lIns="0" tIns="0" rIns="0" bIns="0">
            <a:normAutofit/>
          </a:bodyPr>
          <a:lstStyle>
            <a:lvl1pPr marL="0" indent="0" algn="l">
              <a:buNone/>
              <a:defRPr sz="24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Venue &amp; Date</a:t>
            </a:r>
          </a:p>
          <a:p>
            <a:r>
              <a:rPr lang="en-US" dirty="0" smtClean="0"/>
              <a:t>Name &amp; Title of Presenter</a:t>
            </a:r>
            <a:endParaRPr lang="en-US" dirty="0"/>
          </a:p>
        </p:txBody>
      </p:sp>
    </p:spTree>
    <p:extLst>
      <p:ext uri="{BB962C8B-B14F-4D97-AF65-F5344CB8AC3E}">
        <p14:creationId xmlns:p14="http://schemas.microsoft.com/office/powerpoint/2010/main" val="3590125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1231" y="1808407"/>
            <a:ext cx="8371565" cy="721824"/>
          </a:xfrm>
          <a:prstGeom prst="rect">
            <a:avLst/>
          </a:prstGeom>
        </p:spPr>
        <p:txBody>
          <a:bodyPr vert="horz" lIns="0" tIns="0" rIns="0" bIns="0" rtlCol="0" anchor="t"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1699846" y="2794000"/>
            <a:ext cx="7042950" cy="3332163"/>
          </a:xfrm>
          <a:prstGeom prst="rect">
            <a:avLst/>
          </a:prstGeom>
        </p:spPr>
        <p:txBody>
          <a:bodyPr vert="horz" lIns="91440" tIns="45720" rIns="91440" bIns="45720" rtlCol="0">
            <a:normAutofit/>
          </a:bodyPr>
          <a:lstStyle/>
          <a:p>
            <a:pPr lvl="0"/>
            <a:r>
              <a:rPr lang="en-GB" dirty="0" smtClean="0"/>
              <a:t>Click to edit Master text styles</a:t>
            </a:r>
          </a:p>
        </p:txBody>
      </p:sp>
      <p:cxnSp>
        <p:nvCxnSpPr>
          <p:cNvPr id="7" name="Straight Connector 6"/>
          <p:cNvCxnSpPr/>
          <p:nvPr userDrawn="1"/>
        </p:nvCxnSpPr>
        <p:spPr>
          <a:xfrm flipH="1">
            <a:off x="295365" y="1555448"/>
            <a:ext cx="8447431" cy="0"/>
          </a:xfrm>
          <a:prstGeom prst="line">
            <a:avLst/>
          </a:prstGeom>
          <a:ln w="28575" cmpd="sng">
            <a:solidFill>
              <a:srgbClr val="CD0920"/>
            </a:solidFill>
            <a:prstDash val="dot"/>
          </a:ln>
        </p:spPr>
        <p:style>
          <a:lnRef idx="2">
            <a:schemeClr val="accent1"/>
          </a:lnRef>
          <a:fillRef idx="0">
            <a:schemeClr val="accent1"/>
          </a:fillRef>
          <a:effectRef idx="1">
            <a:schemeClr val="accent1"/>
          </a:effectRef>
          <a:fontRef idx="minor">
            <a:schemeClr val="tx1"/>
          </a:fontRef>
        </p:style>
      </p:cxnSp>
      <p:pic>
        <p:nvPicPr>
          <p:cNvPr id="8" name="Picture 7" descr="UKHF Logo.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425150" y="425452"/>
            <a:ext cx="2317646" cy="762752"/>
          </a:xfrm>
          <a:prstGeom prst="rect">
            <a:avLst/>
          </a:prstGeom>
        </p:spPr>
      </p:pic>
    </p:spTree>
    <p:extLst>
      <p:ext uri="{BB962C8B-B14F-4D97-AF65-F5344CB8AC3E}">
        <p14:creationId xmlns:p14="http://schemas.microsoft.com/office/powerpoint/2010/main" val="334448967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txStyles>
    <p:titleStyle>
      <a:lvl1pPr algn="l" defTabSz="457200" rtl="0" eaLnBrk="1" latinLnBrk="0" hangingPunct="1">
        <a:spcBef>
          <a:spcPct val="0"/>
        </a:spcBef>
        <a:buNone/>
        <a:defRPr sz="35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6A737B"/>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161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95EB06-3531-D042-A7AB-4ADECCB3D6C5}" type="datetimeFigureOut">
              <a:rPr lang="en-US" smtClean="0"/>
              <a:pPr/>
              <a:t>11/30/2017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A5605-F81C-8948-8A17-C83E1856E395}" type="slidenum">
              <a:rPr lang="en-US" smtClean="0"/>
              <a:pPr/>
              <a:t>‹#›</a:t>
            </a:fld>
            <a:endParaRPr lang="en-US" dirty="0"/>
          </a:p>
        </p:txBody>
      </p:sp>
    </p:spTree>
    <p:extLst>
      <p:ext uri="{BB962C8B-B14F-4D97-AF65-F5344CB8AC3E}">
        <p14:creationId xmlns:p14="http://schemas.microsoft.com/office/powerpoint/2010/main" val="2524432338"/>
      </p:ext>
    </p:extLst>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eea.europa.eu/signals/signals-2013/infographics/health-impacts-of-air-pollution/image/image_view_fullscree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7.png"/><Relationship Id="rId5" Type="http://schemas.openxmlformats.org/officeDocument/2006/relationships/diagramQuickStyle" Target="../diagrams/quickStyle1.xml"/><Relationship Id="rId10" Type="http://schemas.openxmlformats.org/officeDocument/2006/relationships/image" Target="../media/image36.png"/><Relationship Id="rId4" Type="http://schemas.openxmlformats.org/officeDocument/2006/relationships/diagramLayout" Target="../diagrams/layout1.xml"/><Relationship Id="rId9" Type="http://schemas.openxmlformats.org/officeDocument/2006/relationships/hyperlink" Target="https://www.gov.uk/government/publications/spatial-planning-for-health-evidence-review" TargetMode="Externa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em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44754" y="1483743"/>
            <a:ext cx="4013445" cy="2598550"/>
          </a:xfrm>
        </p:spPr>
        <p:txBody>
          <a:bodyPr>
            <a:normAutofit fontScale="90000"/>
          </a:bodyPr>
          <a:lstStyle/>
          <a:p>
            <a:r>
              <a:rPr lang="en-US" b="1" dirty="0" smtClean="0"/>
              <a:t>Air </a:t>
            </a:r>
            <a:r>
              <a:rPr lang="en-US" b="1" dirty="0" err="1" smtClean="0"/>
              <a:t>Pollution:Air</a:t>
            </a:r>
            <a:r>
              <a:rPr lang="en-US" b="1" dirty="0" smtClean="0"/>
              <a:t> Quality- </a:t>
            </a:r>
            <a:r>
              <a:rPr lang="en-GB" b="1" dirty="0" smtClean="0"/>
              <a:t>Environmental </a:t>
            </a:r>
            <a:r>
              <a:rPr lang="en-GB" b="1" dirty="0"/>
              <a:t>Justice, Social Rights and Effective Action</a:t>
            </a:r>
            <a:endParaRPr lang="en-US" dirty="0"/>
          </a:p>
        </p:txBody>
      </p:sp>
      <p:sp>
        <p:nvSpPr>
          <p:cNvPr id="3" name="Subtitle 2"/>
          <p:cNvSpPr>
            <a:spLocks noGrp="1"/>
          </p:cNvSpPr>
          <p:nvPr>
            <p:ph type="subTitle" idx="1"/>
          </p:nvPr>
        </p:nvSpPr>
        <p:spPr/>
        <p:txBody>
          <a:bodyPr/>
          <a:lstStyle/>
          <a:p>
            <a:r>
              <a:rPr lang="en-US" dirty="0" smtClean="0"/>
              <a:t>4 December 2017</a:t>
            </a:r>
          </a:p>
          <a:p>
            <a:r>
              <a:rPr lang="en-US" dirty="0" smtClean="0"/>
              <a:t>Paul Lincoln</a:t>
            </a:r>
            <a:endParaRPr lang="en-US" dirty="0"/>
          </a:p>
        </p:txBody>
      </p:sp>
    </p:spTree>
    <p:extLst>
      <p:ext uri="{BB962C8B-B14F-4D97-AF65-F5344CB8AC3E}">
        <p14:creationId xmlns:p14="http://schemas.microsoft.com/office/powerpoint/2010/main" val="3874815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altLang="en-US" dirty="0" smtClean="0">
                <a:latin typeface="Arial" charset="0"/>
                <a:cs typeface="Arial" charset="0"/>
              </a:rPr>
              <a:t>The story so far…….</a:t>
            </a:r>
          </a:p>
        </p:txBody>
      </p:sp>
      <p:sp>
        <p:nvSpPr>
          <p:cNvPr id="14339" name="Slide Number Placeholder 3"/>
          <p:cNvSpPr>
            <a:spLocks noGrp="1"/>
          </p:cNvSpPr>
          <p:nvPr>
            <p:ph type="sldNum" sz="quarter" idx="4294967295"/>
          </p:nvPr>
        </p:nvSpPr>
        <p:spPr bwMode="auto">
          <a:xfrm>
            <a:off x="8391525" y="6356350"/>
            <a:ext cx="41116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fontAlgn="base" hangingPunct="1">
              <a:lnSpc>
                <a:spcPct val="100000"/>
              </a:lnSpc>
              <a:spcBef>
                <a:spcPct val="0"/>
              </a:spcBef>
              <a:spcAft>
                <a:spcPct val="0"/>
              </a:spcAft>
              <a:buFontTx/>
              <a:buNone/>
            </a:pPr>
            <a:fld id="{B2A2B2A8-F18B-49D8-BF42-D0CAA72182F2}" type="slidenum">
              <a:rPr lang="en-GB" altLang="en-US" sz="1000" smtClean="0">
                <a:solidFill>
                  <a:srgbClr val="00B050"/>
                </a:solidFill>
              </a:rPr>
              <a:pPr eaLnBrk="1" fontAlgn="base" hangingPunct="1">
                <a:lnSpc>
                  <a:spcPct val="100000"/>
                </a:lnSpc>
                <a:spcBef>
                  <a:spcPct val="0"/>
                </a:spcBef>
                <a:spcAft>
                  <a:spcPct val="0"/>
                </a:spcAft>
                <a:buFontTx/>
                <a:buNone/>
              </a:pPr>
              <a:t>10</a:t>
            </a:fld>
            <a:endParaRPr lang="en-GB" altLang="en-US" sz="1000" smtClean="0">
              <a:solidFill>
                <a:srgbClr val="00B050"/>
              </a:solidFill>
            </a:endParaRPr>
          </a:p>
        </p:txBody>
      </p:sp>
      <p:pic>
        <p:nvPicPr>
          <p:cNvPr id="14340" name="Picture 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341438"/>
            <a:ext cx="7116762" cy="4640262"/>
          </a:xfrm>
        </p:spPr>
      </p:pic>
    </p:spTree>
    <p:extLst>
      <p:ext uri="{BB962C8B-B14F-4D97-AF65-F5344CB8AC3E}">
        <p14:creationId xmlns:p14="http://schemas.microsoft.com/office/powerpoint/2010/main" val="1030242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2436087"/>
            <a:ext cx="6807200" cy="3924806"/>
          </a:xfrm>
          <a:prstGeom prst="rect">
            <a:avLst/>
          </a:prstGeom>
        </p:spPr>
      </p:pic>
      <p:sp>
        <p:nvSpPr>
          <p:cNvPr id="5" name="Title 4"/>
          <p:cNvSpPr>
            <a:spLocks noGrp="1"/>
          </p:cNvSpPr>
          <p:nvPr>
            <p:ph type="ctrTitle"/>
          </p:nvPr>
        </p:nvSpPr>
        <p:spPr>
          <a:xfrm>
            <a:off x="342266" y="1776465"/>
            <a:ext cx="8433476" cy="206448"/>
          </a:xfrm>
        </p:spPr>
        <p:txBody>
          <a:bodyPr>
            <a:normAutofit fontScale="90000"/>
          </a:bodyPr>
          <a:lstStyle/>
          <a:p>
            <a:r>
              <a:rPr lang="en-GB" dirty="0" smtClean="0"/>
              <a:t>Interesting developments along the journey!</a:t>
            </a:r>
            <a:endParaRPr lang="en-GB" dirty="0"/>
          </a:p>
        </p:txBody>
      </p:sp>
    </p:spTree>
    <p:extLst>
      <p:ext uri="{BB962C8B-B14F-4D97-AF65-F5344CB8AC3E}">
        <p14:creationId xmlns:p14="http://schemas.microsoft.com/office/powerpoint/2010/main" val="177955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saga continues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915" y="2794000"/>
            <a:ext cx="6109225" cy="3332163"/>
          </a:xfrm>
        </p:spPr>
      </p:pic>
    </p:spTree>
    <p:extLst>
      <p:ext uri="{BB962C8B-B14F-4D97-AF65-F5344CB8AC3E}">
        <p14:creationId xmlns:p14="http://schemas.microsoft.com/office/powerpoint/2010/main" val="4110786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9" name="Group 22"/>
          <p:cNvGrpSpPr>
            <a:grpSpLocks/>
          </p:cNvGrpSpPr>
          <p:nvPr/>
        </p:nvGrpSpPr>
        <p:grpSpPr bwMode="auto">
          <a:xfrm>
            <a:off x="2198116" y="2081213"/>
            <a:ext cx="6910388" cy="4243387"/>
            <a:chOff x="1888539" y="1598568"/>
            <a:chExt cx="7217513" cy="4431162"/>
          </a:xfrm>
        </p:grpSpPr>
        <p:pic>
          <p:nvPicPr>
            <p:cNvPr id="16392" name="Picture 2" descr="Health impacts of air pollution"/>
            <p:cNvPicPr>
              <a:picLocks noChangeAspect="1" noChangeArrowheads="1"/>
            </p:cNvPicPr>
            <p:nvPr/>
          </p:nvPicPr>
          <p:blipFill>
            <a:blip r:embed="rId3">
              <a:extLst>
                <a:ext uri="{28A0092B-C50C-407E-A947-70E740481C1C}">
                  <a14:useLocalDpi xmlns:a14="http://schemas.microsoft.com/office/drawing/2010/main" val="0"/>
                </a:ext>
              </a:extLst>
            </a:blip>
            <a:srcRect b="5298"/>
            <a:stretch>
              <a:fillRect/>
            </a:stretch>
          </p:blipFill>
          <p:spPr bwMode="auto">
            <a:xfrm>
              <a:off x="1888539" y="1598568"/>
              <a:ext cx="7007006" cy="44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8"/>
            <p:cNvSpPr>
              <a:spLocks/>
            </p:cNvSpPr>
            <p:nvPr/>
          </p:nvSpPr>
          <p:spPr bwMode="auto">
            <a:xfrm>
              <a:off x="5596373" y="1621611"/>
              <a:ext cx="3250295" cy="566625"/>
            </a:xfrm>
            <a:custGeom>
              <a:avLst/>
              <a:gdLst>
                <a:gd name="T0" fmla="*/ 0 w 3970407"/>
                <a:gd name="T1" fmla="*/ 0 h 707886"/>
                <a:gd name="T2" fmla="*/ 17110 w 3970407"/>
                <a:gd name="T3" fmla="*/ 0 h 707886"/>
                <a:gd name="T4" fmla="*/ 17075 w 3970407"/>
                <a:gd name="T5" fmla="*/ 26425 h 707886"/>
                <a:gd name="T6" fmla="*/ 12527 w 3970407"/>
                <a:gd name="T7" fmla="*/ 36467 h 707886"/>
                <a:gd name="T8" fmla="*/ 0 w 3970407"/>
                <a:gd name="T9" fmla="*/ 37455 h 707886"/>
                <a:gd name="T10" fmla="*/ 0 w 3970407"/>
                <a:gd name="T11" fmla="*/ 0 h 707886"/>
                <a:gd name="T12" fmla="*/ 0 60000 65536"/>
                <a:gd name="T13" fmla="*/ 0 60000 65536"/>
                <a:gd name="T14" fmla="*/ 0 60000 65536"/>
                <a:gd name="T15" fmla="*/ 0 60000 65536"/>
                <a:gd name="T16" fmla="*/ 0 60000 65536"/>
                <a:gd name="T17" fmla="*/ 0 60000 65536"/>
                <a:gd name="T18" fmla="*/ 0 w 3970407"/>
                <a:gd name="T19" fmla="*/ 0 h 707886"/>
                <a:gd name="T20" fmla="*/ 3970407 w 3970407"/>
                <a:gd name="T21" fmla="*/ 707886 h 707886"/>
              </a:gdLst>
              <a:ahLst/>
              <a:cxnLst>
                <a:cxn ang="T12">
                  <a:pos x="T0" y="T1"/>
                </a:cxn>
                <a:cxn ang="T13">
                  <a:pos x="T2" y="T3"/>
                </a:cxn>
                <a:cxn ang="T14">
                  <a:pos x="T4" y="T5"/>
                </a:cxn>
                <a:cxn ang="T15">
                  <a:pos x="T6" y="T7"/>
                </a:cxn>
                <a:cxn ang="T16">
                  <a:pos x="T8" y="T9"/>
                </a:cxn>
                <a:cxn ang="T17">
                  <a:pos x="T10" y="T11"/>
                </a:cxn>
              </a:cxnLst>
              <a:rect l="T18" t="T19" r="T20" b="T21"/>
              <a:pathLst>
                <a:path w="3970407" h="707886">
                  <a:moveTo>
                    <a:pt x="0" y="0"/>
                  </a:moveTo>
                  <a:lnTo>
                    <a:pt x="3970407" y="0"/>
                  </a:lnTo>
                  <a:lnTo>
                    <a:pt x="3962148" y="499431"/>
                  </a:lnTo>
                  <a:lnTo>
                    <a:pt x="2906717" y="689226"/>
                  </a:lnTo>
                  <a:lnTo>
                    <a:pt x="0" y="707886"/>
                  </a:lnTo>
                  <a:lnTo>
                    <a:pt x="0" y="0"/>
                  </a:lnTo>
                  <a:close/>
                </a:path>
              </a:pathLst>
            </a:custGeom>
            <a:solidFill>
              <a:srgbClr val="76A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spAutoFit/>
            </a:bodyPr>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lnSpc>
                  <a:spcPct val="100000"/>
                </a:lnSpc>
                <a:spcBef>
                  <a:spcPct val="0"/>
                </a:spcBef>
                <a:buFontTx/>
                <a:buNone/>
              </a:pPr>
              <a:r>
                <a:rPr lang="en-GB" altLang="en-US" sz="1000">
                  <a:solidFill>
                    <a:schemeClr val="bg1"/>
                  </a:solidFill>
                </a:rPr>
                <a:t>A few hours of PM</a:t>
              </a:r>
              <a:r>
                <a:rPr lang="en-GB" altLang="en-US" sz="1000" baseline="-25000">
                  <a:solidFill>
                    <a:schemeClr val="bg1"/>
                  </a:solidFill>
                </a:rPr>
                <a:t>2.5</a:t>
              </a:r>
              <a:r>
                <a:rPr lang="en-GB" altLang="en-US" sz="1000">
                  <a:solidFill>
                    <a:schemeClr val="bg1"/>
                  </a:solidFill>
                </a:rPr>
                <a:t> over 35µg/m</a:t>
              </a:r>
              <a:r>
                <a:rPr lang="en-GB" altLang="en-US" sz="1000" baseline="30000">
                  <a:solidFill>
                    <a:schemeClr val="bg1"/>
                  </a:solidFill>
                </a:rPr>
                <a:t>3 </a:t>
              </a:r>
              <a:r>
                <a:rPr lang="en-GB" altLang="en-US" sz="1000">
                  <a:solidFill>
                    <a:schemeClr val="bg1"/>
                  </a:solidFill>
                </a:rPr>
                <a:t> irritates the eyes, nose and throat. It can cause breathing problems and asthma attacks in sensitive people.</a:t>
              </a:r>
              <a:endParaRPr lang="en-GB" altLang="en-US" sz="1000" baseline="-25000">
                <a:solidFill>
                  <a:schemeClr val="bg1"/>
                </a:solidFill>
              </a:endParaRPr>
            </a:p>
          </p:txBody>
        </p:sp>
        <p:sp>
          <p:nvSpPr>
            <p:cNvPr id="16394" name="TextBox 10"/>
            <p:cNvSpPr txBox="1">
              <a:spLocks noChangeArrowheads="1"/>
            </p:cNvSpPr>
            <p:nvPr/>
          </p:nvSpPr>
          <p:spPr bwMode="auto">
            <a:xfrm>
              <a:off x="6169315" y="2517851"/>
              <a:ext cx="2257828" cy="88378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b"/>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lnSpc>
                  <a:spcPct val="100000"/>
                </a:lnSpc>
                <a:spcBef>
                  <a:spcPct val="0"/>
                </a:spcBef>
                <a:buFontTx/>
                <a:buNone/>
              </a:pPr>
              <a:r>
                <a:rPr lang="en-GB" altLang="en-US" sz="1000">
                  <a:solidFill>
                    <a:schemeClr val="tx1"/>
                  </a:solidFill>
                </a:rPr>
                <a:t>Years of exposure to even low levels of PM</a:t>
              </a:r>
              <a:r>
                <a:rPr lang="en-GB" altLang="en-US" sz="1000" baseline="-25000">
                  <a:solidFill>
                    <a:schemeClr val="tx1"/>
                  </a:solidFill>
                </a:rPr>
                <a:t>2.5</a:t>
              </a:r>
              <a:r>
                <a:rPr lang="en-GB" altLang="en-US" sz="1000">
                  <a:solidFill>
                    <a:schemeClr val="tx1"/>
                  </a:solidFill>
                </a:rPr>
                <a:t> (10-25 µg/m</a:t>
              </a:r>
              <a:r>
                <a:rPr lang="en-GB" altLang="en-US" sz="1000" baseline="30000">
                  <a:solidFill>
                    <a:schemeClr val="tx1"/>
                  </a:solidFill>
                </a:rPr>
                <a:t>3</a:t>
              </a:r>
              <a:r>
                <a:rPr lang="en-GB" altLang="en-US" sz="1000">
                  <a:solidFill>
                    <a:schemeClr val="tx1"/>
                  </a:solidFill>
                </a:rPr>
                <a:t>)</a:t>
              </a:r>
              <a:r>
                <a:rPr lang="en-GB" altLang="en-US" sz="1000" baseline="30000">
                  <a:solidFill>
                    <a:schemeClr val="tx1"/>
                  </a:solidFill>
                </a:rPr>
                <a:t> </a:t>
              </a:r>
              <a:r>
                <a:rPr lang="en-GB" altLang="en-US" sz="1000">
                  <a:solidFill>
                    <a:schemeClr val="tx1"/>
                  </a:solidFill>
                </a:rPr>
                <a:t>can lead to lung cancer and incurable lung disease, and reduced lung function. </a:t>
              </a:r>
            </a:p>
          </p:txBody>
        </p:sp>
        <p:sp>
          <p:nvSpPr>
            <p:cNvPr id="27" name="TextBox 26"/>
            <p:cNvSpPr txBox="1"/>
            <p:nvPr/>
          </p:nvSpPr>
          <p:spPr>
            <a:xfrm rot="5400000">
              <a:off x="7100155" y="3559663"/>
              <a:ext cx="3782983" cy="228812"/>
            </a:xfrm>
            <a:prstGeom prst="rect">
              <a:avLst/>
            </a:prstGeom>
            <a:noFill/>
          </p:spPr>
          <p:txBody>
            <a:bodyPr wrap="none" lIns="80165" tIns="40083" rIns="80165" bIns="40083">
              <a:spAutoFit/>
            </a:bodyPr>
            <a:lstStyle/>
            <a:p>
              <a:pPr fontAlgn="auto">
                <a:spcBef>
                  <a:spcPts val="0"/>
                </a:spcBef>
                <a:spcAft>
                  <a:spcPts val="0"/>
                </a:spcAft>
                <a:defRPr/>
              </a:pPr>
              <a:r>
                <a:rPr lang="en-GB" sz="900" dirty="0">
                  <a:latin typeface="+mn-lt"/>
                  <a:cs typeface="+mn-cs"/>
                </a:rPr>
                <a:t>Figure adapted from the EEA publication </a:t>
              </a:r>
              <a:r>
                <a:rPr lang="en-GB" sz="900" dirty="0">
                  <a:latin typeface="+mn-lt"/>
                  <a:cs typeface="+mn-cs"/>
                  <a:hlinkClick r:id="rId4"/>
                </a:rPr>
                <a:t>“Health Impacts of Air Pollution”</a:t>
              </a:r>
              <a:endParaRPr lang="en-GB" sz="900" dirty="0">
                <a:latin typeface="+mn-lt"/>
                <a:cs typeface="+mn-cs"/>
              </a:endParaRPr>
            </a:p>
          </p:txBody>
        </p:sp>
        <p:sp>
          <p:nvSpPr>
            <p:cNvPr id="16396" name="TextBox 12"/>
            <p:cNvSpPr>
              <a:spLocks/>
            </p:cNvSpPr>
            <p:nvPr/>
          </p:nvSpPr>
          <p:spPr bwMode="auto">
            <a:xfrm>
              <a:off x="6470721" y="3596058"/>
              <a:ext cx="2375946" cy="802164"/>
            </a:xfrm>
            <a:custGeom>
              <a:avLst/>
              <a:gdLst>
                <a:gd name="T0" fmla="*/ 0 w 2507782"/>
                <a:gd name="T1" fmla="*/ 0 h 883921"/>
                <a:gd name="T2" fmla="*/ 646510 w 2507782"/>
                <a:gd name="T3" fmla="*/ 0 h 883921"/>
                <a:gd name="T4" fmla="*/ 640925 w 2507782"/>
                <a:gd name="T5" fmla="*/ 54532 h 883921"/>
                <a:gd name="T6" fmla="*/ 469711 w 2507782"/>
                <a:gd name="T7" fmla="*/ 59569 h 883921"/>
                <a:gd name="T8" fmla="*/ 267681 w 2507782"/>
                <a:gd name="T9" fmla="*/ 63244 h 883921"/>
                <a:gd name="T10" fmla="*/ 0 w 2507782"/>
                <a:gd name="T11" fmla="*/ 64322 h 883921"/>
                <a:gd name="T12" fmla="*/ 0 w 2507782"/>
                <a:gd name="T13" fmla="*/ 0 h 883921"/>
                <a:gd name="T14" fmla="*/ 0 60000 65536"/>
                <a:gd name="T15" fmla="*/ 0 60000 65536"/>
                <a:gd name="T16" fmla="*/ 0 60000 65536"/>
                <a:gd name="T17" fmla="*/ 0 60000 65536"/>
                <a:gd name="T18" fmla="*/ 0 60000 65536"/>
                <a:gd name="T19" fmla="*/ 0 60000 65536"/>
                <a:gd name="T20" fmla="*/ 0 60000 65536"/>
                <a:gd name="T21" fmla="*/ 0 w 2507782"/>
                <a:gd name="T22" fmla="*/ 0 h 883921"/>
                <a:gd name="T23" fmla="*/ 2507782 w 2507782"/>
                <a:gd name="T24" fmla="*/ 883921 h 8839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7782" h="883921">
                  <a:moveTo>
                    <a:pt x="0" y="0"/>
                  </a:moveTo>
                  <a:lnTo>
                    <a:pt x="2507782" y="0"/>
                  </a:lnTo>
                  <a:lnTo>
                    <a:pt x="2486119" y="749386"/>
                  </a:lnTo>
                  <a:lnTo>
                    <a:pt x="1821982" y="818607"/>
                  </a:lnTo>
                  <a:lnTo>
                    <a:pt x="1038319" y="869129"/>
                  </a:lnTo>
                  <a:lnTo>
                    <a:pt x="0" y="883921"/>
                  </a:lnTo>
                  <a:lnTo>
                    <a:pt x="0" y="0"/>
                  </a:lnTo>
                  <a:close/>
                </a:path>
              </a:pathLst>
            </a:custGeom>
            <a:solidFill>
              <a:srgbClr val="76A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b"/>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lnSpc>
                  <a:spcPct val="100000"/>
                </a:lnSpc>
                <a:spcBef>
                  <a:spcPct val="0"/>
                </a:spcBef>
                <a:buFontTx/>
                <a:buNone/>
              </a:pPr>
              <a:r>
                <a:rPr lang="en-GB" altLang="en-US" sz="1100">
                  <a:solidFill>
                    <a:schemeClr val="bg1"/>
                  </a:solidFill>
                </a:rPr>
                <a:t>Ultrafine PM can get into the blood then throughout the body. Ultrafine particles have been found in bodily organs. </a:t>
              </a:r>
            </a:p>
          </p:txBody>
        </p:sp>
        <p:sp>
          <p:nvSpPr>
            <p:cNvPr id="16397" name="TextBox 13"/>
            <p:cNvSpPr>
              <a:spLocks/>
            </p:cNvSpPr>
            <p:nvPr/>
          </p:nvSpPr>
          <p:spPr bwMode="auto">
            <a:xfrm>
              <a:off x="1974072" y="1980208"/>
              <a:ext cx="2373231" cy="983623"/>
            </a:xfrm>
            <a:custGeom>
              <a:avLst/>
              <a:gdLst>
                <a:gd name="T0" fmla="*/ 0 w 2775858"/>
                <a:gd name="T1" fmla="*/ 0 h 1084775"/>
                <a:gd name="T2" fmla="*/ 40351 w 2775858"/>
                <a:gd name="T3" fmla="*/ 0 h 1084775"/>
                <a:gd name="T4" fmla="*/ 40351 w 2775858"/>
                <a:gd name="T5" fmla="*/ 52258 h 1084775"/>
                <a:gd name="T6" fmla="*/ 29274 w 2775858"/>
                <a:gd name="T7" fmla="*/ 71764 h 1084775"/>
                <a:gd name="T8" fmla="*/ 0 w 2775858"/>
                <a:gd name="T9" fmla="*/ 77186 h 1084775"/>
                <a:gd name="T10" fmla="*/ 0 w 2775858"/>
                <a:gd name="T11" fmla="*/ 0 h 1084775"/>
                <a:gd name="T12" fmla="*/ 0 60000 65536"/>
                <a:gd name="T13" fmla="*/ 0 60000 65536"/>
                <a:gd name="T14" fmla="*/ 0 60000 65536"/>
                <a:gd name="T15" fmla="*/ 0 60000 65536"/>
                <a:gd name="T16" fmla="*/ 0 60000 65536"/>
                <a:gd name="T17" fmla="*/ 0 60000 65536"/>
                <a:gd name="T18" fmla="*/ 0 w 2775858"/>
                <a:gd name="T19" fmla="*/ 0 h 1084775"/>
                <a:gd name="T20" fmla="*/ 2775858 w 2775858"/>
                <a:gd name="T21" fmla="*/ 1084775 h 1084775"/>
              </a:gdLst>
              <a:ahLst/>
              <a:cxnLst>
                <a:cxn ang="T12">
                  <a:pos x="T0" y="T1"/>
                </a:cxn>
                <a:cxn ang="T13">
                  <a:pos x="T2" y="T3"/>
                </a:cxn>
                <a:cxn ang="T14">
                  <a:pos x="T4" y="T5"/>
                </a:cxn>
                <a:cxn ang="T15">
                  <a:pos x="T6" y="T7"/>
                </a:cxn>
                <a:cxn ang="T16">
                  <a:pos x="T8" y="T9"/>
                </a:cxn>
                <a:cxn ang="T17">
                  <a:pos x="T10" y="T11"/>
                </a:cxn>
              </a:cxnLst>
              <a:rect l="T18" t="T19" r="T20" b="T21"/>
              <a:pathLst>
                <a:path w="2775858" h="1084775">
                  <a:moveTo>
                    <a:pt x="0" y="0"/>
                  </a:moveTo>
                  <a:lnTo>
                    <a:pt x="2775857" y="0"/>
                  </a:lnTo>
                  <a:cubicBezTo>
                    <a:pt x="2775857" y="244809"/>
                    <a:pt x="2775858" y="489617"/>
                    <a:pt x="2775858" y="734426"/>
                  </a:cubicBezTo>
                  <a:lnTo>
                    <a:pt x="2013857" y="1008575"/>
                  </a:lnTo>
                  <a:lnTo>
                    <a:pt x="0" y="1084775"/>
                  </a:lnTo>
                  <a:lnTo>
                    <a:pt x="0" y="0"/>
                  </a:lnTo>
                  <a:close/>
                </a:path>
              </a:pathLst>
            </a:custGeom>
            <a:solidFill>
              <a:srgbClr val="76A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lnSpc>
                  <a:spcPct val="100000"/>
                </a:lnSpc>
                <a:spcBef>
                  <a:spcPct val="0"/>
                </a:spcBef>
                <a:buFontTx/>
                <a:buNone/>
              </a:pPr>
              <a:r>
                <a:rPr lang="en-GB" altLang="en-US" sz="1100">
                  <a:solidFill>
                    <a:schemeClr val="bg1"/>
                  </a:solidFill>
                </a:rPr>
                <a:t>Ultrafine PM has been found in samples of brain and central nervous system tissue. </a:t>
              </a:r>
            </a:p>
          </p:txBody>
        </p:sp>
        <p:sp>
          <p:nvSpPr>
            <p:cNvPr id="16398" name="TextBox 14"/>
            <p:cNvSpPr>
              <a:spLocks/>
            </p:cNvSpPr>
            <p:nvPr/>
          </p:nvSpPr>
          <p:spPr bwMode="auto">
            <a:xfrm>
              <a:off x="6732150" y="5128018"/>
              <a:ext cx="2114518" cy="891910"/>
            </a:xfrm>
            <a:custGeom>
              <a:avLst/>
              <a:gdLst>
                <a:gd name="T0" fmla="*/ 0 w 2644140"/>
                <a:gd name="T1" fmla="*/ 0 h 1001377"/>
                <a:gd name="T2" fmla="*/ 7411 w 2644140"/>
                <a:gd name="T3" fmla="*/ 0 h 1001377"/>
                <a:gd name="T4" fmla="*/ 7411 w 2644140"/>
                <a:gd name="T5" fmla="*/ 57087 h 1001377"/>
                <a:gd name="T6" fmla="*/ 610 w 2644140"/>
                <a:gd name="T7" fmla="*/ 55847 h 1001377"/>
                <a:gd name="T8" fmla="*/ 226 w 2644140"/>
                <a:gd name="T9" fmla="*/ 14303 h 1001377"/>
                <a:gd name="T10" fmla="*/ 0 w 2644140"/>
                <a:gd name="T11" fmla="*/ 0 h 1001377"/>
                <a:gd name="T12" fmla="*/ 0 60000 65536"/>
                <a:gd name="T13" fmla="*/ 0 60000 65536"/>
                <a:gd name="T14" fmla="*/ 0 60000 65536"/>
                <a:gd name="T15" fmla="*/ 0 60000 65536"/>
                <a:gd name="T16" fmla="*/ 0 60000 65536"/>
                <a:gd name="T17" fmla="*/ 0 60000 65536"/>
                <a:gd name="T18" fmla="*/ 0 w 2644140"/>
                <a:gd name="T19" fmla="*/ 0 h 1001377"/>
                <a:gd name="T20" fmla="*/ 2644140 w 2644140"/>
                <a:gd name="T21" fmla="*/ 1001377 h 1001377"/>
              </a:gdLst>
              <a:ahLst/>
              <a:cxnLst>
                <a:cxn ang="T12">
                  <a:pos x="T0" y="T1"/>
                </a:cxn>
                <a:cxn ang="T13">
                  <a:pos x="T2" y="T3"/>
                </a:cxn>
                <a:cxn ang="T14">
                  <a:pos x="T4" y="T5"/>
                </a:cxn>
                <a:cxn ang="T15">
                  <a:pos x="T6" y="T7"/>
                </a:cxn>
                <a:cxn ang="T16">
                  <a:pos x="T8" y="T9"/>
                </a:cxn>
                <a:cxn ang="T17">
                  <a:pos x="T10" y="T11"/>
                </a:cxn>
              </a:cxnLst>
              <a:rect l="T18" t="T19" r="T20" b="T21"/>
              <a:pathLst>
                <a:path w="2644140" h="1001377">
                  <a:moveTo>
                    <a:pt x="0" y="0"/>
                  </a:moveTo>
                  <a:lnTo>
                    <a:pt x="2644140" y="0"/>
                  </a:lnTo>
                  <a:lnTo>
                    <a:pt x="2644140" y="1001377"/>
                  </a:lnTo>
                  <a:lnTo>
                    <a:pt x="217715" y="979605"/>
                  </a:lnTo>
                  <a:cubicBezTo>
                    <a:pt x="215478" y="725809"/>
                    <a:pt x="82613" y="504671"/>
                    <a:pt x="80376" y="250875"/>
                  </a:cubicBezTo>
                  <a:lnTo>
                    <a:pt x="0" y="0"/>
                  </a:lnTo>
                  <a:close/>
                </a:path>
              </a:pathLst>
            </a:custGeom>
            <a:solidFill>
              <a:srgbClr val="76A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b"/>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algn="r" eaLnBrk="1" hangingPunct="1">
                <a:lnSpc>
                  <a:spcPct val="100000"/>
                </a:lnSpc>
                <a:spcBef>
                  <a:spcPct val="0"/>
                </a:spcBef>
                <a:buFontTx/>
                <a:buNone/>
              </a:pPr>
              <a:endParaRPr lang="en-GB" altLang="en-US" sz="1100">
                <a:solidFill>
                  <a:schemeClr val="bg1"/>
                </a:solidFill>
              </a:endParaRPr>
            </a:p>
            <a:p>
              <a:pPr eaLnBrk="1" hangingPunct="1">
                <a:lnSpc>
                  <a:spcPct val="100000"/>
                </a:lnSpc>
                <a:spcBef>
                  <a:spcPct val="0"/>
                </a:spcBef>
                <a:buFontTx/>
                <a:buNone/>
              </a:pPr>
              <a:r>
                <a:rPr lang="en-GB" altLang="en-US" sz="1100">
                  <a:solidFill>
                    <a:schemeClr val="bg1"/>
                  </a:solidFill>
                </a:rPr>
                <a:t>Very high levels of air pollution, not found in the UK, are associated with premature births and low birth weight </a:t>
              </a:r>
            </a:p>
          </p:txBody>
        </p:sp>
        <p:sp>
          <p:nvSpPr>
            <p:cNvPr id="31" name="TextBox 30"/>
            <p:cNvSpPr txBox="1"/>
            <p:nvPr/>
          </p:nvSpPr>
          <p:spPr>
            <a:xfrm>
              <a:off x="2022842" y="3392252"/>
              <a:ext cx="2046040" cy="2345714"/>
            </a:xfrm>
            <a:prstGeom prst="rect">
              <a:avLst/>
            </a:prstGeom>
            <a:solidFill>
              <a:srgbClr val="FFC000"/>
            </a:solidFill>
            <a:ln w="50800" cmpd="dbl">
              <a:noFill/>
            </a:ln>
          </p:spPr>
          <p:txBody>
            <a:bodyPr lIns="80165" tIns="40083" rIns="80165" bIns="40083"/>
            <a:lstStyle/>
            <a:p>
              <a:pPr fontAlgn="auto">
                <a:spcBef>
                  <a:spcPts val="0"/>
                </a:spcBef>
                <a:spcAft>
                  <a:spcPts val="0"/>
                </a:spcAft>
                <a:defRPr/>
              </a:pPr>
              <a:r>
                <a:rPr lang="en-GB" sz="1000" dirty="0">
                  <a:solidFill>
                    <a:schemeClr val="tx1">
                      <a:lumMod val="50000"/>
                    </a:schemeClr>
                  </a:solidFill>
                  <a:latin typeface="Arial" panose="020B0604020202020204" pitchFamily="34" charset="0"/>
                  <a:cs typeface="Arial" panose="020B0604020202020204" pitchFamily="34" charset="0"/>
                </a:rPr>
                <a:t>Heart and blood vessel diseases like strokes and hardening of the arteries are one of the main effects of air pollution. These can be caused by a few years exposure to even low levels of PM</a:t>
              </a:r>
              <a:r>
                <a:rPr lang="en-GB" sz="1000" baseline="-25000" dirty="0">
                  <a:solidFill>
                    <a:schemeClr val="tx1">
                      <a:lumMod val="50000"/>
                    </a:schemeClr>
                  </a:solidFill>
                  <a:latin typeface="Arial" panose="020B0604020202020204" pitchFamily="34" charset="0"/>
                  <a:cs typeface="Arial" panose="020B0604020202020204" pitchFamily="34" charset="0"/>
                </a:rPr>
                <a:t>2.5</a:t>
              </a:r>
              <a:r>
                <a:rPr lang="en-GB" sz="1000" dirty="0">
                  <a:solidFill>
                    <a:schemeClr val="tx1">
                      <a:lumMod val="50000"/>
                    </a:schemeClr>
                  </a:solidFill>
                  <a:latin typeface="Arial" panose="020B0604020202020204" pitchFamily="34" charset="0"/>
                  <a:cs typeface="Arial" panose="020B0604020202020204" pitchFamily="34" charset="0"/>
                </a:rPr>
                <a:t> (over about 10µg/m</a:t>
              </a:r>
              <a:r>
                <a:rPr lang="en-GB" sz="1000" baseline="30000" dirty="0">
                  <a:solidFill>
                    <a:schemeClr val="tx1">
                      <a:lumMod val="50000"/>
                    </a:schemeClr>
                  </a:solidFill>
                  <a:latin typeface="Arial" panose="020B0604020202020204" pitchFamily="34" charset="0"/>
                  <a:cs typeface="Arial" panose="020B0604020202020204" pitchFamily="34" charset="0"/>
                </a:rPr>
                <a:t>3</a:t>
              </a:r>
              <a:r>
                <a:rPr lang="en-GB" sz="1000" dirty="0">
                  <a:solidFill>
                    <a:schemeClr val="tx1">
                      <a:lumMod val="50000"/>
                    </a:schemeClr>
                  </a:solidFill>
                  <a:latin typeface="Arial" panose="020B0604020202020204" pitchFamily="34" charset="0"/>
                  <a:cs typeface="Arial" panose="020B0604020202020204" pitchFamily="34" charset="0"/>
                </a:rPr>
                <a:t>). </a:t>
              </a:r>
            </a:p>
            <a:p>
              <a:pPr fontAlgn="auto">
                <a:spcBef>
                  <a:spcPts val="0"/>
                </a:spcBef>
                <a:spcAft>
                  <a:spcPts val="0"/>
                </a:spcAft>
                <a:defRPr/>
              </a:pPr>
              <a:endParaRPr lang="en-GB" sz="1000" dirty="0">
                <a:solidFill>
                  <a:schemeClr val="tx1">
                    <a:lumMod val="50000"/>
                  </a:schemeClr>
                </a:solidFill>
                <a:latin typeface="Arial" panose="020B0604020202020204" pitchFamily="34" charset="0"/>
                <a:cs typeface="Arial" panose="020B0604020202020204" pitchFamily="34" charset="0"/>
              </a:endParaRPr>
            </a:p>
            <a:p>
              <a:pPr fontAlgn="auto">
                <a:spcBef>
                  <a:spcPts val="0"/>
                </a:spcBef>
                <a:spcAft>
                  <a:spcPts val="0"/>
                </a:spcAft>
                <a:defRPr/>
              </a:pPr>
              <a:r>
                <a:rPr lang="en-GB" sz="1000" dirty="0">
                  <a:solidFill>
                    <a:schemeClr val="tx1">
                      <a:lumMod val="50000"/>
                    </a:schemeClr>
                  </a:solidFill>
                  <a:latin typeface="Arial" panose="020B0604020202020204" pitchFamily="34" charset="0"/>
                  <a:cs typeface="Arial" panose="020B0604020202020204" pitchFamily="34" charset="0"/>
                </a:rPr>
                <a:t>Exposure for a few hours to high levels of PM</a:t>
              </a:r>
              <a:r>
                <a:rPr lang="en-GB" sz="1000" baseline="-25000" dirty="0">
                  <a:solidFill>
                    <a:schemeClr val="tx1">
                      <a:lumMod val="50000"/>
                    </a:schemeClr>
                  </a:solidFill>
                  <a:latin typeface="Arial" panose="020B0604020202020204" pitchFamily="34" charset="0"/>
                  <a:cs typeface="Arial" panose="020B0604020202020204" pitchFamily="34" charset="0"/>
                </a:rPr>
                <a:t>2.5</a:t>
              </a:r>
              <a:r>
                <a:rPr lang="en-GB" sz="1000" dirty="0">
                  <a:solidFill>
                    <a:schemeClr val="tx1">
                      <a:lumMod val="50000"/>
                    </a:schemeClr>
                  </a:solidFill>
                  <a:latin typeface="Arial" panose="020B0604020202020204" pitchFamily="34" charset="0"/>
                  <a:cs typeface="Arial" panose="020B0604020202020204" pitchFamily="34" charset="0"/>
                </a:rPr>
                <a:t> (over about 50 µg/m</a:t>
              </a:r>
              <a:r>
                <a:rPr lang="en-GB" sz="1000" baseline="30000" dirty="0">
                  <a:solidFill>
                    <a:schemeClr val="tx1">
                      <a:lumMod val="50000"/>
                    </a:schemeClr>
                  </a:solidFill>
                  <a:latin typeface="Arial" panose="020B0604020202020204" pitchFamily="34" charset="0"/>
                  <a:cs typeface="Arial" panose="020B0604020202020204" pitchFamily="34" charset="0"/>
                </a:rPr>
                <a:t>3</a:t>
              </a:r>
              <a:r>
                <a:rPr lang="en-GB" sz="1000" dirty="0">
                  <a:solidFill>
                    <a:schemeClr val="tx1">
                      <a:lumMod val="50000"/>
                    </a:schemeClr>
                  </a:solidFill>
                  <a:latin typeface="Arial" panose="020B0604020202020204" pitchFamily="34" charset="0"/>
                  <a:cs typeface="Arial" panose="020B0604020202020204" pitchFamily="34" charset="0"/>
                </a:rPr>
                <a:t>)</a:t>
              </a:r>
              <a:r>
                <a:rPr lang="en-GB" sz="1000" baseline="30000" dirty="0">
                  <a:solidFill>
                    <a:schemeClr val="tx1">
                      <a:lumMod val="50000"/>
                    </a:schemeClr>
                  </a:solidFill>
                  <a:latin typeface="Arial" panose="020B0604020202020204" pitchFamily="34" charset="0"/>
                  <a:cs typeface="Arial" panose="020B0604020202020204" pitchFamily="34" charset="0"/>
                </a:rPr>
                <a:t> </a:t>
              </a:r>
              <a:r>
                <a:rPr lang="en-GB" sz="1000" dirty="0">
                  <a:solidFill>
                    <a:schemeClr val="tx1">
                      <a:lumMod val="50000"/>
                    </a:schemeClr>
                  </a:solidFill>
                  <a:latin typeface="Arial" panose="020B0604020202020204" pitchFamily="34" charset="0"/>
                  <a:cs typeface="Arial" panose="020B0604020202020204" pitchFamily="34" charset="0"/>
                </a:rPr>
                <a:t>can bring on existing illness or strokes and heart attacks in ill people. </a:t>
              </a:r>
            </a:p>
          </p:txBody>
        </p:sp>
      </p:grpSp>
      <p:sp>
        <p:nvSpPr>
          <p:cNvPr id="16391" name="Rectangle 8"/>
          <p:cNvSpPr>
            <a:spLocks noChangeArrowheads="1"/>
          </p:cNvSpPr>
          <p:nvPr/>
        </p:nvSpPr>
        <p:spPr bwMode="auto">
          <a:xfrm>
            <a:off x="144463" y="2081213"/>
            <a:ext cx="2053653"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268288" indent="-22860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buFontTx/>
              <a:buNone/>
            </a:pPr>
            <a:r>
              <a:rPr lang="en-GB" altLang="en-US" sz="1600" b="1" dirty="0"/>
              <a:t>COMEAP</a:t>
            </a:r>
            <a:r>
              <a:rPr lang="en-GB" altLang="en-US" sz="1600" dirty="0"/>
              <a:t> estimated the mortality burden of human-made particulate pollution in the UK in 2008 as: </a:t>
            </a:r>
          </a:p>
          <a:p>
            <a:pPr lvl="1" eaLnBrk="1" hangingPunct="1">
              <a:spcBef>
                <a:spcPts val="1000"/>
              </a:spcBef>
            </a:pPr>
            <a:r>
              <a:rPr lang="en-GB" altLang="en-US" sz="1600" dirty="0"/>
              <a:t>An effect equivalent  to </a:t>
            </a:r>
            <a:r>
              <a:rPr lang="en-GB" altLang="en-US" sz="1600" b="1" dirty="0"/>
              <a:t>29,000 deaths </a:t>
            </a:r>
            <a:r>
              <a:rPr lang="en-GB" altLang="en-US" sz="1600" dirty="0"/>
              <a:t>per year</a:t>
            </a:r>
          </a:p>
          <a:p>
            <a:pPr lvl="1" eaLnBrk="1" hangingPunct="1">
              <a:spcBef>
                <a:spcPts val="1000"/>
              </a:spcBef>
            </a:pPr>
            <a:r>
              <a:rPr lang="en-GB" altLang="en-US" sz="1600" dirty="0" smtClean="0"/>
              <a:t>Average </a:t>
            </a:r>
            <a:r>
              <a:rPr lang="en-GB" altLang="en-US" sz="1600" dirty="0"/>
              <a:t>loss of </a:t>
            </a:r>
            <a:r>
              <a:rPr lang="en-GB" altLang="en-US" sz="1600" dirty="0" smtClean="0"/>
              <a:t> </a:t>
            </a:r>
            <a:r>
              <a:rPr lang="en-GB" altLang="en-US" sz="1600" b="1" dirty="0" smtClean="0"/>
              <a:t>6 </a:t>
            </a:r>
            <a:r>
              <a:rPr lang="en-GB" altLang="en-US" sz="1600" b="1" dirty="0"/>
              <a:t>months</a:t>
            </a:r>
            <a:r>
              <a:rPr lang="en-GB" altLang="en-US" sz="1600" dirty="0"/>
              <a:t> of life expectancy from </a:t>
            </a:r>
            <a:r>
              <a:rPr lang="en-GB" altLang="en-US" sz="1600" dirty="0" smtClean="0"/>
              <a:t>birth</a:t>
            </a:r>
            <a:endParaRPr lang="en-GB" altLang="en-US" sz="1600" dirty="0"/>
          </a:p>
        </p:txBody>
      </p:sp>
      <p:sp>
        <p:nvSpPr>
          <p:cNvPr id="18" name="Title 1"/>
          <p:cNvSpPr txBox="1">
            <a:spLocks/>
          </p:cNvSpPr>
          <p:nvPr/>
        </p:nvSpPr>
        <p:spPr>
          <a:xfrm>
            <a:off x="1259632" y="1196752"/>
            <a:ext cx="7096236" cy="648072"/>
          </a:xfrm>
          <a:prstGeom prst="rect">
            <a:avLst/>
          </a:prstGeom>
        </p:spPr>
        <p:txBody>
          <a:bodyPr vert="horz" lIns="0" tIns="0" rIns="0" bIns="0" rtlCol="0" anchor="t" anchorCtr="0">
            <a:noAutofit/>
          </a:bodyPr>
          <a:lstStyle>
            <a:lvl1pPr algn="l" defTabSz="914400" rtl="0" eaLnBrk="1" latinLnBrk="0" hangingPunct="1">
              <a:spcBef>
                <a:spcPct val="0"/>
              </a:spcBef>
              <a:buNone/>
              <a:defRPr sz="4000" kern="1200" spc="-150" baseline="0">
                <a:solidFill>
                  <a:schemeClr val="tx2"/>
                </a:solidFill>
                <a:latin typeface="Arial" pitchFamily="34" charset="0"/>
                <a:ea typeface="+mj-ea"/>
                <a:cs typeface="+mj-cs"/>
              </a:defRPr>
            </a:lvl1pPr>
          </a:lstStyle>
          <a:p>
            <a:r>
              <a:rPr lang="en-GB" sz="3400" dirty="0" smtClean="0">
                <a:solidFill>
                  <a:srgbClr val="009999"/>
                </a:solidFill>
              </a:rPr>
              <a:t>Health effects of particulate matter (PM)</a:t>
            </a:r>
            <a:endParaRPr lang="en-GB" sz="3400" dirty="0">
              <a:solidFill>
                <a:srgbClr val="009999"/>
              </a:solidFill>
            </a:endParaRPr>
          </a:p>
        </p:txBody>
      </p:sp>
    </p:spTree>
    <p:extLst>
      <p:ext uri="{BB962C8B-B14F-4D97-AF65-F5344CB8AC3E}">
        <p14:creationId xmlns:p14="http://schemas.microsoft.com/office/powerpoint/2010/main" val="4065945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Air pollution – the generations</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24" y="2476499"/>
            <a:ext cx="8250148" cy="3884393"/>
          </a:xfrm>
          <a:prstGeom prst="rect">
            <a:avLst/>
          </a:prstGeom>
        </p:spPr>
      </p:pic>
    </p:spTree>
    <p:extLst>
      <p:ext uri="{BB962C8B-B14F-4D97-AF65-F5344CB8AC3E}">
        <p14:creationId xmlns:p14="http://schemas.microsoft.com/office/powerpoint/2010/main" val="51702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Future Generations Act</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421" y="2436087"/>
            <a:ext cx="3562349" cy="3840617"/>
          </a:xfrm>
          <a:prstGeom prst="rect">
            <a:avLst/>
          </a:prstGeom>
        </p:spPr>
      </p:pic>
    </p:spTree>
    <p:extLst>
      <p:ext uri="{BB962C8B-B14F-4D97-AF65-F5344CB8AC3E}">
        <p14:creationId xmlns:p14="http://schemas.microsoft.com/office/powerpoint/2010/main" val="4056638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9320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Awareness raising</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045" y="2530231"/>
            <a:ext cx="7009984" cy="3971535"/>
          </a:xfrm>
        </p:spPr>
      </p:pic>
    </p:spTree>
    <p:extLst>
      <p:ext uri="{BB962C8B-B14F-4D97-AF65-F5344CB8AC3E}">
        <p14:creationId xmlns:p14="http://schemas.microsoft.com/office/powerpoint/2010/main" val="3416055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rights</a:t>
            </a:r>
            <a:endParaRPr lang="en-GB" dirty="0"/>
          </a:p>
        </p:txBody>
      </p:sp>
      <p:sp>
        <p:nvSpPr>
          <p:cNvPr id="3" name="Content Placeholder 2"/>
          <p:cNvSpPr>
            <a:spLocks noGrp="1"/>
          </p:cNvSpPr>
          <p:nvPr>
            <p:ph idx="1"/>
          </p:nvPr>
        </p:nvSpPr>
        <p:spPr/>
        <p:txBody>
          <a:bodyPr/>
          <a:lstStyle/>
          <a:p>
            <a:r>
              <a:rPr lang="en-GB" dirty="0" smtClean="0"/>
              <a:t>Social rights - progressive realisation </a:t>
            </a:r>
          </a:p>
          <a:p>
            <a:r>
              <a:rPr lang="en-GB" dirty="0" smtClean="0"/>
              <a:t>International  legal obligation – if evidence available and it is affordable </a:t>
            </a:r>
          </a:p>
          <a:p>
            <a:r>
              <a:rPr lang="en-GB" dirty="0" smtClean="0"/>
              <a:t>Moral obligation</a:t>
            </a:r>
          </a:p>
          <a:p>
            <a:r>
              <a:rPr lang="en-GB" dirty="0" smtClean="0"/>
              <a:t>Develop the public health narrative   </a:t>
            </a:r>
            <a:endParaRPr lang="en-GB" dirty="0"/>
          </a:p>
        </p:txBody>
      </p:sp>
    </p:spTree>
    <p:extLst>
      <p:ext uri="{BB962C8B-B14F-4D97-AF65-F5344CB8AC3E}">
        <p14:creationId xmlns:p14="http://schemas.microsoft.com/office/powerpoint/2010/main" val="3787644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9999"/>
                </a:solidFill>
              </a:rPr>
              <a:t>NICE:PHE guideline on outdoor air pollution</a:t>
            </a:r>
            <a:endParaRPr lang="en-GB" dirty="0">
              <a:solidFill>
                <a:srgbClr val="009999"/>
              </a:solidFill>
            </a:endParaRPr>
          </a:p>
        </p:txBody>
      </p:sp>
      <p:sp>
        <p:nvSpPr>
          <p:cNvPr id="3" name="Content Placeholder 2"/>
          <p:cNvSpPr>
            <a:spLocks noGrp="1"/>
          </p:cNvSpPr>
          <p:nvPr>
            <p:ph idx="1"/>
          </p:nvPr>
        </p:nvSpPr>
        <p:spPr/>
        <p:txBody>
          <a:bodyPr>
            <a:normAutofit fontScale="85000" lnSpcReduction="20000"/>
          </a:bodyPr>
          <a:lstStyle/>
          <a:p>
            <a:pPr marL="285750" lvl="0" indent="-285750">
              <a:buFont typeface="Arial" panose="020B0604020202020204" pitchFamily="34" charset="0"/>
              <a:buChar char="•"/>
            </a:pPr>
            <a:r>
              <a:rPr lang="en-GB" b="1" dirty="0"/>
              <a:t>Planning </a:t>
            </a:r>
            <a:r>
              <a:rPr lang="en-GB" dirty="0"/>
              <a:t>(including planning new developments, providing infrastructure to support low- and zero-emission travel, and considerations for urban vegetation and street trees) </a:t>
            </a:r>
          </a:p>
          <a:p>
            <a:pPr marL="285750" lvl="0" indent="-285750">
              <a:buFont typeface="Arial" panose="020B0604020202020204" pitchFamily="34" charset="0"/>
              <a:buChar char="•"/>
            </a:pPr>
            <a:r>
              <a:rPr lang="en-GB" b="1" dirty="0"/>
              <a:t>Clean Air Zones</a:t>
            </a:r>
            <a:r>
              <a:rPr lang="en-GB" dirty="0"/>
              <a:t> (including congestion charging zones)</a:t>
            </a:r>
          </a:p>
          <a:p>
            <a:pPr marL="285750" lvl="0" indent="-285750">
              <a:buFont typeface="Arial" panose="020B0604020202020204" pitchFamily="34" charset="0"/>
              <a:buChar char="•"/>
            </a:pPr>
            <a:r>
              <a:rPr lang="en-GB" b="1" dirty="0"/>
              <a:t>Reducing emissions from public sector transport services and vehicle fleets</a:t>
            </a:r>
            <a:r>
              <a:rPr lang="en-GB" dirty="0"/>
              <a:t> (including procuring of public sector vehicles)</a:t>
            </a:r>
          </a:p>
          <a:p>
            <a:pPr marL="285750" lvl="0" indent="-285750">
              <a:buFont typeface="Arial" panose="020B0604020202020204" pitchFamily="34" charset="0"/>
              <a:buChar char="•"/>
            </a:pPr>
            <a:r>
              <a:rPr lang="en-GB" b="1" dirty="0"/>
              <a:t>Smooth driving and speed reduction</a:t>
            </a:r>
            <a:r>
              <a:rPr lang="en-GB" dirty="0"/>
              <a:t> (including reduced speed in urban areas and physical traffic calming measures) </a:t>
            </a:r>
          </a:p>
          <a:p>
            <a:pPr marL="285750" lvl="0" indent="-285750">
              <a:buFont typeface="Arial" panose="020B0604020202020204" pitchFamily="34" charset="0"/>
              <a:buChar char="•"/>
            </a:pPr>
            <a:r>
              <a:rPr lang="en-GB" b="1" dirty="0"/>
              <a:t>Cycle routes</a:t>
            </a:r>
            <a:r>
              <a:rPr lang="en-GB" dirty="0"/>
              <a:t> (including siting and design of cycle routes) </a:t>
            </a:r>
          </a:p>
          <a:p>
            <a:pPr marL="285750" lvl="0" indent="-285750">
              <a:buFont typeface="Arial" panose="020B0604020202020204" pitchFamily="34" charset="0"/>
              <a:buChar char="•"/>
            </a:pPr>
            <a:r>
              <a:rPr lang="en-GB" b="1" dirty="0"/>
              <a:t>Awareness raising</a:t>
            </a:r>
            <a:r>
              <a:rPr lang="en-GB" dirty="0"/>
              <a:t> (for the general public, businesses, and healthcare professionals)  </a:t>
            </a:r>
          </a:p>
          <a:p>
            <a:endParaRPr lang="en-GB" dirty="0"/>
          </a:p>
        </p:txBody>
      </p:sp>
    </p:spTree>
    <p:extLst>
      <p:ext uri="{BB962C8B-B14F-4D97-AF65-F5344CB8AC3E}">
        <p14:creationId xmlns:p14="http://schemas.microsoft.com/office/powerpoint/2010/main" val="2965020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Purpose</a:t>
            </a:r>
            <a:endParaRPr lang="en-GB" dirty="0"/>
          </a:p>
        </p:txBody>
      </p:sp>
      <p:sp>
        <p:nvSpPr>
          <p:cNvPr id="3" name="Subtitle 2"/>
          <p:cNvSpPr>
            <a:spLocks noGrp="1"/>
          </p:cNvSpPr>
          <p:nvPr>
            <p:ph type="subTitle" idx="1"/>
          </p:nvPr>
        </p:nvSpPr>
        <p:spPr>
          <a:xfrm>
            <a:off x="1145755" y="2320506"/>
            <a:ext cx="7629988" cy="4040387"/>
          </a:xfrm>
        </p:spPr>
        <p:txBody>
          <a:bodyPr/>
          <a:lstStyle/>
          <a:p>
            <a:r>
              <a:rPr lang="en-GB" dirty="0" smtClean="0"/>
              <a:t>How air pollution/poor air quality is a health inequalities issue</a:t>
            </a:r>
          </a:p>
          <a:p>
            <a:r>
              <a:rPr lang="en-GB" dirty="0" smtClean="0"/>
              <a:t>What do we know about effective interventions and plans and action at national and local levels?</a:t>
            </a:r>
          </a:p>
          <a:p>
            <a:r>
              <a:rPr lang="en-GB" dirty="0"/>
              <a:t>How this could be tackled at source</a:t>
            </a:r>
            <a:r>
              <a:rPr lang="en-GB" dirty="0" smtClean="0"/>
              <a:t>?</a:t>
            </a:r>
          </a:p>
          <a:p>
            <a:r>
              <a:rPr lang="en-GB" dirty="0" smtClean="0"/>
              <a:t>Air pollution as a human (social) right issues</a:t>
            </a:r>
          </a:p>
          <a:p>
            <a:r>
              <a:rPr lang="en-GB" dirty="0" smtClean="0"/>
              <a:t>How the air pollution agenda could be a tipping point for environmental justice and a more fundamental approach to healthy and sustainable places</a:t>
            </a:r>
            <a:endParaRPr lang="en-GB" dirty="0"/>
          </a:p>
          <a:p>
            <a:endParaRPr lang="en-GB" dirty="0"/>
          </a:p>
        </p:txBody>
      </p:sp>
    </p:spTree>
    <p:extLst>
      <p:ext uri="{BB962C8B-B14F-4D97-AF65-F5344CB8AC3E}">
        <p14:creationId xmlns:p14="http://schemas.microsoft.com/office/powerpoint/2010/main" val="1654044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Evidence</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886" y="2575793"/>
            <a:ext cx="3324225" cy="3914775"/>
          </a:xfrm>
          <a:prstGeom prst="rect">
            <a:avLst/>
          </a:prstGeom>
        </p:spPr>
      </p:pic>
    </p:spTree>
    <p:extLst>
      <p:ext uri="{BB962C8B-B14F-4D97-AF65-F5344CB8AC3E}">
        <p14:creationId xmlns:p14="http://schemas.microsoft.com/office/powerpoint/2010/main" val="2255421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Features</a:t>
            </a:r>
            <a:endParaRPr lang="en-GB" dirty="0"/>
          </a:p>
        </p:txBody>
      </p:sp>
      <p:sp>
        <p:nvSpPr>
          <p:cNvPr id="3" name="Subtitle 2"/>
          <p:cNvSpPr>
            <a:spLocks noGrp="1"/>
          </p:cNvSpPr>
          <p:nvPr>
            <p:ph type="subTitle" idx="1"/>
          </p:nvPr>
        </p:nvSpPr>
        <p:spPr>
          <a:xfrm>
            <a:off x="1288319" y="2436087"/>
            <a:ext cx="7487423" cy="3924806"/>
          </a:xfrm>
        </p:spPr>
        <p:txBody>
          <a:bodyPr/>
          <a:lstStyle/>
          <a:p>
            <a:r>
              <a:rPr lang="en-GB" dirty="0" smtClean="0"/>
              <a:t>Fundamental basis for planning – systematic, strategic and sustainable approach</a:t>
            </a:r>
          </a:p>
          <a:p>
            <a:r>
              <a:rPr lang="en-GB" dirty="0" smtClean="0"/>
              <a:t>Low and zero emission goals</a:t>
            </a:r>
          </a:p>
          <a:p>
            <a:r>
              <a:rPr lang="en-GB" dirty="0" smtClean="0"/>
              <a:t>Public awareness and engagement</a:t>
            </a:r>
          </a:p>
          <a:p>
            <a:r>
              <a:rPr lang="en-GB" dirty="0" smtClean="0"/>
              <a:t>Health inequalities and equality </a:t>
            </a:r>
          </a:p>
          <a:p>
            <a:r>
              <a:rPr lang="en-GB" dirty="0"/>
              <a:t>Co –benefits such as active </a:t>
            </a:r>
            <a:r>
              <a:rPr lang="en-GB" dirty="0" smtClean="0"/>
              <a:t>travel, </a:t>
            </a:r>
            <a:r>
              <a:rPr lang="en-GB" dirty="0"/>
              <a:t>accident </a:t>
            </a:r>
            <a:r>
              <a:rPr lang="en-GB" dirty="0" smtClean="0"/>
              <a:t>prevention, climate change, sustainable development, the urban scape, flora and fauna etc. </a:t>
            </a:r>
            <a:endParaRPr lang="en-GB" dirty="0"/>
          </a:p>
          <a:p>
            <a:endParaRPr lang="en-GB" dirty="0" smtClean="0"/>
          </a:p>
          <a:p>
            <a:endParaRPr lang="en-GB" dirty="0"/>
          </a:p>
        </p:txBody>
      </p:sp>
    </p:spTree>
    <p:extLst>
      <p:ext uri="{BB962C8B-B14F-4D97-AF65-F5344CB8AC3E}">
        <p14:creationId xmlns:p14="http://schemas.microsoft.com/office/powerpoint/2010/main" val="3761247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Planning - air quality/pollution</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39" y="2436087"/>
            <a:ext cx="7417942" cy="4345712"/>
          </a:xfrm>
          <a:prstGeom prst="rect">
            <a:avLst/>
          </a:prstGeom>
        </p:spPr>
      </p:pic>
    </p:spTree>
    <p:extLst>
      <p:ext uri="{BB962C8B-B14F-4D97-AF65-F5344CB8AC3E}">
        <p14:creationId xmlns:p14="http://schemas.microsoft.com/office/powerpoint/2010/main" val="2117751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Planning</a:t>
            </a:r>
            <a:endParaRPr lang="en-GB" dirty="0"/>
          </a:p>
        </p:txBody>
      </p:sp>
      <p:sp>
        <p:nvSpPr>
          <p:cNvPr id="3" name="Subtitle 2"/>
          <p:cNvSpPr>
            <a:spLocks noGrp="1"/>
          </p:cNvSpPr>
          <p:nvPr>
            <p:ph type="subTitle" idx="1"/>
          </p:nvPr>
        </p:nvSpPr>
        <p:spPr/>
        <p:txBody>
          <a:bodyPr/>
          <a:lstStyle/>
          <a:p>
            <a:r>
              <a:rPr lang="en-GB" dirty="0" smtClean="0"/>
              <a:t>Strategic and regional plans</a:t>
            </a:r>
          </a:p>
          <a:p>
            <a:r>
              <a:rPr lang="en-GB" dirty="0" smtClean="0"/>
              <a:t>All local authority departments</a:t>
            </a:r>
          </a:p>
          <a:p>
            <a:r>
              <a:rPr lang="en-GB" dirty="0" smtClean="0"/>
              <a:t>Assess site plans</a:t>
            </a:r>
          </a:p>
          <a:p>
            <a:r>
              <a:rPr lang="en-GB" dirty="0" smtClean="0"/>
              <a:t>Travel plans</a:t>
            </a:r>
          </a:p>
          <a:p>
            <a:r>
              <a:rPr lang="en-GB" dirty="0" smtClean="0"/>
              <a:t>Trees and vegetation </a:t>
            </a:r>
          </a:p>
          <a:p>
            <a:r>
              <a:rPr lang="en-GB" dirty="0" smtClean="0"/>
              <a:t>Supplementary planning guidance and community infrastructure levy </a:t>
            </a:r>
          </a:p>
          <a:p>
            <a:endParaRPr lang="en-GB" dirty="0" smtClean="0"/>
          </a:p>
          <a:p>
            <a:endParaRPr lang="en-GB" dirty="0"/>
          </a:p>
        </p:txBody>
      </p:sp>
    </p:spTree>
    <p:extLst>
      <p:ext uri="{BB962C8B-B14F-4D97-AF65-F5344CB8AC3E}">
        <p14:creationId xmlns:p14="http://schemas.microsoft.com/office/powerpoint/2010/main" val="405357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266" y="1656272"/>
            <a:ext cx="8433476" cy="779815"/>
          </a:xfrm>
        </p:spPr>
        <p:txBody>
          <a:bodyPr>
            <a:normAutofit fontScale="90000"/>
          </a:bodyPr>
          <a:lstStyle/>
          <a:p>
            <a:r>
              <a:rPr lang="en-GB" dirty="0" smtClean="0"/>
              <a:t>Reducing emissions from public sector transport services and fleet vehicles</a:t>
            </a:r>
            <a:endParaRPr lang="en-GB" dirty="0"/>
          </a:p>
        </p:txBody>
      </p:sp>
      <p:sp>
        <p:nvSpPr>
          <p:cNvPr id="3" name="Subtitle 2"/>
          <p:cNvSpPr>
            <a:spLocks noGrp="1"/>
          </p:cNvSpPr>
          <p:nvPr>
            <p:ph type="subTitle" idx="1"/>
          </p:nvPr>
        </p:nvSpPr>
        <p:spPr/>
        <p:txBody>
          <a:bodyPr/>
          <a:lstStyle/>
          <a:p>
            <a:r>
              <a:rPr lang="en-GB" dirty="0" smtClean="0"/>
              <a:t>Driver training – fuel efficient driving, vehicle emissions, smooth driving, idling, maintenance, financial savings</a:t>
            </a:r>
          </a:p>
          <a:p>
            <a:r>
              <a:rPr lang="en-GB" dirty="0" smtClean="0"/>
              <a:t>Technical measures</a:t>
            </a:r>
          </a:p>
          <a:p>
            <a:r>
              <a:rPr lang="en-GB" dirty="0" smtClean="0"/>
              <a:t>Monitoring fleets fuel consumption</a:t>
            </a:r>
          </a:p>
          <a:p>
            <a:r>
              <a:rPr lang="en-GB" dirty="0" smtClean="0"/>
              <a:t>Procurement    </a:t>
            </a:r>
          </a:p>
          <a:p>
            <a:endParaRPr lang="en-GB" dirty="0"/>
          </a:p>
        </p:txBody>
      </p:sp>
    </p:spTree>
    <p:extLst>
      <p:ext uri="{BB962C8B-B14F-4D97-AF65-F5344CB8AC3E}">
        <p14:creationId xmlns:p14="http://schemas.microsoft.com/office/powerpoint/2010/main" val="3029410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752" y="548680"/>
            <a:ext cx="6246248" cy="648000"/>
          </a:xfrm>
        </p:spPr>
        <p:txBody>
          <a:bodyPr>
            <a:normAutofit/>
          </a:bodyPr>
          <a:lstStyle/>
          <a:p>
            <a:r>
              <a:rPr lang="en-GB" sz="3600" dirty="0" smtClean="0">
                <a:solidFill>
                  <a:srgbClr val="009999"/>
                </a:solidFill>
              </a:rPr>
              <a:t>Defra</a:t>
            </a:r>
            <a:r>
              <a:rPr lang="en-GB" sz="3600" dirty="0">
                <a:solidFill>
                  <a:srgbClr val="009999"/>
                </a:solidFill>
              </a:rPr>
              <a:t> </a:t>
            </a:r>
            <a:r>
              <a:rPr lang="en-GB" sz="3600" dirty="0" smtClean="0">
                <a:solidFill>
                  <a:srgbClr val="009999"/>
                </a:solidFill>
              </a:rPr>
              <a:t>air quality plans </a:t>
            </a:r>
            <a:endParaRPr lang="en-GB" sz="3600" dirty="0">
              <a:solidFill>
                <a:srgbClr val="009999"/>
              </a:solidFill>
            </a:endParaRPr>
          </a:p>
        </p:txBody>
      </p:sp>
      <p:pic>
        <p:nvPicPr>
          <p:cNvPr id="7"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896533"/>
            <a:ext cx="5400600" cy="369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a:spLocks noChangeArrowheads="1"/>
          </p:cNvSpPr>
          <p:nvPr/>
        </p:nvSpPr>
        <p:spPr bwMode="auto">
          <a:xfrm>
            <a:off x="5195998" y="5145460"/>
            <a:ext cx="21595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i="1" dirty="0"/>
              <a:t>Source</a:t>
            </a:r>
            <a:r>
              <a:rPr lang="en-GB" altLang="en-US" sz="1600" i="1" dirty="0" smtClean="0"/>
              <a:t>: Defra (2016) </a:t>
            </a:r>
            <a:endParaRPr lang="en-GB" altLang="en-US" sz="1600" dirty="0"/>
          </a:p>
        </p:txBody>
      </p:sp>
      <p:sp>
        <p:nvSpPr>
          <p:cNvPr id="4" name="Rectangle 3"/>
          <p:cNvSpPr/>
          <p:nvPr/>
        </p:nvSpPr>
        <p:spPr>
          <a:xfrm>
            <a:off x="539552" y="5745450"/>
            <a:ext cx="8496944" cy="707886"/>
          </a:xfrm>
          <a:prstGeom prst="rect">
            <a:avLst/>
          </a:prstGeom>
        </p:spPr>
        <p:txBody>
          <a:bodyPr wrap="square">
            <a:spAutoFit/>
          </a:bodyPr>
          <a:lstStyle/>
          <a:p>
            <a:r>
              <a:rPr lang="en-GB" sz="2000" b="1" dirty="0" smtClean="0">
                <a:solidFill>
                  <a:schemeClr val="bg2"/>
                </a:solidFill>
              </a:rPr>
              <a:t>NICE: Consider </a:t>
            </a:r>
            <a:r>
              <a:rPr lang="en-GB" sz="2000" b="1" dirty="0">
                <a:solidFill>
                  <a:schemeClr val="bg2"/>
                </a:solidFill>
              </a:rPr>
              <a:t>including progressive targets to reduce pollutant levels </a:t>
            </a:r>
            <a:r>
              <a:rPr lang="en-GB" sz="2000" b="1" dirty="0" smtClean="0">
                <a:solidFill>
                  <a:schemeClr val="bg2"/>
                </a:solidFill>
              </a:rPr>
              <a:t>below air quality limits</a:t>
            </a:r>
            <a:endParaRPr lang="en-GB" sz="2000" b="1" dirty="0">
              <a:solidFill>
                <a:schemeClr val="bg2"/>
              </a:solidFill>
            </a:endParaRPr>
          </a:p>
        </p:txBody>
      </p:sp>
    </p:spTree>
    <p:extLst>
      <p:ext uri="{BB962C8B-B14F-4D97-AF65-F5344CB8AC3E}">
        <p14:creationId xmlns:p14="http://schemas.microsoft.com/office/powerpoint/2010/main" val="3723567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Clean Air Zones – DEFRA elements</a:t>
            </a:r>
            <a:endParaRPr lang="en-GB" dirty="0"/>
          </a:p>
        </p:txBody>
      </p:sp>
      <p:sp>
        <p:nvSpPr>
          <p:cNvPr id="3" name="Subtitle 2"/>
          <p:cNvSpPr>
            <a:spLocks noGrp="1"/>
          </p:cNvSpPr>
          <p:nvPr>
            <p:ph type="subTitle" idx="1"/>
          </p:nvPr>
        </p:nvSpPr>
        <p:spPr/>
        <p:txBody>
          <a:bodyPr>
            <a:normAutofit lnSpcReduction="10000"/>
          </a:bodyPr>
          <a:lstStyle/>
          <a:p>
            <a:r>
              <a:rPr lang="en-GB" dirty="0" smtClean="0"/>
              <a:t>Mandatory and voluntary basis (without charging)</a:t>
            </a:r>
          </a:p>
          <a:p>
            <a:r>
              <a:rPr lang="en-GB" dirty="0" smtClean="0"/>
              <a:t>Low to zero emission or move to ultra low emission</a:t>
            </a:r>
          </a:p>
          <a:p>
            <a:r>
              <a:rPr lang="en-GB" dirty="0" smtClean="0"/>
              <a:t>Groups of vehicles</a:t>
            </a:r>
          </a:p>
          <a:p>
            <a:r>
              <a:rPr lang="en-GB" dirty="0" smtClean="0"/>
              <a:t>Public transport- low/zero emission</a:t>
            </a:r>
          </a:p>
          <a:p>
            <a:r>
              <a:rPr lang="en-GB" dirty="0" smtClean="0"/>
              <a:t>Integrated public transport</a:t>
            </a:r>
          </a:p>
          <a:p>
            <a:r>
              <a:rPr lang="en-GB" dirty="0" smtClean="0"/>
              <a:t>Park and ride</a:t>
            </a:r>
          </a:p>
          <a:p>
            <a:r>
              <a:rPr lang="en-GB" dirty="0" smtClean="0"/>
              <a:t>Urban traffic management</a:t>
            </a:r>
          </a:p>
          <a:p>
            <a:r>
              <a:rPr lang="en-GB" dirty="0" smtClean="0"/>
              <a:t>Parking </a:t>
            </a:r>
          </a:p>
          <a:p>
            <a:r>
              <a:rPr lang="en-GB" dirty="0" smtClean="0"/>
              <a:t>etc.</a:t>
            </a:r>
          </a:p>
          <a:p>
            <a:endParaRPr lang="en-GB" dirty="0" smtClean="0"/>
          </a:p>
          <a:p>
            <a:endParaRPr lang="en-GB" dirty="0" smtClean="0"/>
          </a:p>
          <a:p>
            <a:endParaRPr lang="en-GB" dirty="0"/>
          </a:p>
        </p:txBody>
      </p:sp>
    </p:spTree>
    <p:extLst>
      <p:ext uri="{BB962C8B-B14F-4D97-AF65-F5344CB8AC3E}">
        <p14:creationId xmlns:p14="http://schemas.microsoft.com/office/powerpoint/2010/main" val="3888905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Clean air zones</a:t>
            </a:r>
            <a:endParaRPr lang="en-GB" dirty="0"/>
          </a:p>
        </p:txBody>
      </p:sp>
      <p:sp>
        <p:nvSpPr>
          <p:cNvPr id="3" name="Subtitle 2"/>
          <p:cNvSpPr>
            <a:spLocks noGrp="1"/>
          </p:cNvSpPr>
          <p:nvPr>
            <p:ph type="subTitle" idx="1"/>
          </p:nvPr>
        </p:nvSpPr>
        <p:spPr/>
        <p:txBody>
          <a:bodyPr/>
          <a:lstStyle/>
          <a:p>
            <a:r>
              <a:rPr lang="en-GB" dirty="0" smtClean="0"/>
              <a:t>National air quality framework</a:t>
            </a:r>
          </a:p>
          <a:p>
            <a:r>
              <a:rPr lang="en-GB" dirty="0" smtClean="0"/>
              <a:t>EU limits or below</a:t>
            </a:r>
          </a:p>
          <a:p>
            <a:r>
              <a:rPr lang="en-GB" dirty="0" smtClean="0"/>
              <a:t>Support for low/zero emission travel, active travel</a:t>
            </a:r>
          </a:p>
          <a:p>
            <a:r>
              <a:rPr lang="en-GB" dirty="0" smtClean="0"/>
              <a:t>Fuel efficient driving initiatives e.g. no idling areas, driver training, smooth traffic flow</a:t>
            </a:r>
          </a:p>
          <a:p>
            <a:r>
              <a:rPr lang="en-GB" dirty="0" smtClean="0"/>
              <a:t>Public awareness initiatives</a:t>
            </a:r>
          </a:p>
          <a:p>
            <a:r>
              <a:rPr lang="en-GB" dirty="0" smtClean="0"/>
              <a:t>Working across LA boundaries</a:t>
            </a:r>
          </a:p>
          <a:p>
            <a:r>
              <a:rPr lang="en-GB" dirty="0" smtClean="0"/>
              <a:t>Congestion charging zones</a:t>
            </a:r>
          </a:p>
          <a:p>
            <a:endParaRPr lang="en-GB" dirty="0" smtClean="0"/>
          </a:p>
          <a:p>
            <a:endParaRPr lang="en-GB" dirty="0"/>
          </a:p>
        </p:txBody>
      </p:sp>
    </p:spTree>
    <p:extLst>
      <p:ext uri="{BB962C8B-B14F-4D97-AF65-F5344CB8AC3E}">
        <p14:creationId xmlns:p14="http://schemas.microsoft.com/office/powerpoint/2010/main" val="2015361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450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Cycle routes</a:t>
            </a:r>
            <a:endParaRPr lang="en-GB" dirty="0"/>
          </a:p>
        </p:txBody>
      </p:sp>
      <p:sp>
        <p:nvSpPr>
          <p:cNvPr id="3" name="Subtitle 2"/>
          <p:cNvSpPr>
            <a:spLocks noGrp="1"/>
          </p:cNvSpPr>
          <p:nvPr>
            <p:ph type="subTitle" idx="1"/>
          </p:nvPr>
        </p:nvSpPr>
        <p:spPr/>
        <p:txBody>
          <a:bodyPr/>
          <a:lstStyle/>
          <a:p>
            <a:r>
              <a:rPr lang="en-GB" dirty="0" smtClean="0"/>
              <a:t>Siting </a:t>
            </a:r>
          </a:p>
          <a:p>
            <a:r>
              <a:rPr lang="en-GB" dirty="0" smtClean="0"/>
              <a:t>Design</a:t>
            </a:r>
            <a:endParaRPr lang="en-GB" dirty="0"/>
          </a:p>
        </p:txBody>
      </p:sp>
    </p:spTree>
    <p:extLst>
      <p:ext uri="{BB962C8B-B14F-4D97-AF65-F5344CB8AC3E}">
        <p14:creationId xmlns:p14="http://schemas.microsoft.com/office/powerpoint/2010/main" val="2135179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Air pollution</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037" y="2775857"/>
            <a:ext cx="4733925" cy="3585036"/>
          </a:xfrm>
          <a:prstGeom prst="rect">
            <a:avLst/>
          </a:prstGeom>
        </p:spPr>
      </p:pic>
    </p:spTree>
    <p:extLst>
      <p:ext uri="{BB962C8B-B14F-4D97-AF65-F5344CB8AC3E}">
        <p14:creationId xmlns:p14="http://schemas.microsoft.com/office/powerpoint/2010/main" val="1025100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Smooth driving and speed reduction</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561" y="2549105"/>
            <a:ext cx="6656832" cy="3657600"/>
          </a:xfrm>
          <a:prstGeom prst="rect">
            <a:avLst/>
          </a:prstGeom>
        </p:spPr>
      </p:pic>
    </p:spTree>
    <p:extLst>
      <p:ext uri="{BB962C8B-B14F-4D97-AF65-F5344CB8AC3E}">
        <p14:creationId xmlns:p14="http://schemas.microsoft.com/office/powerpoint/2010/main" val="21775555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Smooth driving and speed reduction</a:t>
            </a:r>
            <a:endParaRPr lang="en-GB" dirty="0"/>
          </a:p>
        </p:txBody>
      </p:sp>
      <p:sp>
        <p:nvSpPr>
          <p:cNvPr id="3" name="Subtitle 2"/>
          <p:cNvSpPr>
            <a:spLocks noGrp="1"/>
          </p:cNvSpPr>
          <p:nvPr>
            <p:ph type="subTitle" idx="1"/>
          </p:nvPr>
        </p:nvSpPr>
        <p:spPr/>
        <p:txBody>
          <a:bodyPr/>
          <a:lstStyle/>
          <a:p>
            <a:r>
              <a:rPr lang="en-GB" dirty="0" smtClean="0"/>
              <a:t>Motorways and major roads</a:t>
            </a:r>
          </a:p>
          <a:p>
            <a:r>
              <a:rPr lang="en-GB" dirty="0" smtClean="0"/>
              <a:t>Reduced speed in urban areas</a:t>
            </a:r>
          </a:p>
          <a:p>
            <a:endParaRPr lang="en-GB" dirty="0"/>
          </a:p>
        </p:txBody>
      </p:sp>
    </p:spTree>
    <p:extLst>
      <p:ext uri="{BB962C8B-B14F-4D97-AF65-F5344CB8AC3E}">
        <p14:creationId xmlns:p14="http://schemas.microsoft.com/office/powerpoint/2010/main" val="959122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Awareness raising </a:t>
            </a:r>
            <a:endParaRPr lang="en-GB" dirty="0"/>
          </a:p>
        </p:txBody>
      </p:sp>
      <p:sp>
        <p:nvSpPr>
          <p:cNvPr id="3" name="Subtitle 2"/>
          <p:cNvSpPr>
            <a:spLocks noGrp="1"/>
          </p:cNvSpPr>
          <p:nvPr>
            <p:ph type="subTitle" idx="1"/>
          </p:nvPr>
        </p:nvSpPr>
        <p:spPr/>
        <p:txBody>
          <a:bodyPr/>
          <a:lstStyle/>
          <a:p>
            <a:r>
              <a:rPr lang="en-GB" dirty="0" smtClean="0"/>
              <a:t>General public, health system, businesses and workplaces</a:t>
            </a:r>
          </a:p>
          <a:p>
            <a:r>
              <a:rPr lang="en-GB" dirty="0" smtClean="0"/>
              <a:t>At risk groups</a:t>
            </a:r>
          </a:p>
          <a:p>
            <a:r>
              <a:rPr lang="en-GB" dirty="0" smtClean="0"/>
              <a:t>ST and LT exposure</a:t>
            </a:r>
          </a:p>
          <a:p>
            <a:endParaRPr lang="en-GB" dirty="0"/>
          </a:p>
        </p:txBody>
      </p:sp>
    </p:spTree>
    <p:extLst>
      <p:ext uri="{BB962C8B-B14F-4D97-AF65-F5344CB8AC3E}">
        <p14:creationId xmlns:p14="http://schemas.microsoft.com/office/powerpoint/2010/main" val="2193808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V="1">
            <a:off x="0" y="4653136"/>
            <a:ext cx="9144000" cy="1728192"/>
          </a:xfrm>
          <a:prstGeom prst="rect">
            <a:avLst/>
          </a:prstGeom>
          <a:gradFill>
            <a:gsLst>
              <a:gs pos="0">
                <a:srgbClr val="98C6CC"/>
              </a:gs>
              <a:gs pos="50000">
                <a:srgbClr val="BCDADE"/>
              </a:gs>
              <a:gs pos="100000">
                <a:srgbClr val="BCDAD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9" name="Eunomia cover.tiff"/>
          <p:cNvPicPr>
            <a:picLocks noGrp="1" noChangeAspect="1"/>
          </p:cNvPicPr>
          <p:nvPr>
            <p:ph type="pic" idx="13"/>
          </p:nvPr>
        </p:nvPicPr>
        <p:blipFill rotWithShape="1">
          <a:blip r:embed="rId2">
            <a:extLst/>
          </a:blip>
          <a:srcRect l="4483" r="4483" b="1338"/>
          <a:stretch/>
        </p:blipFill>
        <p:spPr>
          <a:xfrm>
            <a:off x="5004048" y="1190683"/>
            <a:ext cx="2879147" cy="4382657"/>
          </a:xfrm>
          <a:prstGeom prst="rect">
            <a:avLst/>
          </a:prstGeom>
          <a:ln>
            <a:solidFill>
              <a:schemeClr val="bg1">
                <a:lumMod val="75000"/>
              </a:schemeClr>
            </a:solidFill>
          </a:ln>
          <a:effectLst>
            <a:reflection blurRad="6350" stA="32000" endPos="35000" dir="5400000" sy="-100000" algn="bl" rotWithShape="0"/>
          </a:effectLst>
        </p:spPr>
      </p:pic>
      <p:sp>
        <p:nvSpPr>
          <p:cNvPr id="131" name="Shape 131"/>
          <p:cNvSpPr>
            <a:spLocks noGrp="1"/>
          </p:cNvSpPr>
          <p:nvPr>
            <p:ph type="body" sz="quarter" idx="1"/>
          </p:nvPr>
        </p:nvSpPr>
        <p:spPr>
          <a:xfrm>
            <a:off x="323528" y="1700808"/>
            <a:ext cx="5688632" cy="2164209"/>
          </a:xfrm>
          <a:prstGeom prst="rect">
            <a:avLst/>
          </a:prstGeom>
        </p:spPr>
        <p:txBody>
          <a:bodyPr/>
          <a:lstStyle/>
          <a:p>
            <a:pPr marL="342900" indent="-342900" algn="l">
              <a:buFont typeface="Arial" panose="020B0604020202020204" pitchFamily="34" charset="0"/>
              <a:buChar char="•"/>
            </a:pPr>
            <a:r>
              <a:rPr b="0" dirty="0">
                <a:solidFill>
                  <a:schemeClr val="tx1">
                    <a:lumMod val="85000"/>
                    <a:lumOff val="15000"/>
                  </a:schemeClr>
                </a:solidFill>
              </a:rPr>
              <a:t>Measures recommended in </a:t>
            </a:r>
            <a:r>
              <a:rPr lang="en-GB" b="0" dirty="0" smtClean="0">
                <a:solidFill>
                  <a:schemeClr val="tx1">
                    <a:lumMod val="85000"/>
                    <a:lumOff val="15000"/>
                  </a:schemeClr>
                </a:solidFill>
              </a:rPr>
              <a:t/>
            </a:r>
            <a:br>
              <a:rPr lang="en-GB" b="0" dirty="0" smtClean="0">
                <a:solidFill>
                  <a:schemeClr val="tx1">
                    <a:lumMod val="85000"/>
                    <a:lumOff val="15000"/>
                  </a:schemeClr>
                </a:solidFill>
              </a:rPr>
            </a:br>
            <a:r>
              <a:rPr b="0" dirty="0" smtClean="0">
                <a:solidFill>
                  <a:schemeClr val="tx1">
                    <a:lumMod val="85000"/>
                    <a:lumOff val="15000"/>
                  </a:schemeClr>
                </a:solidFill>
              </a:rPr>
              <a:t>the guidance</a:t>
            </a:r>
            <a:r>
              <a:rPr lang="en-GB" b="0" dirty="0" smtClean="0">
                <a:solidFill>
                  <a:schemeClr val="tx1">
                    <a:lumMod val="85000"/>
                    <a:lumOff val="15000"/>
                  </a:schemeClr>
                </a:solidFill>
              </a:rPr>
              <a:t/>
            </a:r>
            <a:br>
              <a:rPr lang="en-GB" b="0" dirty="0" smtClean="0">
                <a:solidFill>
                  <a:schemeClr val="tx1">
                    <a:lumMod val="85000"/>
                    <a:lumOff val="15000"/>
                  </a:schemeClr>
                </a:solidFill>
              </a:rPr>
            </a:br>
            <a:endParaRPr lang="en-GB" b="0" dirty="0" smtClean="0">
              <a:solidFill>
                <a:schemeClr val="tx1">
                  <a:lumMod val="85000"/>
                  <a:lumOff val="15000"/>
                </a:schemeClr>
              </a:solidFill>
            </a:endParaRPr>
          </a:p>
          <a:p>
            <a:pPr marL="342900" indent="-342900" algn="l">
              <a:buFont typeface="Arial" panose="020B0604020202020204" pitchFamily="34" charset="0"/>
              <a:buChar char="•"/>
            </a:pPr>
            <a:r>
              <a:rPr b="0" dirty="0" smtClean="0">
                <a:solidFill>
                  <a:schemeClr val="tx1">
                    <a:lumMod val="85000"/>
                    <a:lumOff val="15000"/>
                  </a:schemeClr>
                </a:solidFill>
              </a:rPr>
              <a:t>Outline </a:t>
            </a:r>
            <a:r>
              <a:rPr b="0" dirty="0">
                <a:solidFill>
                  <a:schemeClr val="tx1">
                    <a:lumMod val="85000"/>
                    <a:lumOff val="15000"/>
                  </a:schemeClr>
                </a:solidFill>
              </a:rPr>
              <a:t>scheme </a:t>
            </a:r>
            <a:r>
              <a:rPr b="0" dirty="0" smtClean="0">
                <a:solidFill>
                  <a:schemeClr val="tx1">
                    <a:lumMod val="85000"/>
                    <a:lumOff val="15000"/>
                  </a:schemeClr>
                </a:solidFill>
              </a:rPr>
              <a:t>costs</a:t>
            </a:r>
            <a:r>
              <a:rPr lang="en-GB" b="0" dirty="0" smtClean="0">
                <a:solidFill>
                  <a:schemeClr val="tx1">
                    <a:lumMod val="85000"/>
                    <a:lumOff val="15000"/>
                  </a:schemeClr>
                </a:solidFill>
              </a:rPr>
              <a:t/>
            </a:r>
            <a:br>
              <a:rPr lang="en-GB" b="0" dirty="0" smtClean="0">
                <a:solidFill>
                  <a:schemeClr val="tx1">
                    <a:lumMod val="85000"/>
                    <a:lumOff val="15000"/>
                  </a:schemeClr>
                </a:solidFill>
              </a:rPr>
            </a:br>
            <a:endParaRPr b="0" dirty="0">
              <a:solidFill>
                <a:schemeClr val="tx1">
                  <a:lumMod val="85000"/>
                  <a:lumOff val="15000"/>
                </a:schemeClr>
              </a:solidFill>
            </a:endParaRPr>
          </a:p>
          <a:p>
            <a:pPr marL="342900" indent="-342900" algn="l">
              <a:buFont typeface="Arial" panose="020B0604020202020204" pitchFamily="34" charset="0"/>
              <a:buChar char="•"/>
            </a:pPr>
            <a:r>
              <a:rPr b="0" dirty="0">
                <a:solidFill>
                  <a:schemeClr val="tx1">
                    <a:lumMod val="85000"/>
                    <a:lumOff val="15000"/>
                  </a:schemeClr>
                </a:solidFill>
              </a:rPr>
              <a:t>Benefit to cost ratios</a:t>
            </a:r>
          </a:p>
        </p:txBody>
      </p:sp>
      <p:sp>
        <p:nvSpPr>
          <p:cNvPr id="2" name="Rectangle 1"/>
          <p:cNvSpPr/>
          <p:nvPr/>
        </p:nvSpPr>
        <p:spPr>
          <a:xfrm>
            <a:off x="323528" y="601524"/>
            <a:ext cx="3179075" cy="523220"/>
          </a:xfrm>
          <a:prstGeom prst="rect">
            <a:avLst/>
          </a:prstGeom>
        </p:spPr>
        <p:txBody>
          <a:bodyPr wrap="none">
            <a:spAutoFit/>
          </a:bodyPr>
          <a:lstStyle/>
          <a:p>
            <a:r>
              <a:rPr lang="en-GB" sz="2800" dirty="0">
                <a:solidFill>
                  <a:schemeClr val="accent2">
                    <a:lumMod val="90000"/>
                    <a:lumOff val="10000"/>
                  </a:schemeClr>
                </a:solidFill>
                <a:latin typeface="+mj-lt"/>
              </a:rPr>
              <a:t>Economic Analysis</a:t>
            </a:r>
          </a:p>
        </p:txBody>
      </p:sp>
    </p:spTree>
    <p:extLst>
      <p:ext uri="{BB962C8B-B14F-4D97-AF65-F5344CB8AC3E}">
        <p14:creationId xmlns:p14="http://schemas.microsoft.com/office/powerpoint/2010/main" val="351588779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0821351"/>
              </p:ext>
            </p:extLst>
          </p:nvPr>
        </p:nvGraphicFramePr>
        <p:xfrm>
          <a:off x="251520" y="1377108"/>
          <a:ext cx="8568952" cy="5028837"/>
        </p:xfrm>
        <a:graphic>
          <a:graphicData uri="http://schemas.openxmlformats.org/drawingml/2006/table">
            <a:tbl>
              <a:tblPr firstRow="1" bandRow="1">
                <a:tableStyleId>{85BE263C-DBD7-4A20-BB59-AAB30ACAA65A}</a:tableStyleId>
              </a:tblPr>
              <a:tblGrid>
                <a:gridCol w="1080120"/>
                <a:gridCol w="1080120"/>
                <a:gridCol w="1224136"/>
                <a:gridCol w="1368152"/>
                <a:gridCol w="1224136"/>
                <a:gridCol w="1224136"/>
                <a:gridCol w="1368152"/>
              </a:tblGrid>
              <a:tr h="257287">
                <a:tc>
                  <a:txBody>
                    <a:bodyPr/>
                    <a:lstStyle/>
                    <a:p>
                      <a:pPr algn="ctr"/>
                      <a:endParaRPr lang="en-GB" sz="1100" b="0" dirty="0">
                        <a:ln>
                          <a:noFill/>
                        </a:ln>
                        <a:latin typeface="+mn-lt"/>
                      </a:endParaRPr>
                    </a:p>
                  </a:txBody>
                  <a:tcPr marL="45720" marR="45720" anchor="ctr"/>
                </a:tc>
                <a:tc>
                  <a:txBody>
                    <a:bodyPr/>
                    <a:lstStyle/>
                    <a:p>
                      <a:pPr algn="ctr"/>
                      <a:r>
                        <a:rPr lang="en-GB" sz="1100" dirty="0" smtClean="0">
                          <a:ln>
                            <a:noFill/>
                          </a:ln>
                        </a:rPr>
                        <a:t>Indicative financial costs in first year</a:t>
                      </a:r>
                      <a:endParaRPr lang="en-GB" sz="1100" b="0" dirty="0">
                        <a:ln>
                          <a:noFill/>
                        </a:ln>
                        <a:latin typeface="+mj-lt"/>
                      </a:endParaRPr>
                    </a:p>
                  </a:txBody>
                  <a:tcPr marL="45720" marR="45720" anchor="ctr"/>
                </a:tc>
                <a:tc>
                  <a:txBody>
                    <a:bodyPr/>
                    <a:lstStyle/>
                    <a:p>
                      <a:pPr marL="0" algn="ctr" defTabSz="914400" rtl="0" eaLnBrk="1" latinLnBrk="0" hangingPunct="1"/>
                      <a:r>
                        <a:rPr lang="en-GB" sz="1100" dirty="0" smtClean="0">
                          <a:ln>
                            <a:noFill/>
                          </a:ln>
                        </a:rPr>
                        <a:t>Total </a:t>
                      </a:r>
                      <a:r>
                        <a:rPr lang="en-GB" sz="1100" kern="1200" dirty="0" smtClean="0">
                          <a:ln>
                            <a:noFill/>
                          </a:ln>
                        </a:rPr>
                        <a:t>indicative benefits in first</a:t>
                      </a:r>
                      <a:r>
                        <a:rPr lang="en-GB" sz="1100" kern="1200" baseline="0" dirty="0" smtClean="0">
                          <a:ln>
                            <a:noFill/>
                          </a:ln>
                        </a:rPr>
                        <a:t> </a:t>
                      </a:r>
                      <a:r>
                        <a:rPr lang="en-GB" sz="1100" kern="1200" dirty="0" smtClean="0">
                          <a:ln>
                            <a:noFill/>
                          </a:ln>
                        </a:rPr>
                        <a:t>year </a:t>
                      </a:r>
                      <a:endParaRPr lang="en-GB" sz="1100" b="0" kern="1200" dirty="0">
                        <a:ln>
                          <a:noFill/>
                        </a:ln>
                        <a:solidFill>
                          <a:schemeClr val="lt1"/>
                        </a:solidFill>
                        <a:latin typeface="+mj-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smtClean="0">
                          <a:ln>
                            <a:noFill/>
                          </a:ln>
                        </a:rPr>
                        <a:t>Indicative</a:t>
                      </a:r>
                      <a:r>
                        <a:rPr lang="en-GB" sz="1100" baseline="0" dirty="0" smtClean="0">
                          <a:ln>
                            <a:noFill/>
                          </a:ln>
                        </a:rPr>
                        <a:t> case study cost benefit ratio</a:t>
                      </a:r>
                      <a:endParaRPr lang="en-GB" sz="1100" b="0" dirty="0" smtClean="0">
                        <a:ln>
                          <a:noFill/>
                        </a:ln>
                        <a:latin typeface="+mj-lt"/>
                      </a:endParaRPr>
                    </a:p>
                  </a:txBody>
                  <a:tcPr marL="45720" marR="45720" anchor="ctr"/>
                </a:tc>
                <a:tc>
                  <a:txBody>
                    <a:bodyPr/>
                    <a:lstStyle/>
                    <a:p>
                      <a:pPr algn="ctr"/>
                      <a:r>
                        <a:rPr lang="en-GB" sz="1100" dirty="0" smtClean="0">
                          <a:ln>
                            <a:noFill/>
                          </a:ln>
                        </a:rPr>
                        <a:t>Indicative</a:t>
                      </a:r>
                      <a:r>
                        <a:rPr lang="en-GB" sz="1100" baseline="0" dirty="0" smtClean="0">
                          <a:ln>
                            <a:noFill/>
                          </a:ln>
                        </a:rPr>
                        <a:t> </a:t>
                      </a:r>
                      <a:r>
                        <a:rPr lang="en-GB" sz="1100" dirty="0" smtClean="0">
                          <a:ln>
                            <a:noFill/>
                          </a:ln>
                        </a:rPr>
                        <a:t>cost per QALY</a:t>
                      </a:r>
                      <a:r>
                        <a:rPr lang="en-GB" sz="1100" baseline="0" dirty="0" smtClean="0">
                          <a:ln>
                            <a:noFill/>
                          </a:ln>
                        </a:rPr>
                        <a:t> </a:t>
                      </a:r>
                      <a:r>
                        <a:rPr lang="en-GB" sz="1100" dirty="0" smtClean="0">
                          <a:ln>
                            <a:noFill/>
                          </a:ln>
                        </a:rPr>
                        <a:t>gained</a:t>
                      </a:r>
                      <a:endParaRPr lang="en-GB" sz="1100" b="0" dirty="0">
                        <a:ln>
                          <a:noFill/>
                        </a:ln>
                        <a:latin typeface="+mj-lt"/>
                      </a:endParaRPr>
                    </a:p>
                  </a:txBody>
                  <a:tcPr marL="45720" marR="45720" anchor="ctr"/>
                </a:tc>
                <a:tc>
                  <a:txBody>
                    <a:bodyPr/>
                    <a:lstStyle/>
                    <a:p>
                      <a:pPr marL="0" algn="ctr" defTabSz="914400" rtl="0" eaLnBrk="1" latinLnBrk="0" hangingPunct="1"/>
                      <a:r>
                        <a:rPr lang="en-GB" sz="1100" kern="1200" dirty="0" smtClean="0">
                          <a:ln>
                            <a:noFill/>
                          </a:ln>
                        </a:rPr>
                        <a:t>Case study verdict</a:t>
                      </a:r>
                      <a:endParaRPr lang="en-GB" sz="1100" b="0" kern="1200" dirty="0">
                        <a:ln>
                          <a:noFill/>
                        </a:ln>
                        <a:solidFill>
                          <a:schemeClr val="lt1"/>
                        </a:solidFill>
                        <a:latin typeface="+mj-lt"/>
                        <a:ea typeface="+mn-ea"/>
                        <a:cs typeface="+mn-cs"/>
                      </a:endParaRPr>
                    </a:p>
                  </a:txBody>
                  <a:tcPr marL="45720" marR="45720" anchor="ctr"/>
                </a:tc>
                <a:tc>
                  <a:txBody>
                    <a:bodyPr/>
                    <a:lstStyle/>
                    <a:p>
                      <a:pPr marL="0" algn="ctr" defTabSz="914400" rtl="0" eaLnBrk="1" latinLnBrk="0" hangingPunct="1"/>
                      <a:r>
                        <a:rPr lang="en-GB" sz="1100" kern="1200" dirty="0" smtClean="0">
                          <a:ln>
                            <a:noFill/>
                          </a:ln>
                        </a:rPr>
                        <a:t>Applicability to typical UK local authority </a:t>
                      </a:r>
                      <a:endParaRPr lang="en-GB" sz="1100" b="0" kern="1200" dirty="0">
                        <a:ln>
                          <a:noFill/>
                        </a:ln>
                        <a:solidFill>
                          <a:schemeClr val="lt1"/>
                        </a:solidFill>
                        <a:latin typeface="+mj-lt"/>
                        <a:ea typeface="+mn-ea"/>
                        <a:cs typeface="+mn-cs"/>
                      </a:endParaRPr>
                    </a:p>
                  </a:txBody>
                  <a:tcPr marL="45720" marR="45720" anchor="ctr"/>
                </a:tc>
              </a:tr>
              <a:tr h="525659">
                <a:tc>
                  <a:txBody>
                    <a:bodyPr/>
                    <a:lstStyle/>
                    <a:p>
                      <a:pPr algn="l"/>
                      <a:r>
                        <a:rPr lang="en-GB" sz="1050" dirty="0" smtClean="0"/>
                        <a:t>Off road </a:t>
                      </a:r>
                      <a:br>
                        <a:rPr lang="en-GB" sz="1050" dirty="0" smtClean="0"/>
                      </a:br>
                      <a:r>
                        <a:rPr lang="en-GB" sz="1050" dirty="0" smtClean="0"/>
                        <a:t>cycle paths</a:t>
                      </a:r>
                      <a:endParaRPr lang="en-GB" sz="1050" b="0" dirty="0">
                        <a:latin typeface="+mn-lt"/>
                      </a:endParaRPr>
                    </a:p>
                  </a:txBody>
                  <a:tcPr marL="45720" marR="45720" anchor="ctr"/>
                </a:tc>
                <a:tc>
                  <a:txBody>
                    <a:bodyPr/>
                    <a:lstStyle/>
                    <a:p>
                      <a:pPr algn="ctr"/>
                      <a:r>
                        <a:rPr lang="en-GB" sz="1050" dirty="0" smtClean="0"/>
                        <a:t>£61,100</a:t>
                      </a:r>
                      <a:endParaRPr lang="en-GB" sz="1050" b="0" dirty="0">
                        <a:latin typeface="+mn-lt"/>
                      </a:endParaRPr>
                    </a:p>
                  </a:txBody>
                  <a:tcPr marL="45720" marR="45720" anchor="ctr"/>
                </a:tc>
                <a:tc>
                  <a:txBody>
                    <a:bodyPr/>
                    <a:lstStyle/>
                    <a:p>
                      <a:pPr algn="ctr"/>
                      <a:r>
                        <a:rPr lang="en-GB" sz="1050" dirty="0" smtClean="0"/>
                        <a:t>£853,236</a:t>
                      </a:r>
                      <a:endParaRPr lang="en-GB" sz="1050" b="0" dirty="0">
                        <a:latin typeface="+mn-lt"/>
                      </a:endParaRPr>
                    </a:p>
                  </a:txBody>
                  <a:tcPr marL="45720" marR="45720" anchor="ctr"/>
                </a:tc>
                <a:tc>
                  <a:txBody>
                    <a:bodyPr/>
                    <a:lstStyle/>
                    <a:p>
                      <a:pPr algn="ctr"/>
                      <a:r>
                        <a:rPr lang="en-GB" sz="1050" dirty="0" smtClean="0"/>
                        <a:t>14</a:t>
                      </a:r>
                      <a:endParaRPr lang="en-GB" sz="1050" b="0" dirty="0">
                        <a:latin typeface="+mn-lt"/>
                      </a:endParaRPr>
                    </a:p>
                  </a:txBody>
                  <a:tcPr marL="45720" marR="45720" anchor="ctr"/>
                </a:tc>
                <a:tc>
                  <a:txBody>
                    <a:bodyPr/>
                    <a:lstStyle/>
                    <a:p>
                      <a:pPr algn="ctr"/>
                      <a:r>
                        <a:rPr lang="en-GB" sz="1050" dirty="0" smtClean="0"/>
                        <a:t>£5,075</a:t>
                      </a:r>
                      <a:endParaRPr lang="en-GB" sz="1050" b="0" dirty="0">
                        <a:latin typeface="+mn-lt"/>
                      </a:endParaRPr>
                    </a:p>
                  </a:txBody>
                  <a:tcPr marL="45720" marR="45720" anchor="ctr"/>
                </a:tc>
                <a:tc>
                  <a:txBody>
                    <a:bodyPr/>
                    <a:lstStyle/>
                    <a:p>
                      <a:pPr algn="l"/>
                      <a:r>
                        <a:rPr lang="en-GB" sz="1050" dirty="0" smtClean="0"/>
                        <a:t>Cost effective</a:t>
                      </a:r>
                      <a:endParaRPr lang="en-GB" sz="1050" b="0" dirty="0">
                        <a:latin typeface="+mn-lt"/>
                      </a:endParaRPr>
                    </a:p>
                  </a:txBody>
                  <a:tcPr marL="45720" marR="45720" anchor="ctr"/>
                </a:tc>
                <a:tc>
                  <a:txBody>
                    <a:bodyPr/>
                    <a:lstStyle/>
                    <a:p>
                      <a:pPr algn="l"/>
                      <a:r>
                        <a:rPr lang="en-GB" sz="1050" kern="1200" dirty="0" smtClean="0"/>
                        <a:t>Optimistic</a:t>
                      </a:r>
                      <a:r>
                        <a:rPr lang="en-GB" sz="1050" kern="1200" baseline="0" dirty="0" smtClean="0"/>
                        <a:t> </a:t>
                      </a:r>
                      <a:r>
                        <a:rPr lang="en-GB" sz="1050" kern="1200" dirty="0" smtClean="0"/>
                        <a:t>scenario modelled1 </a:t>
                      </a:r>
                      <a:endParaRPr lang="en-GB" sz="1800" b="0" i="0" u="none" strike="noStrike" kern="1200" baseline="0" dirty="0" smtClean="0">
                        <a:solidFill>
                          <a:schemeClr val="dk1"/>
                        </a:solidFill>
                        <a:latin typeface="+mn-lt"/>
                        <a:ea typeface="+mn-ea"/>
                        <a:cs typeface="+mn-cs"/>
                      </a:endParaRPr>
                    </a:p>
                  </a:txBody>
                  <a:tcPr marL="45720" marR="45720" anchor="ctr"/>
                </a:tc>
              </a:tr>
              <a:tr h="525659">
                <a:tc>
                  <a:txBody>
                    <a:bodyPr/>
                    <a:lstStyle/>
                    <a:p>
                      <a:pPr algn="l"/>
                      <a:r>
                        <a:rPr lang="en-GB" sz="1050" dirty="0" smtClean="0"/>
                        <a:t>Bypass construction</a:t>
                      </a:r>
                      <a:endParaRPr lang="en-GB" sz="1050" b="0" dirty="0">
                        <a:latin typeface="+mn-lt"/>
                      </a:endParaRPr>
                    </a:p>
                  </a:txBody>
                  <a:tcPr marL="45720" marR="45720" anchor="ctr"/>
                </a:tc>
                <a:tc>
                  <a:txBody>
                    <a:bodyPr/>
                    <a:lstStyle/>
                    <a:p>
                      <a:pPr algn="ctr"/>
                      <a:r>
                        <a:rPr lang="en-GB" sz="1050" dirty="0" smtClean="0"/>
                        <a:t>£265,250</a:t>
                      </a:r>
                      <a:endParaRPr lang="en-GB" sz="1050" b="0" dirty="0">
                        <a:latin typeface="+mn-lt"/>
                      </a:endParaRPr>
                    </a:p>
                  </a:txBody>
                  <a:tcPr marL="45720" marR="45720" anchor="ctr"/>
                </a:tc>
                <a:tc>
                  <a:txBody>
                    <a:bodyPr/>
                    <a:lstStyle/>
                    <a:p>
                      <a:pPr algn="ctr"/>
                      <a:r>
                        <a:rPr lang="en-GB" sz="1050" dirty="0" smtClean="0"/>
                        <a:t>£2,620,276</a:t>
                      </a:r>
                      <a:endParaRPr lang="en-GB" sz="1050" b="0" dirty="0">
                        <a:latin typeface="+mn-lt"/>
                      </a:endParaRPr>
                    </a:p>
                  </a:txBody>
                  <a:tcPr marL="45720" marR="45720" anchor="ctr"/>
                </a:tc>
                <a:tc>
                  <a:txBody>
                    <a:bodyPr/>
                    <a:lstStyle/>
                    <a:p>
                      <a:pPr algn="ctr"/>
                      <a:r>
                        <a:rPr lang="en-GB" sz="1050" dirty="0" smtClean="0"/>
                        <a:t>10</a:t>
                      </a:r>
                      <a:endParaRPr lang="en-GB" sz="1050" b="0" dirty="0">
                        <a:latin typeface="+mn-lt"/>
                      </a:endParaRPr>
                    </a:p>
                  </a:txBody>
                  <a:tcPr marL="45720" marR="45720" anchor="ctr"/>
                </a:tc>
                <a:tc>
                  <a:txBody>
                    <a:bodyPr/>
                    <a:lstStyle/>
                    <a:p>
                      <a:pPr algn="ctr"/>
                      <a:r>
                        <a:rPr lang="en-GB" sz="1050" dirty="0" smtClean="0"/>
                        <a:t>£6,971</a:t>
                      </a:r>
                      <a:endParaRPr lang="en-GB" sz="1050" b="0" dirty="0">
                        <a:latin typeface="+mn-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smtClean="0"/>
                        <a:t>Cost effectiveness</a:t>
                      </a:r>
                      <a:r>
                        <a:rPr lang="en-GB" sz="1050" baseline="0" dirty="0" smtClean="0"/>
                        <a:t> uncertain due to data quality issues </a:t>
                      </a:r>
                      <a:endParaRPr lang="en-GB" sz="1050" b="0" dirty="0" smtClean="0">
                        <a:latin typeface="+mn-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t>Highly</a:t>
                      </a:r>
                      <a:r>
                        <a:rPr lang="en-US" sz="1050" kern="1200" baseline="0" dirty="0" smtClean="0"/>
                        <a:t> </a:t>
                      </a:r>
                      <a:r>
                        <a:rPr lang="en-US" sz="1050" kern="1200" dirty="0" smtClean="0"/>
                        <a:t>dependent on local circumstances </a:t>
                      </a:r>
                      <a:endParaRPr lang="en-US" sz="1050" b="0" kern="1200" dirty="0" smtClean="0">
                        <a:solidFill>
                          <a:schemeClr val="dk1"/>
                        </a:solidFill>
                        <a:latin typeface="+mn-lt"/>
                        <a:ea typeface="+mn-ea"/>
                        <a:cs typeface="+mn-cs"/>
                      </a:endParaRPr>
                    </a:p>
                  </a:txBody>
                  <a:tcPr marL="45720" marR="45720" anchor="ctr"/>
                </a:tc>
              </a:tr>
              <a:tr h="525659">
                <a:tc>
                  <a:txBody>
                    <a:bodyPr/>
                    <a:lstStyle/>
                    <a:p>
                      <a:pPr algn="l"/>
                      <a:r>
                        <a:rPr lang="en-GB" sz="1050" dirty="0" smtClean="0"/>
                        <a:t>Motorway barriers </a:t>
                      </a:r>
                      <a:endParaRPr lang="en-GB" sz="1050" b="0" dirty="0">
                        <a:latin typeface="+mn-lt"/>
                      </a:endParaRPr>
                    </a:p>
                  </a:txBody>
                  <a:tcPr marL="45720" marR="45720" anchor="ctr"/>
                </a:tc>
                <a:tc>
                  <a:txBody>
                    <a:bodyPr/>
                    <a:lstStyle/>
                    <a:p>
                      <a:pPr algn="ctr"/>
                      <a:r>
                        <a:rPr lang="en-GB" sz="1050" dirty="0" smtClean="0"/>
                        <a:t>£240,985</a:t>
                      </a:r>
                      <a:endParaRPr lang="en-GB" sz="1050" b="0" dirty="0">
                        <a:latin typeface="+mn-lt"/>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dirty="0" smtClean="0"/>
                        <a:t>£626,883</a:t>
                      </a:r>
                      <a:endParaRPr lang="en-GB" sz="1050" b="0" dirty="0" smtClean="0">
                        <a:latin typeface="+mn-lt"/>
                      </a:endParaRPr>
                    </a:p>
                  </a:txBody>
                  <a:tcPr marL="45720" marR="45720" anchor="ctr"/>
                </a:tc>
                <a:tc>
                  <a:txBody>
                    <a:bodyPr/>
                    <a:lstStyle/>
                    <a:p>
                      <a:pPr algn="ctr"/>
                      <a:r>
                        <a:rPr lang="en-GB" sz="1050" dirty="0" smtClean="0"/>
                        <a:t>3</a:t>
                      </a:r>
                      <a:endParaRPr lang="en-GB" sz="1050" b="0" dirty="0">
                        <a:latin typeface="+mn-lt"/>
                      </a:endParaRPr>
                    </a:p>
                  </a:txBody>
                  <a:tcPr marL="45720" marR="45720" anchor="ctr"/>
                </a:tc>
                <a:tc>
                  <a:txBody>
                    <a:bodyPr/>
                    <a:lstStyle/>
                    <a:p>
                      <a:pPr algn="ctr"/>
                      <a:r>
                        <a:rPr lang="en-GB" sz="1050" dirty="0" smtClean="0"/>
                        <a:t>£25,199</a:t>
                      </a:r>
                      <a:endParaRPr lang="en-GB" sz="1050" b="0" dirty="0">
                        <a:latin typeface="+mn-lt"/>
                      </a:endParaRPr>
                    </a:p>
                  </a:txBody>
                  <a:tcPr marL="45720" marR="45720" anchor="ctr"/>
                </a:tc>
                <a:tc>
                  <a:txBody>
                    <a:bodyPr/>
                    <a:lstStyle/>
                    <a:p>
                      <a:pPr algn="l"/>
                      <a:r>
                        <a:rPr lang="en-GB" sz="1050" dirty="0" smtClean="0"/>
                        <a:t>Cost</a:t>
                      </a:r>
                      <a:r>
                        <a:rPr lang="en-GB" sz="1050" baseline="0" dirty="0" smtClean="0"/>
                        <a:t> </a:t>
                      </a:r>
                      <a:r>
                        <a:rPr lang="en-GB" sz="1050" dirty="0" smtClean="0"/>
                        <a:t>effectiveness uncertain due to data quality issues</a:t>
                      </a:r>
                      <a:endParaRPr lang="en-GB" sz="1050" b="0" dirty="0">
                        <a:latin typeface="+mn-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t>Optimistic scenario modelled1</a:t>
                      </a:r>
                      <a:endParaRPr lang="en-GB" sz="1050" b="0" kern="1200" dirty="0" smtClean="0">
                        <a:solidFill>
                          <a:schemeClr val="dk1"/>
                        </a:solidFill>
                        <a:latin typeface="+mn-lt"/>
                        <a:ea typeface="+mn-ea"/>
                        <a:cs typeface="+mn-cs"/>
                      </a:endParaRPr>
                    </a:p>
                  </a:txBody>
                  <a:tcPr marL="45720" marR="45720" anchor="ctr"/>
                </a:tc>
              </a:tr>
              <a:tr h="525659">
                <a:tc>
                  <a:txBody>
                    <a:bodyPr/>
                    <a:lstStyle/>
                    <a:p>
                      <a:pPr algn="l"/>
                      <a:r>
                        <a:rPr lang="en-GB" sz="1050" dirty="0" smtClean="0"/>
                        <a:t>Street</a:t>
                      </a:r>
                      <a:r>
                        <a:rPr lang="en-GB" sz="1050" baseline="0" dirty="0" smtClean="0"/>
                        <a:t> </a:t>
                      </a:r>
                      <a:r>
                        <a:rPr lang="en-GB" sz="1050" dirty="0" smtClean="0"/>
                        <a:t>washing and sweeping</a:t>
                      </a:r>
                      <a:endParaRPr lang="en-GB" sz="1050" b="0" dirty="0">
                        <a:latin typeface="+mn-lt"/>
                      </a:endParaRPr>
                    </a:p>
                  </a:txBody>
                  <a:tcPr marL="45720" marR="45720" anchor="ctr"/>
                </a:tc>
                <a:tc>
                  <a:txBody>
                    <a:bodyPr/>
                    <a:lstStyle/>
                    <a:p>
                      <a:pPr algn="ctr"/>
                      <a:r>
                        <a:rPr lang="en-GB" sz="1050" dirty="0" smtClean="0"/>
                        <a:t>£25,825</a:t>
                      </a:r>
                      <a:endParaRPr lang="en-GB" sz="1050" b="0" dirty="0">
                        <a:latin typeface="+mn-lt"/>
                      </a:endParaRPr>
                    </a:p>
                  </a:txBody>
                  <a:tcPr marL="45720" marR="45720" anchor="ctr"/>
                </a:tc>
                <a:tc>
                  <a:txBody>
                    <a:bodyPr/>
                    <a:lstStyle/>
                    <a:p>
                      <a:pPr algn="ctr"/>
                      <a:r>
                        <a:rPr lang="en-GB" sz="1050" dirty="0" smtClean="0"/>
                        <a:t>£3,849,845</a:t>
                      </a:r>
                      <a:endParaRPr lang="en-GB" sz="1050" b="0" dirty="0">
                        <a:latin typeface="+mn-lt"/>
                      </a:endParaRPr>
                    </a:p>
                  </a:txBody>
                  <a:tcPr marL="45720" marR="45720" anchor="ctr"/>
                </a:tc>
                <a:tc>
                  <a:txBody>
                    <a:bodyPr/>
                    <a:lstStyle/>
                    <a:p>
                      <a:pPr algn="ctr"/>
                      <a:r>
                        <a:rPr lang="en-GB" sz="1050" dirty="0" smtClean="0"/>
                        <a:t>149</a:t>
                      </a:r>
                      <a:endParaRPr lang="en-GB" sz="1050" b="0" dirty="0">
                        <a:latin typeface="+mn-lt"/>
                      </a:endParaRPr>
                    </a:p>
                  </a:txBody>
                  <a:tcPr marL="45720" marR="45720" anchor="ctr"/>
                </a:tc>
                <a:tc>
                  <a:txBody>
                    <a:bodyPr/>
                    <a:lstStyle/>
                    <a:p>
                      <a:pPr algn="ctr"/>
                      <a:r>
                        <a:rPr lang="en-GB" sz="1050" dirty="0" smtClean="0"/>
                        <a:t>£441</a:t>
                      </a:r>
                      <a:endParaRPr lang="en-GB" sz="1050" b="0" dirty="0">
                        <a:latin typeface="+mn-lt"/>
                      </a:endParaRPr>
                    </a:p>
                  </a:txBody>
                  <a:tcPr marL="45720" marR="45720" anchor="ctr"/>
                </a:tc>
                <a:tc>
                  <a:txBody>
                    <a:bodyPr/>
                    <a:lstStyle/>
                    <a:p>
                      <a:pPr algn="l"/>
                      <a:r>
                        <a:rPr lang="en-GB" sz="1050" dirty="0" smtClean="0"/>
                        <a:t>Cost effective</a:t>
                      </a:r>
                      <a:endParaRPr lang="en-GB" sz="1050" b="0" dirty="0">
                        <a:latin typeface="+mn-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t>Optimistic scenario modelled1</a:t>
                      </a:r>
                      <a:endParaRPr lang="en-GB" sz="1050" b="0" kern="1200" dirty="0" smtClean="0">
                        <a:solidFill>
                          <a:schemeClr val="dk1"/>
                        </a:solidFill>
                        <a:latin typeface="+mn-lt"/>
                        <a:ea typeface="+mn-ea"/>
                        <a:cs typeface="+mn-cs"/>
                      </a:endParaRPr>
                    </a:p>
                  </a:txBody>
                  <a:tcPr marL="45720" marR="45720" anchor="ctr"/>
                </a:tc>
              </a:tr>
              <a:tr h="447513">
                <a:tc>
                  <a:txBody>
                    <a:bodyPr/>
                    <a:lstStyle/>
                    <a:p>
                      <a:pPr algn="l"/>
                      <a:r>
                        <a:rPr lang="en-GB" sz="1050" dirty="0" smtClean="0"/>
                        <a:t>One off road closures</a:t>
                      </a:r>
                      <a:endParaRPr lang="en-GB" sz="1050" b="0" dirty="0">
                        <a:latin typeface="+mn-lt"/>
                      </a:endParaRPr>
                    </a:p>
                  </a:txBody>
                  <a:tcPr marL="45720" marR="45720" anchor="ctr"/>
                </a:tc>
                <a:tc>
                  <a:txBody>
                    <a:bodyPr/>
                    <a:lstStyle/>
                    <a:p>
                      <a:pPr algn="ctr"/>
                      <a:r>
                        <a:rPr lang="en-GB" sz="1050" dirty="0" smtClean="0"/>
                        <a:t>Unknown </a:t>
                      </a:r>
                      <a:endParaRPr lang="en-GB" sz="1050" b="0" dirty="0">
                        <a:latin typeface="+mn-lt"/>
                      </a:endParaRPr>
                    </a:p>
                  </a:txBody>
                  <a:tcPr marL="45720" marR="45720" anchor="ctr"/>
                </a:tc>
                <a:tc>
                  <a:txBody>
                    <a:bodyPr/>
                    <a:lstStyle/>
                    <a:p>
                      <a:pPr algn="ctr"/>
                      <a:r>
                        <a:rPr lang="en-GB" sz="1050" dirty="0" smtClean="0"/>
                        <a:t>£39,020</a:t>
                      </a:r>
                      <a:endParaRPr lang="en-GB" sz="1050" b="0" dirty="0">
                        <a:latin typeface="+mn-lt"/>
                      </a:endParaRPr>
                    </a:p>
                  </a:txBody>
                  <a:tcPr marL="45720" marR="45720" anchor="ctr"/>
                </a:tc>
                <a:tc>
                  <a:txBody>
                    <a:bodyPr/>
                    <a:lstStyle/>
                    <a:p>
                      <a:pPr algn="ctr"/>
                      <a:r>
                        <a:rPr lang="en-GB" sz="1050" dirty="0" smtClean="0"/>
                        <a:t>N/A</a:t>
                      </a:r>
                      <a:endParaRPr lang="en-GB" sz="1050" b="0" dirty="0">
                        <a:latin typeface="+mn-lt"/>
                      </a:endParaRPr>
                    </a:p>
                  </a:txBody>
                  <a:tcPr marL="45720" marR="45720" anchor="ctr"/>
                </a:tc>
                <a:tc>
                  <a:txBody>
                    <a:bodyPr/>
                    <a:lstStyle/>
                    <a:p>
                      <a:pPr algn="ctr"/>
                      <a:r>
                        <a:rPr lang="en-GB" sz="1050" dirty="0" smtClean="0"/>
                        <a:t>N/A</a:t>
                      </a:r>
                      <a:endParaRPr lang="en-GB" sz="1050" b="0" dirty="0">
                        <a:latin typeface="+mn-lt"/>
                      </a:endParaRPr>
                    </a:p>
                  </a:txBody>
                  <a:tcPr marL="45720" marR="45720" anchor="ctr"/>
                </a:tc>
                <a:tc>
                  <a:txBody>
                    <a:bodyPr/>
                    <a:lstStyle/>
                    <a:p>
                      <a:pPr algn="l"/>
                      <a:r>
                        <a:rPr lang="en-GB" sz="1050" dirty="0" smtClean="0"/>
                        <a:t>Cost effectiveness uncertain</a:t>
                      </a:r>
                      <a:r>
                        <a:rPr lang="en-GB" sz="1050" baseline="0" dirty="0" smtClean="0"/>
                        <a:t> due to data quality issues</a:t>
                      </a:r>
                      <a:endParaRPr lang="en-GB" sz="1050" b="0" dirty="0">
                        <a:latin typeface="+mn-lt"/>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kern="1200" dirty="0" smtClean="0"/>
                        <a:t>Does not reflect typical closure</a:t>
                      </a:r>
                      <a:r>
                        <a:rPr lang="en-US" sz="1050" kern="1200" baseline="0" dirty="0" smtClean="0"/>
                        <a:t> </a:t>
                      </a:r>
                      <a:r>
                        <a:rPr lang="en-US" sz="1050" kern="1200" dirty="0" smtClean="0"/>
                        <a:t>scenario</a:t>
                      </a:r>
                      <a:endParaRPr lang="en-US" sz="1050" b="0" kern="1200" dirty="0" smtClean="0">
                        <a:solidFill>
                          <a:schemeClr val="dk1"/>
                        </a:solidFill>
                        <a:latin typeface="+mn-lt"/>
                        <a:ea typeface="+mn-ea"/>
                        <a:cs typeface="+mn-cs"/>
                      </a:endParaRPr>
                    </a:p>
                  </a:txBody>
                  <a:tcPr marL="45720" marR="45720" anchor="ctr"/>
                </a:tc>
              </a:tr>
              <a:tr h="525659">
                <a:tc>
                  <a:txBody>
                    <a:bodyPr/>
                    <a:lstStyle/>
                    <a:p>
                      <a:pPr algn="l"/>
                      <a:r>
                        <a:rPr lang="en-GB" sz="1050" u="none" strike="noStrike" kern="1200" baseline="0" dirty="0" smtClean="0"/>
                        <a:t>Low emission zones</a:t>
                      </a:r>
                      <a:endParaRPr lang="en-GB" sz="105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£598,157</a:t>
                      </a:r>
                      <a:endParaRPr lang="en-GB" sz="1050" b="0" i="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£15,939,949</a:t>
                      </a:r>
                      <a:endParaRPr lang="en-GB" sz="1050" b="0" i="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27</a:t>
                      </a:r>
                      <a:endParaRPr lang="en-GB" sz="1050" b="0" i="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£2,465</a:t>
                      </a:r>
                      <a:endParaRPr lang="en-GB" sz="1050" b="0" i="0" u="none" strike="noStrike" kern="1200" baseline="0" dirty="0" smtClean="0">
                        <a:solidFill>
                          <a:schemeClr val="dk1"/>
                        </a:solidFill>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u="none" strike="noStrike" kern="1200" baseline="0" dirty="0" smtClean="0"/>
                        <a:t>Long term cost effectiveness uncertain 	</a:t>
                      </a:r>
                      <a:endParaRPr lang="en-US" sz="1050" b="0" i="0" u="none" strike="noStrike" kern="1200" baseline="0" dirty="0" smtClean="0">
                        <a:solidFill>
                          <a:schemeClr val="dk1"/>
                        </a:solidFill>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u="none" strike="noStrike" kern="1200" baseline="0" dirty="0" smtClean="0"/>
                        <a:t>Some dependency on local circumstances</a:t>
                      </a:r>
                      <a:endParaRPr lang="en-US" sz="1050" b="0" i="0" u="none" strike="noStrike" kern="1200" baseline="0" dirty="0" smtClean="0">
                        <a:solidFill>
                          <a:schemeClr val="dk1"/>
                        </a:solidFill>
                        <a:latin typeface="+mn-lt"/>
                        <a:ea typeface="+mn-ea"/>
                        <a:cs typeface="+mn-cs"/>
                      </a:endParaRPr>
                    </a:p>
                  </a:txBody>
                  <a:tcPr marL="45720" marR="45720" anchor="ctr"/>
                </a:tc>
              </a:tr>
              <a:tr h="5256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t>Speed restrictions 	</a:t>
                      </a:r>
                    </a:p>
                    <a:p>
                      <a:pPr algn="l"/>
                      <a:endParaRPr lang="en-GB" sz="1050" kern="1200" dirty="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kern="1200" dirty="0" smtClean="0"/>
                        <a:t>£37,500</a:t>
                      </a:r>
                      <a:endParaRPr lang="en-GB" sz="1050" kern="120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£1,905,673</a:t>
                      </a:r>
                      <a:endParaRPr lang="en-GB" sz="105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51</a:t>
                      </a:r>
                      <a:endParaRPr lang="en-GB" sz="1050" u="none" strike="noStrike" kern="1200" baseline="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£1,293</a:t>
                      </a:r>
                      <a:endParaRPr lang="en-GB" sz="1050" u="none" strike="noStrike" kern="1200" baseline="0" dirty="0" smtClean="0">
                        <a:solidFill>
                          <a:schemeClr val="dk1"/>
                        </a:solidFill>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Cost effective </a:t>
                      </a:r>
                      <a:endParaRPr lang="en-GB" sz="1050" u="none" strike="noStrike" kern="1200" baseline="0" dirty="0" smtClean="0">
                        <a:solidFill>
                          <a:schemeClr val="dk1"/>
                        </a:solidFill>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u="none" strike="noStrike" kern="1200" baseline="0" dirty="0" smtClean="0"/>
                        <a:t>Optimistic scenario modelled1</a:t>
                      </a:r>
                      <a:endParaRPr lang="en-GB" sz="1050" u="none" strike="noStrike" kern="1200" baseline="0" dirty="0" smtClean="0">
                        <a:solidFill>
                          <a:schemeClr val="dk1"/>
                        </a:solidFill>
                        <a:latin typeface="+mn-lt"/>
                        <a:ea typeface="+mn-ea"/>
                        <a:cs typeface="+mn-cs"/>
                      </a:endParaRPr>
                    </a:p>
                  </a:txBody>
                  <a:tcPr marL="45720" marR="45720" anchor="ctr"/>
                </a:tc>
              </a:tr>
              <a:tr h="5256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t>Vehicle idling </a:t>
                      </a:r>
                      <a:br>
                        <a:rPr lang="en-GB" sz="1050" kern="1200" dirty="0" smtClean="0"/>
                      </a:br>
                      <a:r>
                        <a:rPr lang="en-GB" sz="1050" kern="1200" dirty="0" smtClean="0"/>
                        <a:t>(at schools)</a:t>
                      </a:r>
                      <a:endParaRPr lang="en-GB" sz="1050" kern="120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kern="1200" dirty="0" smtClean="0"/>
                        <a:t>£19,000</a:t>
                      </a:r>
                      <a:endParaRPr lang="en-GB" sz="1050" kern="120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kern="1200" dirty="0" smtClean="0"/>
                        <a:t>£830,908</a:t>
                      </a:r>
                      <a:endParaRPr lang="en-GB" sz="1050" kern="120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kern="1200" dirty="0" smtClean="0"/>
                        <a:t>44</a:t>
                      </a:r>
                      <a:endParaRPr lang="en-GB" sz="1050" kern="1200" dirty="0" smtClean="0">
                        <a:solidFill>
                          <a:schemeClr val="dk1"/>
                        </a:solidFill>
                        <a:latin typeface="+mn-lt"/>
                        <a:ea typeface="+mn-ea"/>
                        <a:cs typeface="+mn-cs"/>
                      </a:endParaRPr>
                    </a:p>
                  </a:txBody>
                  <a:tcPr marL="45720" marR="457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kern="1200" dirty="0" smtClean="0"/>
                        <a:t>£1,572</a:t>
                      </a:r>
                      <a:endParaRPr lang="en-GB" sz="1050" kern="1200" dirty="0" smtClean="0">
                        <a:solidFill>
                          <a:schemeClr val="dk1"/>
                        </a:solidFill>
                        <a:latin typeface="+mn-lt"/>
                        <a:ea typeface="+mn-ea"/>
                        <a:cs typeface="+mn-cs"/>
                      </a:endParaRPr>
                    </a:p>
                  </a:txBody>
                  <a:tcPr marL="45720" marR="45720" anchor="ctr"/>
                </a:tc>
                <a:tc>
                  <a:txBody>
                    <a:bodyPr/>
                    <a:lstStyle/>
                    <a:p>
                      <a:r>
                        <a:rPr lang="en-GB" sz="1050" kern="1200" dirty="0" smtClean="0"/>
                        <a:t>Cost effective 	</a:t>
                      </a:r>
                      <a:endParaRPr lang="en-GB" sz="1050" kern="1200" dirty="0" smtClean="0">
                        <a:solidFill>
                          <a:schemeClr val="dk1"/>
                        </a:solidFill>
                        <a:latin typeface="+mn-lt"/>
                        <a:ea typeface="+mn-ea"/>
                        <a:cs typeface="+mn-cs"/>
                      </a:endParaRPr>
                    </a:p>
                  </a:txBody>
                  <a:tcPr marL="45720" marR="4572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kern="1200" dirty="0" smtClean="0"/>
                        <a:t>Optimistic scenario modelled1 </a:t>
                      </a:r>
                      <a:endParaRPr lang="en-GB" sz="1050" kern="1200" dirty="0" smtClean="0">
                        <a:solidFill>
                          <a:schemeClr val="dk1"/>
                        </a:solidFill>
                        <a:latin typeface="+mn-lt"/>
                        <a:ea typeface="+mn-ea"/>
                        <a:cs typeface="+mn-cs"/>
                      </a:endParaRPr>
                    </a:p>
                  </a:txBody>
                  <a:tcPr marL="45720" marR="45720" anchor="ctr"/>
                </a:tc>
              </a:tr>
            </a:tbl>
          </a:graphicData>
        </a:graphic>
      </p:graphicFrame>
    </p:spTree>
    <p:extLst>
      <p:ext uri="{BB962C8B-B14F-4D97-AF65-F5344CB8AC3E}">
        <p14:creationId xmlns:p14="http://schemas.microsoft.com/office/powerpoint/2010/main" val="48988062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Action - </a:t>
            </a:r>
            <a:r>
              <a:rPr lang="en-GB" dirty="0" smtClean="0"/>
              <a:t>Upstream stupid!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238" y="2794000"/>
            <a:ext cx="6606283" cy="3750638"/>
          </a:xfrm>
        </p:spPr>
      </p:pic>
    </p:spTree>
    <p:extLst>
      <p:ext uri="{BB962C8B-B14F-4D97-AF65-F5344CB8AC3E}">
        <p14:creationId xmlns:p14="http://schemas.microsoft.com/office/powerpoint/2010/main" val="2511762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developments</a:t>
            </a:r>
            <a:endParaRPr lang="en-GB" dirty="0"/>
          </a:p>
        </p:txBody>
      </p:sp>
      <p:sp>
        <p:nvSpPr>
          <p:cNvPr id="3" name="Content Placeholder 2"/>
          <p:cNvSpPr>
            <a:spLocks noGrp="1"/>
          </p:cNvSpPr>
          <p:nvPr>
            <p:ph idx="1"/>
          </p:nvPr>
        </p:nvSpPr>
        <p:spPr>
          <a:xfrm>
            <a:off x="1699846" y="2530232"/>
            <a:ext cx="7042950" cy="3595932"/>
          </a:xfrm>
        </p:spPr>
        <p:txBody>
          <a:bodyPr>
            <a:normAutofit fontScale="92500" lnSpcReduction="20000"/>
          </a:bodyPr>
          <a:lstStyle/>
          <a:p>
            <a:endParaRPr lang="en-GB" dirty="0" smtClean="0"/>
          </a:p>
          <a:p>
            <a:r>
              <a:rPr lang="en-GB" dirty="0" smtClean="0"/>
              <a:t>NICE:PHE guidance on indoor air pollution (February 2018)</a:t>
            </a:r>
          </a:p>
          <a:p>
            <a:r>
              <a:rPr lang="en-GB" dirty="0" smtClean="0"/>
              <a:t>DEFRA </a:t>
            </a:r>
            <a:r>
              <a:rPr lang="en-GB" dirty="0"/>
              <a:t>NO2 kerbside </a:t>
            </a:r>
            <a:r>
              <a:rPr lang="en-GB" dirty="0" smtClean="0"/>
              <a:t>strategy, July 2017</a:t>
            </a:r>
          </a:p>
          <a:p>
            <a:r>
              <a:rPr lang="en-GB" dirty="0" smtClean="0"/>
              <a:t>Governments – Clean Air Strategy, 2018</a:t>
            </a:r>
          </a:p>
          <a:p>
            <a:r>
              <a:rPr lang="en-GB" dirty="0" smtClean="0"/>
              <a:t>London T charge</a:t>
            </a:r>
          </a:p>
          <a:p>
            <a:r>
              <a:rPr lang="en-GB" dirty="0" smtClean="0"/>
              <a:t>PHE evidence reviews</a:t>
            </a:r>
          </a:p>
          <a:p>
            <a:r>
              <a:rPr lang="en-GB" dirty="0" smtClean="0"/>
              <a:t>PHE modelling tools- health and economic impact</a:t>
            </a:r>
          </a:p>
          <a:p>
            <a:r>
              <a:rPr lang="en-GB" dirty="0" smtClean="0"/>
              <a:t>Lancet Commission - global pollution</a:t>
            </a:r>
          </a:p>
          <a:p>
            <a:r>
              <a:rPr lang="en-GB" smtClean="0"/>
              <a:t>Client Earth</a:t>
            </a:r>
            <a:endParaRPr lang="en-GB" dirty="0"/>
          </a:p>
        </p:txBody>
      </p:sp>
    </p:spTree>
    <p:extLst>
      <p:ext uri="{BB962C8B-B14F-4D97-AF65-F5344CB8AC3E}">
        <p14:creationId xmlns:p14="http://schemas.microsoft.com/office/powerpoint/2010/main" val="3656120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road vehicle test September 2017</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124" y="2530231"/>
            <a:ext cx="4419209" cy="3932965"/>
          </a:xfrm>
        </p:spPr>
      </p:pic>
    </p:spTree>
    <p:extLst>
      <p:ext uri="{BB962C8B-B14F-4D97-AF65-F5344CB8AC3E}">
        <p14:creationId xmlns:p14="http://schemas.microsoft.com/office/powerpoint/2010/main" val="29387855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134"/>
            <a:ext cx="9144000" cy="4801732"/>
          </a:xfrm>
          <a:prstGeom prst="rect">
            <a:avLst/>
          </a:prstGeom>
        </p:spPr>
      </p:pic>
    </p:spTree>
    <p:extLst>
      <p:ext uri="{BB962C8B-B14F-4D97-AF65-F5344CB8AC3E}">
        <p14:creationId xmlns:p14="http://schemas.microsoft.com/office/powerpoint/2010/main" val="4166157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66" y="0"/>
            <a:ext cx="7658734" cy="6858000"/>
          </a:xfrm>
          <a:prstGeom prst="rect">
            <a:avLst/>
          </a:prstGeom>
        </p:spPr>
      </p:pic>
    </p:spTree>
    <p:extLst>
      <p:ext uri="{BB962C8B-B14F-4D97-AF65-F5344CB8AC3E}">
        <p14:creationId xmlns:p14="http://schemas.microsoft.com/office/powerpoint/2010/main" val="2123785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9999"/>
                </a:solidFill>
              </a:rPr>
              <a:t>Who is most at </a:t>
            </a:r>
            <a:r>
              <a:rPr lang="en-GB" dirty="0" smtClean="0">
                <a:solidFill>
                  <a:srgbClr val="009999"/>
                </a:solidFill>
              </a:rPr>
              <a:t>risk? </a:t>
            </a:r>
            <a:endParaRPr lang="en-GB" dirty="0">
              <a:solidFill>
                <a:srgbClr val="009999"/>
              </a:solidFill>
            </a:endParaRPr>
          </a:p>
        </p:txBody>
      </p:sp>
      <p:sp>
        <p:nvSpPr>
          <p:cNvPr id="3" name="Content Placeholder 2"/>
          <p:cNvSpPr>
            <a:spLocks noGrp="1"/>
          </p:cNvSpPr>
          <p:nvPr>
            <p:ph idx="1"/>
          </p:nvPr>
        </p:nvSpPr>
        <p:spPr>
          <a:xfrm>
            <a:off x="558000" y="2088000"/>
            <a:ext cx="4374040" cy="4064455"/>
          </a:xfrm>
        </p:spPr>
        <p:txBody>
          <a:bodyPr>
            <a:normAutofit/>
          </a:bodyPr>
          <a:lstStyle/>
          <a:p>
            <a:r>
              <a:rPr lang="en-GB" sz="2000" dirty="0"/>
              <a:t>Air pollution is harmful to everyone. </a:t>
            </a:r>
            <a:endParaRPr lang="en-GB" sz="2000" dirty="0" smtClean="0"/>
          </a:p>
          <a:p>
            <a:r>
              <a:rPr lang="en-GB" sz="2000" dirty="0" smtClean="0"/>
              <a:t>However</a:t>
            </a:r>
            <a:r>
              <a:rPr lang="en-GB" sz="2000" dirty="0"/>
              <a:t>, some people </a:t>
            </a:r>
            <a:r>
              <a:rPr lang="en-GB" sz="2000" dirty="0" smtClean="0"/>
              <a:t>suffer more </a:t>
            </a:r>
            <a:r>
              <a:rPr lang="en-GB" sz="2000" dirty="0"/>
              <a:t>than others because they:</a:t>
            </a:r>
          </a:p>
          <a:p>
            <a:pPr marL="285750" indent="-285750">
              <a:buFont typeface="Arial" panose="020B0604020202020204" pitchFamily="34" charset="0"/>
              <a:buChar char="•"/>
            </a:pPr>
            <a:r>
              <a:rPr lang="en-GB" sz="2000" dirty="0" smtClean="0"/>
              <a:t>live </a:t>
            </a:r>
            <a:r>
              <a:rPr lang="en-GB" sz="2000" dirty="0"/>
              <a:t>in deprived areas, which often have higher levels of </a:t>
            </a:r>
            <a:r>
              <a:rPr lang="en-GB" sz="2000" dirty="0" smtClean="0"/>
              <a:t>air pollution</a:t>
            </a:r>
            <a:endParaRPr lang="en-GB" sz="2000" dirty="0"/>
          </a:p>
          <a:p>
            <a:pPr marL="285750" indent="-285750">
              <a:buFont typeface="Arial" panose="020B0604020202020204" pitchFamily="34" charset="0"/>
              <a:buChar char="•"/>
            </a:pPr>
            <a:r>
              <a:rPr lang="en-GB" sz="2000" dirty="0" smtClean="0"/>
              <a:t>live</a:t>
            </a:r>
            <a:r>
              <a:rPr lang="en-GB" sz="2000" dirty="0"/>
              <a:t>, learn or work near busy roads</a:t>
            </a:r>
          </a:p>
          <a:p>
            <a:pPr marL="285750" indent="-285750">
              <a:buFont typeface="Arial" panose="020B0604020202020204" pitchFamily="34" charset="0"/>
              <a:buChar char="•"/>
            </a:pPr>
            <a:r>
              <a:rPr lang="en-GB" sz="2000" dirty="0" smtClean="0"/>
              <a:t>are </a:t>
            </a:r>
            <a:r>
              <a:rPr lang="en-GB" sz="2000" dirty="0"/>
              <a:t>more vulnerable because of their </a:t>
            </a:r>
            <a:r>
              <a:rPr lang="en-GB" sz="2000" dirty="0" smtClean="0"/>
              <a:t>age (e.g. children, older people) </a:t>
            </a:r>
            <a:r>
              <a:rPr lang="en-GB" sz="2000" dirty="0"/>
              <a:t>or existing medical </a:t>
            </a:r>
            <a:r>
              <a:rPr lang="en-GB" sz="2000" dirty="0" smtClean="0"/>
              <a:t>conditions </a:t>
            </a:r>
            <a:endParaRPr lang="en-GB" sz="2000" dirty="0"/>
          </a:p>
        </p:txBody>
      </p:sp>
      <p:sp>
        <p:nvSpPr>
          <p:cNvPr id="5" name="Footer Placeholder 4"/>
          <p:cNvSpPr>
            <a:spLocks noGrp="1"/>
          </p:cNvSpPr>
          <p:nvPr>
            <p:ph type="ftr" sz="quarter" idx="4294967295"/>
          </p:nvPr>
        </p:nvSpPr>
        <p:spPr>
          <a:xfrm>
            <a:off x="899592" y="6309320"/>
            <a:ext cx="7704000" cy="548680"/>
          </a:xfrm>
          <a:prstGeom prst="rect">
            <a:avLst/>
          </a:prstGeom>
        </p:spPr>
        <p:txBody>
          <a:bodyPr/>
          <a:lstStyle/>
          <a:p>
            <a:r>
              <a:rPr lang="en-GB" smtClean="0"/>
              <a:t>Climate Change and Health</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350" y="1209675"/>
            <a:ext cx="3981450" cy="5648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1362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and wider co-benefits</a:t>
            </a:r>
            <a:endParaRPr lang="en-GB" dirty="0"/>
          </a:p>
        </p:txBody>
      </p:sp>
      <p:sp>
        <p:nvSpPr>
          <p:cNvPr id="3" name="Content Placeholder 2"/>
          <p:cNvSpPr>
            <a:spLocks noGrp="1"/>
          </p:cNvSpPr>
          <p:nvPr>
            <p:ph idx="1"/>
          </p:nvPr>
        </p:nvSpPr>
        <p:spPr>
          <a:xfrm>
            <a:off x="1475117" y="2613804"/>
            <a:ext cx="7267679" cy="3512359"/>
          </a:xfrm>
        </p:spPr>
        <p:txBody>
          <a:bodyPr>
            <a:normAutofit fontScale="85000" lnSpcReduction="10000"/>
          </a:bodyPr>
          <a:lstStyle/>
          <a:p>
            <a:r>
              <a:rPr lang="en-GB" dirty="0" smtClean="0"/>
              <a:t>Tackle avoidable NCD’s and health inequalities</a:t>
            </a:r>
          </a:p>
          <a:p>
            <a:r>
              <a:rPr lang="en-GB" dirty="0" smtClean="0"/>
              <a:t>Accident prevention</a:t>
            </a:r>
          </a:p>
          <a:p>
            <a:r>
              <a:rPr lang="en-GB" dirty="0" smtClean="0"/>
              <a:t>Public transport</a:t>
            </a:r>
          </a:p>
          <a:p>
            <a:r>
              <a:rPr lang="en-GB" dirty="0" smtClean="0"/>
              <a:t>Active travel</a:t>
            </a:r>
          </a:p>
          <a:p>
            <a:r>
              <a:rPr lang="en-GB" dirty="0" smtClean="0"/>
              <a:t>Wellbeing</a:t>
            </a:r>
          </a:p>
          <a:p>
            <a:r>
              <a:rPr lang="en-GB" dirty="0" smtClean="0"/>
              <a:t>Flora and fauna</a:t>
            </a:r>
          </a:p>
          <a:p>
            <a:r>
              <a:rPr lang="en-GB" dirty="0" smtClean="0"/>
              <a:t>Health places -connected neighbourhood, aesthetics etc.</a:t>
            </a:r>
          </a:p>
          <a:p>
            <a:r>
              <a:rPr lang="en-GB" dirty="0" smtClean="0"/>
              <a:t>Improved housing</a:t>
            </a:r>
          </a:p>
          <a:p>
            <a:r>
              <a:rPr lang="en-GB" dirty="0" smtClean="0"/>
              <a:t>Reduces noise pollution</a:t>
            </a:r>
          </a:p>
          <a:p>
            <a:r>
              <a:rPr lang="en-GB" dirty="0" smtClean="0"/>
              <a:t>Health creating economy – sustainable economic development</a:t>
            </a:r>
          </a:p>
          <a:p>
            <a:endParaRPr lang="en-GB" dirty="0"/>
          </a:p>
        </p:txBody>
      </p:sp>
    </p:spTree>
    <p:extLst>
      <p:ext uri="{BB962C8B-B14F-4D97-AF65-F5344CB8AC3E}">
        <p14:creationId xmlns:p14="http://schemas.microsoft.com/office/powerpoint/2010/main" val="2488588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2" y="332656"/>
            <a:ext cx="8028000" cy="648072"/>
          </a:xfrm>
        </p:spPr>
        <p:txBody>
          <a:bodyPr/>
          <a:lstStyle/>
          <a:p>
            <a:pPr algn="ctr"/>
            <a:r>
              <a:rPr lang="en-GB" dirty="0"/>
              <a:t>A jigsaw of health issues</a:t>
            </a:r>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835697" y="1412776"/>
            <a:ext cx="5760639" cy="4536504"/>
          </a:xfrm>
          <a:prstGeom prst="rect">
            <a:avLst/>
          </a:prstGeom>
          <a:noFill/>
          <a:ln>
            <a:noFill/>
          </a:ln>
        </p:spPr>
      </p:pic>
      <p:sp>
        <p:nvSpPr>
          <p:cNvPr id="5" name="TextBox 4"/>
          <p:cNvSpPr txBox="1"/>
          <p:nvPr/>
        </p:nvSpPr>
        <p:spPr>
          <a:xfrm>
            <a:off x="2362740" y="6453336"/>
            <a:ext cx="6562181" cy="307777"/>
          </a:xfrm>
          <a:prstGeom prst="rect">
            <a:avLst/>
          </a:prstGeom>
          <a:noFill/>
        </p:spPr>
        <p:txBody>
          <a:bodyPr wrap="none" rtlCol="0">
            <a:spAutoFit/>
          </a:bodyPr>
          <a:lstStyle/>
          <a:p>
            <a:r>
              <a:rPr lang="en-GB" sz="1400" dirty="0" smtClean="0"/>
              <a:t>W Acknowledgements to Duncan Vernon – West Midlands Combined Authority</a:t>
            </a:r>
            <a:endParaRPr lang="en-GB" sz="1400" dirty="0"/>
          </a:p>
        </p:txBody>
      </p:sp>
    </p:spTree>
    <p:extLst>
      <p:ext uri="{BB962C8B-B14F-4D97-AF65-F5344CB8AC3E}">
        <p14:creationId xmlns:p14="http://schemas.microsoft.com/office/powerpoint/2010/main" val="4114028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p:cNvSpPr>
            <a:spLocks noGrp="1"/>
          </p:cNvSpPr>
          <p:nvPr>
            <p:ph idx="1"/>
          </p:nvPr>
        </p:nvSpPr>
        <p:spPr>
          <a:xfrm>
            <a:off x="539552" y="980728"/>
            <a:ext cx="8708831" cy="5328592"/>
          </a:xfrm>
        </p:spPr>
        <p:txBody>
          <a:bodyPr/>
          <a:lstStyle/>
          <a:p>
            <a:pPr marL="457200" indent="-457200">
              <a:buFont typeface="Arial" pitchFamily="34" charset="0"/>
              <a:buChar char="•"/>
            </a:pPr>
            <a:endParaRPr lang="en-GB" sz="2800" dirty="0" smtClean="0">
              <a:ea typeface="ヒラギノ角ゴ Pro W3"/>
              <a:cs typeface="ヒラギノ角ゴ Pro W3"/>
            </a:endParaRPr>
          </a:p>
          <a:p>
            <a:pPr marL="457200" indent="-457200">
              <a:buFont typeface="Arial" pitchFamily="34" charset="0"/>
              <a:buChar char="•"/>
            </a:pPr>
            <a:r>
              <a:rPr lang="en-GB" sz="2400" dirty="0" smtClean="0">
                <a:ea typeface="ヒラギノ角ゴ Pro W3"/>
                <a:cs typeface="ヒラギノ角ゴ Pro W3"/>
              </a:rPr>
              <a:t>promote physical activity in everyday life (walking, cycling), </a:t>
            </a:r>
            <a:br>
              <a:rPr lang="en-GB" sz="2400" dirty="0" smtClean="0">
                <a:ea typeface="ヒラギノ角ゴ Pro W3"/>
                <a:cs typeface="ヒラギノ角ゴ Pro W3"/>
              </a:rPr>
            </a:br>
            <a:r>
              <a:rPr lang="en-GB" sz="2400" dirty="0" smtClean="0">
                <a:ea typeface="ヒラギノ角ゴ Pro W3"/>
                <a:cs typeface="ヒラギノ角ゴ Pro W3"/>
              </a:rPr>
              <a:t>which can help maintain healthy weights </a:t>
            </a:r>
          </a:p>
          <a:p>
            <a:pPr marL="457200" indent="-457200">
              <a:buFont typeface="Arial" pitchFamily="34" charset="0"/>
              <a:buChar char="•"/>
            </a:pPr>
            <a:r>
              <a:rPr lang="en-GB" sz="2400" dirty="0" smtClean="0">
                <a:ea typeface="ヒラギノ角ゴ Pro W3"/>
                <a:cs typeface="ヒラギノ角ゴ Pro W3"/>
              </a:rPr>
              <a:t>facilitate easy access to </a:t>
            </a:r>
            <a:br>
              <a:rPr lang="en-GB" sz="2400" dirty="0" smtClean="0">
                <a:ea typeface="ヒラギノ角ゴ Pro W3"/>
                <a:cs typeface="ヒラギノ角ゴ Pro W3"/>
              </a:rPr>
            </a:br>
            <a:r>
              <a:rPr lang="en-GB" sz="2400" dirty="0" smtClean="0">
                <a:ea typeface="ヒラギノ角ゴ Pro W3"/>
                <a:cs typeface="ヒラギノ角ゴ Pro W3"/>
              </a:rPr>
              <a:t>healthy, affordable food </a:t>
            </a:r>
          </a:p>
          <a:p>
            <a:pPr marL="457200" indent="-457200">
              <a:buFont typeface="Arial" pitchFamily="34" charset="0"/>
              <a:buChar char="•"/>
            </a:pPr>
            <a:r>
              <a:rPr lang="en-GB" sz="2400" dirty="0" smtClean="0">
                <a:ea typeface="ヒラギノ角ゴ Pro W3"/>
                <a:cs typeface="ヒラギノ角ゴ Pro W3"/>
              </a:rPr>
              <a:t>promote active travel, </a:t>
            </a:r>
            <a:br>
              <a:rPr lang="en-GB" sz="2400" dirty="0" smtClean="0">
                <a:ea typeface="ヒラギノ角ゴ Pro W3"/>
                <a:cs typeface="ヒラギノ角ゴ Pro W3"/>
              </a:rPr>
            </a:br>
            <a:r>
              <a:rPr lang="en-GB" sz="2400" dirty="0" smtClean="0">
                <a:ea typeface="ヒラギノ角ゴ Pro W3"/>
                <a:cs typeface="ヒラギノ角ゴ Pro W3"/>
              </a:rPr>
              <a:t>fewer injuries, connected </a:t>
            </a:r>
            <a:br>
              <a:rPr lang="en-GB" sz="2400" dirty="0" smtClean="0">
                <a:ea typeface="ヒラギノ角ゴ Pro W3"/>
                <a:cs typeface="ヒラギノ角ゴ Pro W3"/>
              </a:rPr>
            </a:br>
            <a:r>
              <a:rPr lang="en-GB" sz="2400" dirty="0" smtClean="0">
                <a:ea typeface="ヒラギノ角ゴ Pro W3"/>
                <a:cs typeface="ヒラギノ角ゴ Pro W3"/>
              </a:rPr>
              <a:t>neighbourhoods, cleaner </a:t>
            </a:r>
            <a:br>
              <a:rPr lang="en-GB" sz="2400" dirty="0" smtClean="0">
                <a:ea typeface="ヒラギノ角ゴ Pro W3"/>
                <a:cs typeface="ヒラギノ角ゴ Pro W3"/>
              </a:rPr>
            </a:br>
            <a:r>
              <a:rPr lang="en-GB" sz="2400" dirty="0" smtClean="0">
                <a:ea typeface="ヒラギノ角ゴ Pro W3"/>
                <a:cs typeface="ヒラギノ角ゴ Pro W3"/>
              </a:rPr>
              <a:t>air and economic </a:t>
            </a:r>
            <a:br>
              <a:rPr lang="en-GB" sz="2400" dirty="0" smtClean="0">
                <a:ea typeface="ヒラギノ角ゴ Pro W3"/>
                <a:cs typeface="ヒラギノ角ゴ Pro W3"/>
              </a:rPr>
            </a:br>
            <a:r>
              <a:rPr lang="en-GB" sz="2400" dirty="0" smtClean="0">
                <a:ea typeface="ヒラギノ角ゴ Pro W3"/>
                <a:cs typeface="ヒラギノ角ゴ Pro W3"/>
              </a:rPr>
              <a:t>development</a:t>
            </a:r>
          </a:p>
          <a:p>
            <a:pPr marL="457200" indent="-457200">
              <a:buFont typeface="Arial" pitchFamily="34" charset="0"/>
              <a:buChar char="•"/>
            </a:pPr>
            <a:r>
              <a:rPr lang="en-GB" sz="2400" dirty="0" smtClean="0">
                <a:ea typeface="ヒラギノ角ゴ Pro W3"/>
                <a:cs typeface="ヒラギノ角ゴ Pro W3"/>
              </a:rPr>
              <a:t>enable good housing </a:t>
            </a:r>
            <a:endParaRPr lang="en-GB" dirty="0" smtClean="0">
              <a:ea typeface="ヒラギノ角ゴ Pro W3"/>
              <a:cs typeface="ヒラギノ角ゴ Pro W3"/>
            </a:endParaRPr>
          </a:p>
          <a:p>
            <a:endParaRPr lang="en-GB" dirty="0" smtClean="0">
              <a:ea typeface="ヒラギノ角ゴ Pro W3"/>
              <a:cs typeface="ヒラギノ角ゴ Pro W3"/>
            </a:endParaRPr>
          </a:p>
        </p:txBody>
      </p:sp>
      <p:sp>
        <p:nvSpPr>
          <p:cNvPr id="3" name="Title 2"/>
          <p:cNvSpPr>
            <a:spLocks noGrp="1"/>
          </p:cNvSpPr>
          <p:nvPr>
            <p:ph type="title"/>
          </p:nvPr>
        </p:nvSpPr>
        <p:spPr>
          <a:xfrm>
            <a:off x="539552" y="476672"/>
            <a:ext cx="8467791" cy="648072"/>
          </a:xfrm>
        </p:spPr>
        <p:txBody>
          <a:bodyPr/>
          <a:lstStyle/>
          <a:p>
            <a:r>
              <a:rPr lang="en-GB" dirty="0" smtClean="0"/>
              <a:t>Healthy environments can:</a:t>
            </a:r>
            <a:endParaRPr lang="en-GB" dirty="0"/>
          </a:p>
        </p:txBody>
      </p:sp>
      <p:sp>
        <p:nvSpPr>
          <p:cNvPr id="8" name="Slide Number Placeholder 3"/>
          <p:cNvSpPr>
            <a:spLocks noGrp="1"/>
          </p:cNvSpPr>
          <p:nvPr>
            <p:ph type="sldNum" sz="quarter" idx="4294967295"/>
          </p:nvPr>
        </p:nvSpPr>
        <p:spPr bwMode="auto">
          <a:xfrm>
            <a:off x="0" y="6308725"/>
            <a:ext cx="9144000" cy="549275"/>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rIns="91440" numCol="1" anchorCtr="0" compatLnSpc="1">
            <a:prstTxWarp prst="textNoShape">
              <a:avLst/>
            </a:prstTxWarp>
          </a:bodyPr>
          <a:lstStyle>
            <a:lvl1pPr marL="539750"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EDB1D959-55CA-4BA1-884C-09DF44BAFDAF}" type="slidenum">
              <a:rPr lang="en-US" sz="1200" smtClean="0">
                <a:solidFill>
                  <a:srgbClr val="FFFFFF"/>
                </a:solidFill>
              </a:rPr>
              <a:pPr eaLnBrk="1" hangingPunct="1"/>
              <a:t>42</a:t>
            </a:fld>
            <a:endParaRPr lang="en-US" sz="1200" dirty="0" smtClean="0">
              <a:solidFill>
                <a:srgbClr val="FFFFFF"/>
              </a:solidFill>
            </a:endParaRPr>
          </a:p>
        </p:txBody>
      </p:sp>
      <p:sp>
        <p:nvSpPr>
          <p:cNvPr id="9" name="Footer Placeholder 4"/>
          <p:cNvSpPr>
            <a:spLocks noGrp="1"/>
          </p:cNvSpPr>
          <p:nvPr>
            <p:ph type="ftr" sz="quarter" idx="4294967295"/>
          </p:nvPr>
        </p:nvSpPr>
        <p:spPr>
          <a:xfrm>
            <a:off x="900113" y="6308725"/>
            <a:ext cx="8064375" cy="549275"/>
          </a:xfrm>
          <a:prstGeom prst="rect">
            <a:avLst/>
          </a:prstGeom>
        </p:spPr>
        <p:txBody>
          <a:bodyPr/>
          <a:lstStyle/>
          <a:p>
            <a:pPr>
              <a:defRPr/>
            </a:pPr>
            <a:r>
              <a:rPr lang="en-GB" dirty="0"/>
              <a:t>Health and the built environment</a:t>
            </a: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780059"/>
            <a:ext cx="41211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05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308725"/>
            <a:ext cx="9144000" cy="549275"/>
          </a:xfrm>
          <a:prstGeom prst="rect">
            <a:avLst/>
          </a:prstGeom>
        </p:spPr>
        <p:txBody>
          <a:bodyPr/>
          <a:lstStyle/>
          <a:p>
            <a:pPr>
              <a:defRPr/>
            </a:pPr>
            <a:r>
              <a:rPr lang="en-US" smtClean="0">
                <a:solidFill>
                  <a:prstClr val="white"/>
                </a:solidFill>
              </a:rPr>
              <a:t>  </a:t>
            </a:r>
            <a:fld id="{474AFC68-C3DF-45B3-BCA5-F79571CBCEC6}" type="slidenum">
              <a:rPr lang="en-US" smtClean="0">
                <a:solidFill>
                  <a:prstClr val="white"/>
                </a:solidFill>
              </a:rPr>
              <a:pPr>
                <a:defRPr/>
              </a:pPr>
              <a:t>43</a:t>
            </a:fld>
            <a:endParaRPr lang="en-US">
              <a:solidFill>
                <a:prstClr val="white"/>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2938814"/>
              </p:ext>
            </p:extLst>
          </p:nvPr>
        </p:nvGraphicFramePr>
        <p:xfrm>
          <a:off x="497116" y="1582840"/>
          <a:ext cx="8191251" cy="4426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healthy neighbourhoo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9077" y="2786332"/>
            <a:ext cx="2692623" cy="20013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4294967295"/>
          </p:nvPr>
        </p:nvSpPr>
        <p:spPr>
          <a:xfrm>
            <a:off x="900113" y="6308725"/>
            <a:ext cx="8064375" cy="549275"/>
          </a:xfrm>
          <a:prstGeom prst="rect">
            <a:avLst/>
          </a:prstGeom>
        </p:spPr>
        <p:txBody>
          <a:bodyPr/>
          <a:lstStyle/>
          <a:p>
            <a:pPr>
              <a:defRPr/>
            </a:pPr>
            <a:r>
              <a:rPr lang="en-US" dirty="0">
                <a:hlinkClick r:id="rId9"/>
              </a:rPr>
              <a:t>https://</a:t>
            </a:r>
            <a:r>
              <a:rPr lang="en-US" dirty="0" smtClean="0">
                <a:hlinkClick r:id="rId9"/>
              </a:rPr>
              <a:t>www.gov.uk/government/publications/spatial-planning-for-health-evidence-review</a:t>
            </a:r>
            <a:endParaRPr lang="en-US" dirty="0" smtClean="0"/>
          </a:p>
          <a:p>
            <a:pPr>
              <a:defRPr/>
            </a:pPr>
            <a:endParaRPr lang="en-US" dirty="0">
              <a:solidFill>
                <a:prstClr val="white"/>
              </a:solidFill>
            </a:endParaRPr>
          </a:p>
        </p:txBody>
      </p:sp>
      <p:pic>
        <p:nvPicPr>
          <p:cNvPr id="184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513" y="44624"/>
            <a:ext cx="1088160" cy="153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640" y="332656"/>
            <a:ext cx="81154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29133" y="188640"/>
            <a:ext cx="3873259" cy="1077218"/>
          </a:xfrm>
          <a:prstGeom prst="rect">
            <a:avLst/>
          </a:prstGeom>
          <a:noFill/>
        </p:spPr>
        <p:txBody>
          <a:bodyPr wrap="square" rtlCol="0">
            <a:spAutoFit/>
          </a:bodyPr>
          <a:lstStyle/>
          <a:p>
            <a:r>
              <a:rPr lang="en-GB" sz="3200" dirty="0" smtClean="0"/>
              <a:t>PHE Spatial Planning for Health</a:t>
            </a:r>
            <a:endParaRPr lang="en-GB" sz="3200" dirty="0"/>
          </a:p>
        </p:txBody>
      </p:sp>
    </p:spTree>
    <p:extLst>
      <p:ext uri="{BB962C8B-B14F-4D97-AF65-F5344CB8AC3E}">
        <p14:creationId xmlns:p14="http://schemas.microsoft.com/office/powerpoint/2010/main" val="556996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4"/>
          <p:cNvGraphicFramePr>
            <a:graphicFrameLocks noChangeAspect="1"/>
          </p:cNvGraphicFramePr>
          <p:nvPr>
            <p:extLst>
              <p:ext uri="{D42A27DB-BD31-4B8C-83A1-F6EECF244321}">
                <p14:modId xmlns:p14="http://schemas.microsoft.com/office/powerpoint/2010/main" val="1755395283"/>
              </p:ext>
            </p:extLst>
          </p:nvPr>
        </p:nvGraphicFramePr>
        <p:xfrm>
          <a:off x="0" y="0"/>
          <a:ext cx="9144000" cy="6819243"/>
        </p:xfrm>
        <a:graphic>
          <a:graphicData uri="http://schemas.openxmlformats.org/presentationml/2006/ole">
            <mc:AlternateContent xmlns:mc="http://schemas.openxmlformats.org/markup-compatibility/2006">
              <mc:Choice xmlns:v="urn:schemas-microsoft-com:vml" Requires="v">
                <p:oleObj spid="_x0000_s1045" name="Photo Editor Photo" r:id="rId3" imgW="5714286" imgH="3648584" progId="MSPhotoEd.3">
                  <p:embed/>
                </p:oleObj>
              </mc:Choice>
              <mc:Fallback>
                <p:oleObj name="Photo Editor Photo" r:id="rId3" imgW="5714286" imgH="364858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19243"/>
                      </a:xfrm>
                      <a:prstGeom prst="rect">
                        <a:avLst/>
                      </a:prstGeom>
                      <a:noFill/>
                      <a:ln>
                        <a:noFill/>
                      </a:ln>
                      <a:effectLst/>
                      <a:extLst/>
                    </p:spPr>
                  </p:pic>
                </p:oleObj>
              </mc:Fallback>
            </mc:AlternateContent>
          </a:graphicData>
        </a:graphic>
      </p:graphicFrame>
      <p:sp>
        <p:nvSpPr>
          <p:cNvPr id="14339" name="Text Box 5"/>
          <p:cNvSpPr txBox="1">
            <a:spLocks noChangeArrowheads="1"/>
          </p:cNvSpPr>
          <p:nvPr/>
        </p:nvSpPr>
        <p:spPr bwMode="auto">
          <a:xfrm>
            <a:off x="879475" y="5897563"/>
            <a:ext cx="57182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r>
              <a:rPr lang="en-GB" sz="2000" b="1" dirty="0" smtClean="0">
                <a:solidFill>
                  <a:prstClr val="white"/>
                </a:solidFill>
                <a:cs typeface="+mn-cs"/>
              </a:rPr>
              <a:t>What if streets were not just large car parks? </a:t>
            </a:r>
            <a:endParaRPr lang="en-GB" sz="2000" b="1" dirty="0">
              <a:solidFill>
                <a:prstClr val="white"/>
              </a:solidFill>
              <a:cs typeface="+mn-cs"/>
            </a:endParaRPr>
          </a:p>
        </p:txBody>
      </p:sp>
      <p:sp>
        <p:nvSpPr>
          <p:cNvPr id="2" name="Footer Placeholder 1"/>
          <p:cNvSpPr>
            <a:spLocks noGrp="1"/>
          </p:cNvSpPr>
          <p:nvPr>
            <p:ph type="ftr" sz="quarter" idx="4294967295"/>
          </p:nvPr>
        </p:nvSpPr>
        <p:spPr>
          <a:xfrm>
            <a:off x="900113" y="6308725"/>
            <a:ext cx="7704137" cy="549275"/>
          </a:xfrm>
          <a:prstGeom prst="rect">
            <a:avLst/>
          </a:prstGeom>
        </p:spPr>
        <p:txBody>
          <a:bodyPr/>
          <a:lstStyle/>
          <a:p>
            <a:pPr>
              <a:defRPr/>
            </a:pPr>
            <a:endParaRPr lang="en-GB">
              <a:solidFill>
                <a:prstClr val="black"/>
              </a:solidFill>
            </a:endParaRPr>
          </a:p>
        </p:txBody>
      </p:sp>
    </p:spTree>
    <p:extLst>
      <p:ext uri="{BB962C8B-B14F-4D97-AF65-F5344CB8AC3E}">
        <p14:creationId xmlns:p14="http://schemas.microsoft.com/office/powerpoint/2010/main" val="200362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900113" y="6308725"/>
            <a:ext cx="7704137" cy="549275"/>
          </a:xfrm>
          <a:prstGeom prst="rect">
            <a:avLst/>
          </a:prstGeom>
        </p:spPr>
        <p:txBody>
          <a:bodyPr/>
          <a:lstStyle/>
          <a:p>
            <a:pPr>
              <a:defRPr/>
            </a:pPr>
            <a:endParaRPr lang="en-GB">
              <a:solidFill>
                <a:prstClr val="black"/>
              </a:solidFill>
            </a:endParaRPr>
          </a:p>
        </p:txBody>
      </p:sp>
      <p:sp>
        <p:nvSpPr>
          <p:cNvPr id="3" name="Slide Number Placeholder 2"/>
          <p:cNvSpPr>
            <a:spLocks noGrp="1"/>
          </p:cNvSpPr>
          <p:nvPr>
            <p:ph type="sldNum" sz="quarter" idx="4294967295"/>
          </p:nvPr>
        </p:nvSpPr>
        <p:spPr>
          <a:xfrm>
            <a:off x="0" y="6308725"/>
            <a:ext cx="9144000" cy="549275"/>
          </a:xfrm>
          <a:prstGeom prst="rect">
            <a:avLst/>
          </a:prstGeom>
        </p:spPr>
        <p:txBody>
          <a:bodyPr/>
          <a:lstStyle/>
          <a:p>
            <a:pPr>
              <a:defRPr/>
            </a:pPr>
            <a:fld id="{DA9B1FFF-6C7C-43DD-B6C5-18A60BB12F34}" type="slidenum">
              <a:rPr lang="en-GB" smtClean="0">
                <a:solidFill>
                  <a:prstClr val="white"/>
                </a:solidFill>
              </a:rPr>
              <a:pPr>
                <a:defRPr/>
              </a:pPr>
              <a:t>45</a:t>
            </a:fld>
            <a:endParaRPr lang="en-GB">
              <a:solidFill>
                <a:prstClr val="white"/>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748" y="0"/>
            <a:ext cx="9147748" cy="6855192"/>
          </a:xfrm>
          <a:prstGeom prst="rect">
            <a:avLst/>
          </a:prstGeom>
        </p:spPr>
      </p:pic>
      <p:sp>
        <p:nvSpPr>
          <p:cNvPr id="5" name="TextBox 4"/>
          <p:cNvSpPr txBox="1"/>
          <p:nvPr/>
        </p:nvSpPr>
        <p:spPr>
          <a:xfrm>
            <a:off x="1806400" y="6165304"/>
            <a:ext cx="4637808" cy="400110"/>
          </a:xfrm>
          <a:prstGeom prst="rect">
            <a:avLst/>
          </a:prstGeom>
          <a:noFill/>
        </p:spPr>
        <p:txBody>
          <a:bodyPr wrap="none" rtlCol="0">
            <a:spAutoFit/>
          </a:bodyPr>
          <a:lstStyle/>
          <a:p>
            <a:pPr fontAlgn="auto">
              <a:spcBef>
                <a:spcPts val="0"/>
              </a:spcBef>
              <a:spcAft>
                <a:spcPts val="0"/>
              </a:spcAft>
            </a:pPr>
            <a:r>
              <a:rPr lang="en-GB" sz="2000" b="1" dirty="0" smtClean="0">
                <a:solidFill>
                  <a:prstClr val="black"/>
                </a:solidFill>
                <a:latin typeface="Arial"/>
                <a:ea typeface="+mn-ea"/>
                <a:cs typeface="+mn-cs"/>
              </a:rPr>
              <a:t>The adults might follow the children </a:t>
            </a:r>
            <a:endParaRPr lang="en-GB" sz="2000" b="1" dirty="0">
              <a:solidFill>
                <a:prstClr val="black"/>
              </a:solidFill>
              <a:latin typeface="Arial"/>
              <a:ea typeface="+mn-ea"/>
              <a:cs typeface="+mn-cs"/>
            </a:endParaRPr>
          </a:p>
        </p:txBody>
      </p:sp>
    </p:spTree>
    <p:extLst>
      <p:ext uri="{BB962C8B-B14F-4D97-AF65-F5344CB8AC3E}">
        <p14:creationId xmlns:p14="http://schemas.microsoft.com/office/powerpoint/2010/main" val="323413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A0D4D1A-72A4-4303-BFCA-8F4EA5D637C1}"/>
              </a:ext>
            </a:extLst>
          </p:cNvPr>
          <p:cNvSpPr txBox="1"/>
          <p:nvPr/>
        </p:nvSpPr>
        <p:spPr>
          <a:xfrm>
            <a:off x="247650" y="5532120"/>
            <a:ext cx="3000375" cy="1200329"/>
          </a:xfrm>
          <a:prstGeom prst="rect">
            <a:avLst/>
          </a:prstGeom>
          <a:solidFill>
            <a:schemeClr val="bg1"/>
          </a:solidFill>
        </p:spPr>
        <p:txBody>
          <a:bodyPr wrap="square" rtlCol="0">
            <a:spAutoFit/>
          </a:bodyPr>
          <a:lstStyle/>
          <a:p>
            <a:r>
              <a:rPr lang="en-GB" dirty="0"/>
              <a:t> </a:t>
            </a:r>
          </a:p>
          <a:p>
            <a:endParaRPr lang="en-GB" dirty="0"/>
          </a:p>
          <a:p>
            <a:endParaRPr lang="en-GB" dirty="0"/>
          </a:p>
        </p:txBody>
      </p:sp>
      <p:sp>
        <p:nvSpPr>
          <p:cNvPr id="3" name="Content Placeholder 2"/>
          <p:cNvSpPr>
            <a:spLocks noGrp="1"/>
          </p:cNvSpPr>
          <p:nvPr>
            <p:ph idx="1"/>
          </p:nvPr>
        </p:nvSpPr>
        <p:spPr>
          <a:xfrm>
            <a:off x="628650" y="1584325"/>
            <a:ext cx="7886700" cy="4871125"/>
          </a:xfrm>
        </p:spPr>
        <p:txBody>
          <a:bodyPr>
            <a:normAutofit/>
          </a:bodyPr>
          <a:lstStyle/>
          <a:p>
            <a:endParaRPr lang="en-GB" dirty="0" smtClean="0"/>
          </a:p>
          <a:p>
            <a:endParaRPr lang="en-GB" dirty="0"/>
          </a:p>
          <a:p>
            <a:endParaRPr lang="en-GB" dirty="0"/>
          </a:p>
          <a:p>
            <a:endParaRPr lang="en-GB" dirty="0"/>
          </a:p>
          <a:p>
            <a:endParaRPr lang="en-GB" dirty="0"/>
          </a:p>
          <a:p>
            <a:endParaRPr lang="en-GB" dirty="0"/>
          </a:p>
          <a:p>
            <a:endParaRPr lang="en-GB" dirty="0" smtClean="0"/>
          </a:p>
        </p:txBody>
      </p:sp>
      <p:sp>
        <p:nvSpPr>
          <p:cNvPr id="5" name="Title 1">
            <a:extLst>
              <a:ext uri="{FF2B5EF4-FFF2-40B4-BE49-F238E27FC236}">
                <a16:creationId xmlns:a16="http://schemas.microsoft.com/office/drawing/2014/main" xmlns="" id="{F17FFEF1-E195-41B9-99EC-CE86FB89FB85}"/>
              </a:ext>
            </a:extLst>
          </p:cNvPr>
          <p:cNvSpPr>
            <a:spLocks noGrp="1"/>
          </p:cNvSpPr>
          <p:nvPr>
            <p:ph type="title"/>
          </p:nvPr>
        </p:nvSpPr>
        <p:spPr>
          <a:xfrm>
            <a:off x="562702" y="0"/>
            <a:ext cx="6027879" cy="810883"/>
          </a:xfrm>
        </p:spPr>
        <p:txBody>
          <a:bodyPr>
            <a:normAutofit fontScale="90000"/>
          </a:bodyPr>
          <a:lstStyle/>
          <a:p>
            <a:r>
              <a:rPr lang="en-GB" dirty="0"/>
              <a:t>Improved mental wellbeing and resilience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98" y="1052736"/>
            <a:ext cx="6691662" cy="5225254"/>
          </a:xfrm>
          <a:prstGeom prst="rect">
            <a:avLst/>
          </a:prstGeom>
        </p:spPr>
      </p:pic>
      <p:sp>
        <p:nvSpPr>
          <p:cNvPr id="4" name="TextBox 3"/>
          <p:cNvSpPr txBox="1"/>
          <p:nvPr/>
        </p:nvSpPr>
        <p:spPr>
          <a:xfrm>
            <a:off x="2267744" y="6420744"/>
            <a:ext cx="3659848" cy="338554"/>
          </a:xfrm>
          <a:prstGeom prst="rect">
            <a:avLst/>
          </a:prstGeom>
          <a:noFill/>
        </p:spPr>
        <p:txBody>
          <a:bodyPr wrap="none" rtlCol="0">
            <a:spAutoFit/>
          </a:bodyPr>
          <a:lstStyle/>
          <a:p>
            <a:r>
              <a:rPr lang="en-GB" sz="1600" dirty="0" smtClean="0"/>
              <a:t>Acknowledgements to Duncan Vernon</a:t>
            </a:r>
            <a:endParaRPr lang="en-GB" sz="1600" dirty="0"/>
          </a:p>
        </p:txBody>
      </p:sp>
    </p:spTree>
    <p:extLst>
      <p:ext uri="{BB962C8B-B14F-4D97-AF65-F5344CB8AC3E}">
        <p14:creationId xmlns:p14="http://schemas.microsoft.com/office/powerpoint/2010/main" val="1435682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57" y="1255838"/>
            <a:ext cx="2080579" cy="2945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906" y="1255838"/>
            <a:ext cx="2017014" cy="28602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810" y="1536766"/>
            <a:ext cx="2115124" cy="3372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3" y="1086212"/>
            <a:ext cx="2142810" cy="2698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itle 1"/>
          <p:cNvSpPr txBox="1">
            <a:spLocks/>
          </p:cNvSpPr>
          <p:nvPr/>
        </p:nvSpPr>
        <p:spPr>
          <a:xfrm>
            <a:off x="1979712" y="548680"/>
            <a:ext cx="6480720" cy="648072"/>
          </a:xfrm>
          <a:prstGeom prst="rect">
            <a:avLst/>
          </a:prstGeom>
        </p:spPr>
        <p:txBody>
          <a:bodyPr vert="horz" lIns="0" tIns="0" rIns="0" bIns="0" rtlCol="0" anchor="t" anchorCtr="0">
            <a:normAutofit fontScale="82500" lnSpcReduction="10000"/>
          </a:bodyPr>
          <a:lstStyle>
            <a:lvl1pPr algn="l" rtl="0" eaLnBrk="0" fontAlgn="base" hangingPunct="0">
              <a:spcBef>
                <a:spcPct val="0"/>
              </a:spcBef>
              <a:spcAft>
                <a:spcPct val="0"/>
              </a:spcAft>
              <a:defRPr sz="4000" kern="1200" spc="-150" baseline="0">
                <a:solidFill>
                  <a:srgbClr val="00AE9E"/>
                </a:solidFill>
                <a:latin typeface="Arial" pitchFamily="34" charset="0"/>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rgbClr val="00AE9E"/>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r>
              <a:rPr lang="en-GB" dirty="0" smtClean="0"/>
              <a:t>PHE Briefing and Evidence Reviews</a:t>
            </a:r>
            <a:endParaRPr lang="en-GB"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4810" y="3101253"/>
            <a:ext cx="2115124" cy="2997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943" y="2299314"/>
            <a:ext cx="2142810" cy="28278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3722629"/>
            <a:ext cx="1922359" cy="273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7422" y="3794753"/>
            <a:ext cx="2142810" cy="295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8803" y="3781961"/>
            <a:ext cx="2199181" cy="310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1920" y="5186456"/>
            <a:ext cx="1145822" cy="162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33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398838" y="947738"/>
            <a:ext cx="4475162" cy="995362"/>
          </a:xfrm>
        </p:spPr>
        <p:txBody>
          <a:bodyPr/>
          <a:lstStyle/>
          <a:p>
            <a:pPr eaLnBrk="1" hangingPunct="1"/>
            <a:r>
              <a:rPr lang="en-US" sz="2900" dirty="0" smtClean="0"/>
              <a:t>web-based resource</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35083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HeartLogo-Briefing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6165850"/>
            <a:ext cx="10842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916113"/>
            <a:ext cx="6364288"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5547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Opportunity</a:t>
            </a:r>
            <a:endParaRPr lang="en-GB" dirty="0"/>
          </a:p>
        </p:txBody>
      </p:sp>
      <p:sp>
        <p:nvSpPr>
          <p:cNvPr id="3" name="Subtitle 2"/>
          <p:cNvSpPr>
            <a:spLocks noGrp="1"/>
          </p:cNvSpPr>
          <p:nvPr>
            <p:ph type="subTitle" idx="1"/>
          </p:nvPr>
        </p:nvSpPr>
        <p:spPr/>
        <p:txBody>
          <a:bodyPr/>
          <a:lstStyle/>
          <a:p>
            <a:r>
              <a:rPr lang="en-GB" dirty="0" smtClean="0"/>
              <a:t>Build a narrative and action around healthy places and a healthy planet </a:t>
            </a:r>
          </a:p>
          <a:p>
            <a:r>
              <a:rPr lang="en-GB" dirty="0" smtClean="0"/>
              <a:t>Ensuring health is part of the planning considerations – housing, business, care and transport etc.</a:t>
            </a:r>
          </a:p>
          <a:p>
            <a:r>
              <a:rPr lang="en-GB" dirty="0" smtClean="0"/>
              <a:t>Sustainable prosperity</a:t>
            </a:r>
          </a:p>
          <a:p>
            <a:r>
              <a:rPr lang="en-GB" dirty="0" smtClean="0"/>
              <a:t>Social justice</a:t>
            </a:r>
          </a:p>
          <a:p>
            <a:r>
              <a:rPr lang="en-GB" dirty="0" smtClean="0"/>
              <a:t>Tackle vested interests</a:t>
            </a:r>
          </a:p>
          <a:p>
            <a:r>
              <a:rPr lang="en-GB" dirty="0" smtClean="0"/>
              <a:t>Accentuate the positive and more aspirational about healthy neighbourhoods</a:t>
            </a:r>
          </a:p>
          <a:p>
            <a:endParaRPr lang="en-GB" dirty="0"/>
          </a:p>
        </p:txBody>
      </p:sp>
    </p:spTree>
    <p:extLst>
      <p:ext uri="{BB962C8B-B14F-4D97-AF65-F5344CB8AC3E}">
        <p14:creationId xmlns:p14="http://schemas.microsoft.com/office/powerpoint/2010/main" val="4242493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5" name="Group 6"/>
          <p:cNvGrpSpPr>
            <a:grpSpLocks/>
          </p:cNvGrpSpPr>
          <p:nvPr/>
        </p:nvGrpSpPr>
        <p:grpSpPr bwMode="auto">
          <a:xfrm>
            <a:off x="323529" y="2060848"/>
            <a:ext cx="8712967" cy="4320480"/>
            <a:chOff x="195506" y="1346542"/>
            <a:chExt cx="8947352" cy="4788502"/>
          </a:xfrm>
        </p:grpSpPr>
        <p:sp>
          <p:nvSpPr>
            <p:cNvPr id="15366" name="Rectangle 1"/>
            <p:cNvSpPr>
              <a:spLocks noChangeArrowheads="1"/>
            </p:cNvSpPr>
            <p:nvPr/>
          </p:nvSpPr>
          <p:spPr bwMode="auto">
            <a:xfrm rot="5400000">
              <a:off x="7650547" y="3884291"/>
              <a:ext cx="2765173"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lvl1pPr eaLnBrk="0" hangingPunct="0">
                <a:lnSpc>
                  <a:spcPct val="90000"/>
                </a:lnSpc>
                <a:spcBef>
                  <a:spcPts val="1000"/>
                </a:spcBef>
                <a:buFont typeface="Arial" charset="0"/>
                <a:buChar char="•"/>
                <a:defRPr sz="2000">
                  <a:solidFill>
                    <a:srgbClr val="595959"/>
                  </a:solidFill>
                  <a:latin typeface="Arial" charset="0"/>
                  <a:cs typeface="Arial" charset="0"/>
                </a:defRPr>
              </a:lvl1pPr>
              <a:lvl2pPr marL="742950" indent="-285750" eaLnBrk="0" hangingPunct="0">
                <a:lnSpc>
                  <a:spcPct val="90000"/>
                </a:lnSpc>
                <a:spcBef>
                  <a:spcPts val="500"/>
                </a:spcBef>
                <a:buFont typeface="Arial" charset="0"/>
                <a:buChar char="•"/>
                <a:defRPr>
                  <a:solidFill>
                    <a:srgbClr val="595959"/>
                  </a:solidFill>
                  <a:latin typeface="Arial" charset="0"/>
                  <a:cs typeface="Arial" charset="0"/>
                </a:defRPr>
              </a:lvl2pPr>
              <a:lvl3pPr marL="1143000" indent="-228600" eaLnBrk="0" hangingPunct="0">
                <a:lnSpc>
                  <a:spcPct val="90000"/>
                </a:lnSpc>
                <a:spcBef>
                  <a:spcPts val="500"/>
                </a:spcBef>
                <a:buFont typeface="Arial" charset="0"/>
                <a:buChar char="•"/>
                <a:defRPr sz="1600">
                  <a:solidFill>
                    <a:srgbClr val="595959"/>
                  </a:solidFill>
                  <a:latin typeface="Arial" charset="0"/>
                  <a:cs typeface="Arial" charset="0"/>
                </a:defRPr>
              </a:lvl3pPr>
              <a:lvl4pPr marL="1600200" indent="-228600" eaLnBrk="0" hangingPunct="0">
                <a:lnSpc>
                  <a:spcPct val="90000"/>
                </a:lnSpc>
                <a:spcBef>
                  <a:spcPts val="500"/>
                </a:spcBef>
                <a:buFont typeface="Arial" charset="0"/>
                <a:buChar char="•"/>
                <a:defRPr sz="1400">
                  <a:solidFill>
                    <a:srgbClr val="595959"/>
                  </a:solidFill>
                  <a:latin typeface="Arial" charset="0"/>
                  <a:cs typeface="Arial" charset="0"/>
                </a:defRPr>
              </a:lvl4pPr>
              <a:lvl5pPr marL="2057400" indent="-228600" eaLnBrk="0" hangingPunct="0">
                <a:lnSpc>
                  <a:spcPct val="90000"/>
                </a:lnSpc>
                <a:spcBef>
                  <a:spcPts val="500"/>
                </a:spcBef>
                <a:buFont typeface="Arial" charset="0"/>
                <a:buChar char="•"/>
                <a:defRPr sz="1200">
                  <a:solidFill>
                    <a:srgbClr val="595959"/>
                  </a:solidFill>
                  <a:latin typeface="Arial" charset="0"/>
                  <a:cs typeface="Arial" charset="0"/>
                </a:defRPr>
              </a:lvl5pPr>
              <a:lvl6pPr marL="25146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lnSpc>
                  <a:spcPct val="90000"/>
                </a:lnSpc>
                <a:spcBef>
                  <a:spcPts val="500"/>
                </a:spcBef>
                <a:spcAft>
                  <a:spcPct val="0"/>
                </a:spcAft>
                <a:buFont typeface="Arial" charset="0"/>
                <a:buChar char="•"/>
                <a:defRPr sz="1200">
                  <a:solidFill>
                    <a:srgbClr val="595959"/>
                  </a:solidFill>
                  <a:latin typeface="Arial" charset="0"/>
                  <a:cs typeface="Arial" charset="0"/>
                </a:defRPr>
              </a:lvl9pPr>
            </a:lstStyle>
            <a:p>
              <a:pPr eaLnBrk="1" hangingPunct="1">
                <a:lnSpc>
                  <a:spcPct val="100000"/>
                </a:lnSpc>
                <a:spcBef>
                  <a:spcPct val="0"/>
                </a:spcBef>
                <a:buFontTx/>
                <a:buNone/>
              </a:pPr>
              <a:r>
                <a:rPr lang="en-GB" altLang="en-US" sz="900">
                  <a:solidFill>
                    <a:schemeClr val="tx1"/>
                  </a:solidFill>
                </a:rPr>
                <a:t>Adapted from www.developpement-durable.gouv.fr</a:t>
              </a:r>
            </a:p>
          </p:txBody>
        </p:sp>
        <p:pic>
          <p:nvPicPr>
            <p:cNvPr id="153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506" y="1346542"/>
              <a:ext cx="8721760" cy="478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628314" y="2220981"/>
              <a:ext cx="1295931" cy="1023831"/>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Aircraft at take-off </a:t>
              </a:r>
              <a:br>
                <a:rPr lang="en-GB" sz="1100" b="1" dirty="0"/>
              </a:br>
              <a:r>
                <a:rPr lang="en-GB" sz="900" dirty="0"/>
                <a:t>add to NO</a:t>
              </a:r>
              <a:r>
                <a:rPr lang="en-GB" sz="900" baseline="-25000" dirty="0"/>
                <a:t>2</a:t>
              </a:r>
              <a:r>
                <a:rPr lang="en-GB" sz="1100" baseline="-25000" dirty="0"/>
                <a:t> </a:t>
              </a:r>
              <a:r>
                <a:rPr lang="en-GB" sz="1100" baseline="-25000" dirty="0" smtClean="0"/>
                <a:t> </a:t>
              </a:r>
              <a:r>
                <a:rPr lang="en-GB" sz="900" dirty="0" smtClean="0"/>
                <a:t>(</a:t>
              </a:r>
              <a:r>
                <a:rPr lang="en-GB" sz="900" dirty="0"/>
                <a:t>cruise aircraft emissions are blown away)</a:t>
              </a:r>
              <a:endParaRPr lang="en-GB" sz="1100" dirty="0"/>
            </a:p>
          </p:txBody>
        </p:sp>
        <p:sp>
          <p:nvSpPr>
            <p:cNvPr id="16" name="Rectangle 15"/>
            <p:cNvSpPr/>
            <p:nvPr/>
          </p:nvSpPr>
          <p:spPr>
            <a:xfrm>
              <a:off x="7542618" y="3910103"/>
              <a:ext cx="1019607" cy="725048"/>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Shipping </a:t>
              </a:r>
              <a:r>
                <a:rPr lang="en-GB" sz="900" dirty="0"/>
                <a:t>exhaust adds to PM </a:t>
              </a:r>
              <a:r>
                <a:rPr lang="en-GB" sz="900" dirty="0" smtClean="0"/>
                <a:t> and </a:t>
              </a:r>
              <a:r>
                <a:rPr lang="en-GB" sz="900" dirty="0"/>
                <a:t>NO</a:t>
              </a:r>
              <a:r>
                <a:rPr lang="en-GB" sz="900" baseline="-25000" dirty="0"/>
                <a:t>2</a:t>
              </a:r>
              <a:endParaRPr lang="en-GB" sz="1100" baseline="-25000" dirty="0"/>
            </a:p>
          </p:txBody>
        </p:sp>
        <p:sp>
          <p:nvSpPr>
            <p:cNvPr id="17" name="Rectangle 16"/>
            <p:cNvSpPr/>
            <p:nvPr/>
          </p:nvSpPr>
          <p:spPr>
            <a:xfrm>
              <a:off x="5984352" y="2543667"/>
              <a:ext cx="1608984" cy="615494"/>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Dust </a:t>
              </a:r>
              <a:r>
                <a:rPr lang="en-GB" sz="900" dirty="0"/>
                <a:t>blown off soil, roads and distant deserts adds to PM</a:t>
              </a:r>
            </a:p>
          </p:txBody>
        </p:sp>
        <p:sp>
          <p:nvSpPr>
            <p:cNvPr id="18" name="Rectangle 17"/>
            <p:cNvSpPr/>
            <p:nvPr/>
          </p:nvSpPr>
          <p:spPr>
            <a:xfrm>
              <a:off x="3227253" y="2979891"/>
              <a:ext cx="1489047" cy="584337"/>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80165" tIns="40083" rIns="80165" bIns="40083">
              <a:spAutoFit/>
            </a:bodyPr>
            <a:lstStyle/>
            <a:p>
              <a:pPr fontAlgn="auto">
                <a:spcBef>
                  <a:spcPts val="0"/>
                </a:spcBef>
                <a:spcAft>
                  <a:spcPts val="0"/>
                </a:spcAft>
                <a:defRPr/>
              </a:pPr>
              <a:r>
                <a:rPr lang="en-GB" sz="1100" b="1" dirty="0"/>
                <a:t>Farming</a:t>
              </a:r>
              <a:r>
                <a:rPr lang="en-GB" sz="900" dirty="0"/>
                <a:t> adds to PM - as fertiliser breaks down it forms PM.</a:t>
              </a:r>
            </a:p>
          </p:txBody>
        </p:sp>
        <p:sp>
          <p:nvSpPr>
            <p:cNvPr id="19" name="Rectangle 18"/>
            <p:cNvSpPr/>
            <p:nvPr/>
          </p:nvSpPr>
          <p:spPr>
            <a:xfrm>
              <a:off x="5737757" y="4635151"/>
              <a:ext cx="2313790" cy="622001"/>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Building and home heating </a:t>
              </a:r>
              <a:br>
                <a:rPr lang="en-GB" sz="1100" b="1" dirty="0"/>
              </a:br>
              <a:r>
                <a:rPr lang="en-GB" sz="900" dirty="0"/>
                <a:t>Gas heating makes NO</a:t>
              </a:r>
              <a:r>
                <a:rPr lang="en-GB" sz="900" baseline="-25000" dirty="0"/>
                <a:t>2</a:t>
              </a:r>
              <a:r>
                <a:rPr lang="en-GB" sz="900" dirty="0"/>
                <a:t>, wood (including from CHP) and coal heating make PM. </a:t>
              </a:r>
              <a:endParaRPr lang="en-GB" sz="1200" dirty="0"/>
            </a:p>
          </p:txBody>
        </p:sp>
        <p:sp>
          <p:nvSpPr>
            <p:cNvPr id="20" name="Rectangle 19"/>
            <p:cNvSpPr/>
            <p:nvPr/>
          </p:nvSpPr>
          <p:spPr>
            <a:xfrm>
              <a:off x="1148654" y="4133195"/>
              <a:ext cx="454713" cy="245003"/>
            </a:xfrm>
            <a:prstGeom prst="rect">
              <a:avLst/>
            </a:prstGeom>
            <a:solidFill>
              <a:srgbClr val="A3DAF8"/>
            </a:solidFill>
            <a:ln>
              <a:no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nchor="ctr"/>
            <a:lstStyle/>
            <a:p>
              <a:pPr algn="ctr" fontAlgn="auto">
                <a:spcBef>
                  <a:spcPts val="0"/>
                </a:spcBef>
                <a:spcAft>
                  <a:spcPts val="0"/>
                </a:spcAft>
                <a:defRPr/>
              </a:pPr>
              <a:endParaRPr lang="en-GB"/>
            </a:p>
          </p:txBody>
        </p:sp>
        <p:sp>
          <p:nvSpPr>
            <p:cNvPr id="21" name="Rectangle 20"/>
            <p:cNvSpPr/>
            <p:nvPr/>
          </p:nvSpPr>
          <p:spPr>
            <a:xfrm>
              <a:off x="268960" y="3360343"/>
              <a:ext cx="981130" cy="1017856"/>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Industry</a:t>
              </a:r>
              <a:r>
                <a:rPr lang="en-GB" sz="1100" dirty="0"/>
                <a:t/>
              </a:r>
              <a:br>
                <a:rPr lang="en-GB" sz="1100" dirty="0"/>
              </a:br>
              <a:r>
                <a:rPr lang="en-GB" sz="900" dirty="0"/>
                <a:t>adds to PM and NO</a:t>
              </a:r>
              <a:r>
                <a:rPr lang="en-GB" sz="900" baseline="-25000" dirty="0"/>
                <a:t>2</a:t>
              </a:r>
              <a:r>
                <a:rPr lang="en-GB" sz="900" dirty="0"/>
                <a:t>, and can release </a:t>
              </a:r>
              <a:r>
                <a:rPr lang="en-GB" sz="900" dirty="0" smtClean="0"/>
                <a:t>gases </a:t>
              </a:r>
              <a:r>
                <a:rPr lang="en-GB" sz="900" dirty="0"/>
                <a:t>that turn into PM.</a:t>
              </a:r>
              <a:endParaRPr lang="en-GB" sz="1100" dirty="0"/>
            </a:p>
          </p:txBody>
        </p:sp>
        <p:sp>
          <p:nvSpPr>
            <p:cNvPr id="22" name="Rectangle 21"/>
            <p:cNvSpPr/>
            <p:nvPr/>
          </p:nvSpPr>
          <p:spPr>
            <a:xfrm>
              <a:off x="237480" y="4635151"/>
              <a:ext cx="1248712" cy="488014"/>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spAutoFit/>
            </a:bodyPr>
            <a:lstStyle/>
            <a:p>
              <a:pPr fontAlgn="auto">
                <a:spcBef>
                  <a:spcPts val="0"/>
                </a:spcBef>
                <a:spcAft>
                  <a:spcPts val="0"/>
                </a:spcAft>
                <a:defRPr/>
              </a:pPr>
              <a:r>
                <a:rPr lang="en-GB" sz="1100" b="1" dirty="0"/>
                <a:t>Bonfires and </a:t>
              </a:r>
              <a:r>
                <a:rPr lang="en-GB" sz="900" dirty="0"/>
                <a:t>fireworks add to PM </a:t>
              </a:r>
              <a:endParaRPr lang="en-GB" sz="1100" dirty="0"/>
            </a:p>
          </p:txBody>
        </p:sp>
        <p:sp>
          <p:nvSpPr>
            <p:cNvPr id="23" name="Rectangle 22"/>
            <p:cNvSpPr/>
            <p:nvPr/>
          </p:nvSpPr>
          <p:spPr>
            <a:xfrm>
              <a:off x="3079435" y="4541533"/>
              <a:ext cx="1100056" cy="1241941"/>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smtClean="0"/>
                <a:t>Road traffic</a:t>
              </a:r>
              <a:r>
                <a:rPr lang="en-GB" sz="1100" dirty="0" smtClean="0"/>
                <a:t> </a:t>
              </a:r>
              <a:r>
                <a:rPr lang="en-GB" sz="1100" b="1" dirty="0"/>
                <a:t>and rail </a:t>
              </a:r>
              <a:r>
                <a:rPr lang="en-GB" sz="900" dirty="0"/>
                <a:t>exhaust adds to PM </a:t>
              </a:r>
              <a:r>
                <a:rPr lang="en-GB" sz="900" dirty="0" smtClean="0"/>
                <a:t> and </a:t>
              </a:r>
              <a:r>
                <a:rPr lang="en-GB" sz="900" dirty="0"/>
                <a:t>NO</a:t>
              </a:r>
              <a:r>
                <a:rPr lang="en-GB" sz="900" baseline="-25000" dirty="0"/>
                <a:t>2</a:t>
              </a:r>
              <a:r>
                <a:rPr lang="en-GB" sz="900" dirty="0"/>
                <a:t>. Brake, tyre and road/rail wear add to PM. </a:t>
              </a:r>
              <a:endParaRPr lang="en-GB" sz="1100" dirty="0"/>
            </a:p>
          </p:txBody>
        </p:sp>
        <p:sp>
          <p:nvSpPr>
            <p:cNvPr id="24" name="Rectangle 23"/>
            <p:cNvSpPr/>
            <p:nvPr/>
          </p:nvSpPr>
          <p:spPr>
            <a:xfrm>
              <a:off x="6825570" y="5521542"/>
              <a:ext cx="1605487" cy="523866"/>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lstStyle/>
            <a:p>
              <a:pPr fontAlgn="auto">
                <a:spcBef>
                  <a:spcPts val="0"/>
                </a:spcBef>
                <a:spcAft>
                  <a:spcPts val="0"/>
                </a:spcAft>
                <a:defRPr/>
              </a:pPr>
              <a:r>
                <a:rPr lang="en-GB" sz="1100" b="1" dirty="0"/>
                <a:t>The sea </a:t>
              </a:r>
              <a:r>
                <a:rPr lang="en-GB" sz="900" dirty="0"/>
                <a:t>releases salt and sulphur adding to PM</a:t>
              </a:r>
            </a:p>
          </p:txBody>
        </p:sp>
      </p:grpSp>
      <p:sp>
        <p:nvSpPr>
          <p:cNvPr id="25" name="Title 1"/>
          <p:cNvSpPr txBox="1">
            <a:spLocks/>
          </p:cNvSpPr>
          <p:nvPr/>
        </p:nvSpPr>
        <p:spPr>
          <a:xfrm>
            <a:off x="585261" y="1340768"/>
            <a:ext cx="6822899" cy="648072"/>
          </a:xfrm>
          <a:prstGeom prst="rect">
            <a:avLst/>
          </a:prstGeom>
        </p:spPr>
        <p:txBody>
          <a:bodyPr vert="horz" lIns="0" tIns="0" rIns="0" bIns="0" rtlCol="0" anchor="t" anchorCtr="0">
            <a:noAutofit/>
          </a:bodyPr>
          <a:lstStyle>
            <a:lvl1pPr algn="l" defTabSz="914400" rtl="0" eaLnBrk="1" latinLnBrk="0" hangingPunct="1">
              <a:spcBef>
                <a:spcPct val="0"/>
              </a:spcBef>
              <a:buNone/>
              <a:defRPr sz="4000" kern="1200" spc="-150" baseline="0">
                <a:solidFill>
                  <a:schemeClr val="tx2"/>
                </a:solidFill>
                <a:latin typeface="Arial" pitchFamily="34" charset="0"/>
                <a:ea typeface="+mj-ea"/>
                <a:cs typeface="+mj-cs"/>
              </a:defRPr>
            </a:lvl1pPr>
          </a:lstStyle>
          <a:p>
            <a:r>
              <a:rPr lang="en-GB" sz="3400" dirty="0" smtClean="0">
                <a:solidFill>
                  <a:srgbClr val="009999"/>
                </a:solidFill>
              </a:rPr>
              <a:t>What causes air pollution?</a:t>
            </a:r>
            <a:endParaRPr lang="en-GB" sz="3400" dirty="0">
              <a:solidFill>
                <a:srgbClr val="009999"/>
              </a:solidFill>
            </a:endParaRPr>
          </a:p>
        </p:txBody>
      </p:sp>
      <p:sp>
        <p:nvSpPr>
          <p:cNvPr id="26" name="Rectangle 25"/>
          <p:cNvSpPr/>
          <p:nvPr/>
        </p:nvSpPr>
        <p:spPr bwMode="auto">
          <a:xfrm>
            <a:off x="5329713" y="2348880"/>
            <a:ext cx="1114496" cy="360040"/>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nchor="ctr"/>
          <a:lstStyle/>
          <a:p>
            <a:pPr algn="ctr" fontAlgn="auto">
              <a:spcBef>
                <a:spcPts val="0"/>
              </a:spcBef>
              <a:spcAft>
                <a:spcPts val="0"/>
              </a:spcAft>
              <a:defRPr/>
            </a:pPr>
            <a:r>
              <a:rPr lang="en-GB" sz="1100" b="1" dirty="0" smtClean="0"/>
              <a:t>Forest fires</a:t>
            </a:r>
            <a:endParaRPr lang="en-GB" sz="900" dirty="0"/>
          </a:p>
        </p:txBody>
      </p:sp>
      <p:sp>
        <p:nvSpPr>
          <p:cNvPr id="27" name="Rectangle 26"/>
          <p:cNvSpPr/>
          <p:nvPr/>
        </p:nvSpPr>
        <p:spPr bwMode="auto">
          <a:xfrm>
            <a:off x="2555776" y="2501280"/>
            <a:ext cx="936104" cy="360040"/>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nchor="ctr"/>
          <a:lstStyle/>
          <a:p>
            <a:pPr algn="ctr" fontAlgn="auto">
              <a:spcBef>
                <a:spcPts val="0"/>
              </a:spcBef>
              <a:spcAft>
                <a:spcPts val="0"/>
              </a:spcAft>
              <a:defRPr/>
            </a:pPr>
            <a:r>
              <a:rPr lang="en-GB" sz="1100" b="1" dirty="0" smtClean="0"/>
              <a:t>Pollens</a:t>
            </a:r>
            <a:endParaRPr lang="en-GB" sz="900" dirty="0"/>
          </a:p>
        </p:txBody>
      </p:sp>
      <p:sp>
        <p:nvSpPr>
          <p:cNvPr id="28" name="Rectangle 27"/>
          <p:cNvSpPr/>
          <p:nvPr/>
        </p:nvSpPr>
        <p:spPr bwMode="auto">
          <a:xfrm>
            <a:off x="611560" y="2492896"/>
            <a:ext cx="1114496" cy="432048"/>
          </a:xfrm>
          <a:prstGeom prst="rect">
            <a:avLst/>
          </a:prstGeom>
          <a:solidFill>
            <a:srgbClr val="6FAC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anchor="ctr"/>
          <a:lstStyle/>
          <a:p>
            <a:pPr fontAlgn="auto">
              <a:spcBef>
                <a:spcPts val="0"/>
              </a:spcBef>
              <a:spcAft>
                <a:spcPts val="0"/>
              </a:spcAft>
              <a:defRPr/>
            </a:pPr>
            <a:r>
              <a:rPr lang="en-GB" sz="1100" b="1" dirty="0" smtClean="0"/>
              <a:t>Volcanic eruptions</a:t>
            </a:r>
            <a:endParaRPr lang="en-GB" sz="900" dirty="0"/>
          </a:p>
        </p:txBody>
      </p:sp>
    </p:spTree>
    <p:extLst>
      <p:ext uri="{BB962C8B-B14F-4D97-AF65-F5344CB8AC3E}">
        <p14:creationId xmlns:p14="http://schemas.microsoft.com/office/powerpoint/2010/main" val="14862451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Issues</a:t>
            </a:r>
            <a:endParaRPr lang="en-GB" dirty="0"/>
          </a:p>
        </p:txBody>
      </p:sp>
      <p:sp>
        <p:nvSpPr>
          <p:cNvPr id="3" name="Subtitle 2"/>
          <p:cNvSpPr>
            <a:spLocks noGrp="1"/>
          </p:cNvSpPr>
          <p:nvPr>
            <p:ph type="subTitle" idx="1"/>
          </p:nvPr>
        </p:nvSpPr>
        <p:spPr>
          <a:xfrm>
            <a:off x="1134737" y="2436087"/>
            <a:ext cx="7641005" cy="3924806"/>
          </a:xfrm>
        </p:spPr>
        <p:txBody>
          <a:bodyPr/>
          <a:lstStyle/>
          <a:p>
            <a:r>
              <a:rPr lang="en-GB" dirty="0" smtClean="0"/>
              <a:t>Retrofitting- cars and houses</a:t>
            </a:r>
          </a:p>
          <a:p>
            <a:r>
              <a:rPr lang="en-GB" dirty="0" smtClean="0"/>
              <a:t>Impact of new modes of transport and autonomous transport</a:t>
            </a:r>
          </a:p>
          <a:p>
            <a:r>
              <a:rPr lang="en-GB" dirty="0" smtClean="0"/>
              <a:t>Planning</a:t>
            </a:r>
          </a:p>
          <a:p>
            <a:r>
              <a:rPr lang="en-GB" dirty="0" smtClean="0"/>
              <a:t>Greater awareness</a:t>
            </a:r>
          </a:p>
          <a:p>
            <a:r>
              <a:rPr lang="en-GB" dirty="0" smtClean="0"/>
              <a:t>Off shore pollution</a:t>
            </a:r>
          </a:p>
          <a:p>
            <a:r>
              <a:rPr lang="en-GB" dirty="0" smtClean="0"/>
              <a:t>And finally but not least</a:t>
            </a:r>
          </a:p>
          <a:p>
            <a:endParaRPr lang="en-GB" dirty="0" smtClean="0"/>
          </a:p>
          <a:p>
            <a:endParaRPr lang="en-GB" dirty="0"/>
          </a:p>
        </p:txBody>
      </p:sp>
    </p:spTree>
    <p:extLst>
      <p:ext uri="{BB962C8B-B14F-4D97-AF65-F5344CB8AC3E}">
        <p14:creationId xmlns:p14="http://schemas.microsoft.com/office/powerpoint/2010/main" val="28532863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Brexit </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666" y="2537717"/>
            <a:ext cx="5866667" cy="3823176"/>
          </a:xfrm>
          <a:prstGeom prst="rect">
            <a:avLst/>
          </a:prstGeom>
        </p:spPr>
      </p:pic>
    </p:spTree>
    <p:extLst>
      <p:ext uri="{BB962C8B-B14F-4D97-AF65-F5344CB8AC3E}">
        <p14:creationId xmlns:p14="http://schemas.microsoft.com/office/powerpoint/2010/main" val="2053104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9" y="164387"/>
            <a:ext cx="6067425" cy="6477855"/>
          </a:xfrm>
          <a:prstGeom prst="rect">
            <a:avLst/>
          </a:prstGeom>
        </p:spPr>
      </p:pic>
    </p:spTree>
    <p:extLst>
      <p:ext uri="{BB962C8B-B14F-4D97-AF65-F5344CB8AC3E}">
        <p14:creationId xmlns:p14="http://schemas.microsoft.com/office/powerpoint/2010/main" val="1306829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620688"/>
            <a:ext cx="5688632" cy="648072"/>
          </a:xfrm>
        </p:spPr>
        <p:txBody>
          <a:bodyPr>
            <a:normAutofit fontScale="90000"/>
          </a:bodyPr>
          <a:lstStyle/>
          <a:p>
            <a:r>
              <a:rPr lang="en-GB" sz="3200" dirty="0" smtClean="0">
                <a:solidFill>
                  <a:srgbClr val="009999"/>
                </a:solidFill>
              </a:rPr>
              <a:t>Defra/PHE/LGA air pollution toolkit</a:t>
            </a:r>
            <a:endParaRPr lang="en-GB" sz="3200" dirty="0">
              <a:solidFill>
                <a:srgbClr val="009999"/>
              </a:solidFill>
            </a:endParaRPr>
          </a:p>
        </p:txBody>
      </p:sp>
      <p:sp>
        <p:nvSpPr>
          <p:cNvPr id="3" name="Content Placeholder 2"/>
          <p:cNvSpPr>
            <a:spLocks noGrp="1"/>
          </p:cNvSpPr>
          <p:nvPr>
            <p:ph idx="1"/>
          </p:nvPr>
        </p:nvSpPr>
        <p:spPr>
          <a:xfrm>
            <a:off x="467544" y="1484784"/>
            <a:ext cx="4824536" cy="4064455"/>
          </a:xfrm>
        </p:spPr>
        <p:txBody>
          <a:bodyPr>
            <a:noAutofit/>
          </a:bodyPr>
          <a:lstStyle/>
          <a:p>
            <a:pPr marL="0" indent="0">
              <a:spcBef>
                <a:spcPts val="1000"/>
              </a:spcBef>
              <a:buNone/>
            </a:pPr>
            <a:r>
              <a:rPr lang="en-GB" sz="2000" dirty="0"/>
              <a:t>A resource for public health teams that can be used </a:t>
            </a:r>
            <a:r>
              <a:rPr lang="en-GB" sz="2000" dirty="0" smtClean="0"/>
              <a:t>to </a:t>
            </a:r>
            <a:r>
              <a:rPr lang="en-GB" sz="2000" dirty="0"/>
              <a:t>communicate the health effects of air pollution at a local </a:t>
            </a:r>
            <a:r>
              <a:rPr lang="en-GB" sz="2000" dirty="0" smtClean="0"/>
              <a:t>level</a:t>
            </a:r>
            <a:endParaRPr lang="en-GB" sz="2000" dirty="0"/>
          </a:p>
          <a:p>
            <a:pPr marL="285750" lvl="0" indent="-285750">
              <a:spcBef>
                <a:spcPts val="1000"/>
              </a:spcBef>
              <a:buFont typeface="Arial" panose="020B0604020202020204" pitchFamily="34" charset="0"/>
              <a:buChar char="•"/>
            </a:pPr>
            <a:r>
              <a:rPr lang="en-GB" sz="2000" i="1" dirty="0">
                <a:solidFill>
                  <a:schemeClr val="tx1"/>
                </a:solidFill>
              </a:rPr>
              <a:t>Getting to grips with air pollution</a:t>
            </a:r>
            <a:r>
              <a:rPr lang="en-GB" sz="2000" dirty="0">
                <a:solidFill>
                  <a:schemeClr val="tx1"/>
                </a:solidFill>
              </a:rPr>
              <a:t>   </a:t>
            </a:r>
          </a:p>
          <a:p>
            <a:pPr marL="285750" lvl="0" indent="-285750">
              <a:spcBef>
                <a:spcPts val="1000"/>
              </a:spcBef>
              <a:buFont typeface="Arial" panose="020B0604020202020204" pitchFamily="34" charset="0"/>
              <a:buChar char="•"/>
            </a:pPr>
            <a:r>
              <a:rPr lang="en-GB" sz="2000" i="1" dirty="0">
                <a:solidFill>
                  <a:schemeClr val="tx1"/>
                </a:solidFill>
              </a:rPr>
              <a:t>Air Pollution: a public health issue. A Briefing for elected members</a:t>
            </a:r>
            <a:endParaRPr lang="en-GB" sz="2000" dirty="0">
              <a:solidFill>
                <a:schemeClr val="tx1"/>
              </a:solidFill>
            </a:endParaRPr>
          </a:p>
          <a:p>
            <a:pPr marL="285750" lvl="0" indent="-285750">
              <a:spcBef>
                <a:spcPts val="1000"/>
              </a:spcBef>
              <a:buFont typeface="Arial" panose="020B0604020202020204" pitchFamily="34" charset="0"/>
              <a:buChar char="•"/>
            </a:pPr>
            <a:r>
              <a:rPr lang="en-GB" sz="2000" i="1" dirty="0" smtClean="0">
                <a:solidFill>
                  <a:schemeClr val="tx1"/>
                </a:solidFill>
              </a:rPr>
              <a:t>Understanding </a:t>
            </a:r>
            <a:r>
              <a:rPr lang="en-GB" sz="2000" i="1" dirty="0">
                <a:solidFill>
                  <a:schemeClr val="tx1"/>
                </a:solidFill>
              </a:rPr>
              <a:t>air pollution in your area</a:t>
            </a:r>
            <a:endParaRPr lang="en-GB" sz="2000" dirty="0">
              <a:solidFill>
                <a:schemeClr val="tx1"/>
              </a:solidFill>
            </a:endParaRPr>
          </a:p>
          <a:p>
            <a:pPr marL="285750" lvl="0" indent="-285750">
              <a:spcBef>
                <a:spcPts val="1000"/>
              </a:spcBef>
              <a:buFont typeface="Arial" panose="020B0604020202020204" pitchFamily="34" charset="0"/>
              <a:buChar char="•"/>
            </a:pPr>
            <a:r>
              <a:rPr lang="en-GB" sz="2000" i="1" dirty="0">
                <a:solidFill>
                  <a:schemeClr val="tx1"/>
                </a:solidFill>
              </a:rPr>
              <a:t>Engaging local decision-makers about air pollution</a:t>
            </a:r>
            <a:endParaRPr lang="en-GB" sz="2000" dirty="0">
              <a:solidFill>
                <a:schemeClr val="tx1"/>
              </a:solidFill>
            </a:endParaRPr>
          </a:p>
          <a:p>
            <a:pPr marL="285750" lvl="0" indent="-285750">
              <a:spcBef>
                <a:spcPts val="1000"/>
              </a:spcBef>
              <a:buFont typeface="Arial" panose="020B0604020202020204" pitchFamily="34" charset="0"/>
              <a:buChar char="•"/>
            </a:pPr>
            <a:r>
              <a:rPr lang="en-GB" sz="2000" i="1" dirty="0">
                <a:solidFill>
                  <a:schemeClr val="tx1"/>
                </a:solidFill>
              </a:rPr>
              <a:t>Communicating with the public during air pollution episodes</a:t>
            </a:r>
            <a:endParaRPr lang="en-GB" sz="2000" dirty="0">
              <a:solidFill>
                <a:schemeClr val="tx1"/>
              </a:solidFill>
            </a:endParaRPr>
          </a:p>
          <a:p>
            <a:pPr marL="285750" lvl="0" indent="-285750">
              <a:spcBef>
                <a:spcPts val="1000"/>
              </a:spcBef>
              <a:buFont typeface="Arial" panose="020B0604020202020204" pitchFamily="34" charset="0"/>
              <a:buChar char="•"/>
            </a:pPr>
            <a:r>
              <a:rPr lang="en-GB" sz="2000" i="1" dirty="0">
                <a:solidFill>
                  <a:schemeClr val="tx1"/>
                </a:solidFill>
              </a:rPr>
              <a:t>Communicating with the public about air pollution</a:t>
            </a:r>
            <a:endParaRPr lang="en-GB" sz="2000" dirty="0">
              <a:solidFill>
                <a:schemeClr val="tx1"/>
              </a:solidFill>
            </a:endParaRPr>
          </a:p>
          <a:p>
            <a:pPr>
              <a:spcBef>
                <a:spcPts val="1000"/>
              </a:spcBef>
            </a:pPr>
            <a:endParaRPr lang="en-GB"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529" y="1542796"/>
            <a:ext cx="3575967" cy="469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421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 reflections</a:t>
            </a:r>
            <a:endParaRPr lang="en-GB" dirty="0"/>
          </a:p>
        </p:txBody>
      </p:sp>
      <p:sp>
        <p:nvSpPr>
          <p:cNvPr id="3" name="Content Placeholder 2"/>
          <p:cNvSpPr>
            <a:spLocks noGrp="1"/>
          </p:cNvSpPr>
          <p:nvPr>
            <p:ph idx="1"/>
          </p:nvPr>
        </p:nvSpPr>
        <p:spPr>
          <a:xfrm>
            <a:off x="1699846" y="2530232"/>
            <a:ext cx="7042950" cy="3595932"/>
          </a:xfrm>
        </p:spPr>
        <p:txBody>
          <a:bodyPr/>
          <a:lstStyle/>
          <a:p>
            <a:r>
              <a:rPr lang="en-GB" dirty="0" smtClean="0"/>
              <a:t>Major inequalities and human rights issue</a:t>
            </a:r>
          </a:p>
          <a:p>
            <a:r>
              <a:rPr lang="en-GB" dirty="0" smtClean="0"/>
              <a:t>Major lessons need to be learnt </a:t>
            </a:r>
          </a:p>
          <a:p>
            <a:r>
              <a:rPr lang="en-GB" dirty="0" smtClean="0"/>
              <a:t>Great opportunity to deal with a range of linked fundamental issues and develop a </a:t>
            </a:r>
            <a:r>
              <a:rPr lang="en-GB" dirty="0" err="1" smtClean="0"/>
              <a:t>salutogenic</a:t>
            </a:r>
            <a:r>
              <a:rPr lang="en-GB" dirty="0" smtClean="0"/>
              <a:t> and ecological public health approach </a:t>
            </a:r>
          </a:p>
          <a:p>
            <a:endParaRPr lang="en-GB" dirty="0"/>
          </a:p>
        </p:txBody>
      </p:sp>
    </p:spTree>
    <p:extLst>
      <p:ext uri="{BB962C8B-B14F-4D97-AF65-F5344CB8AC3E}">
        <p14:creationId xmlns:p14="http://schemas.microsoft.com/office/powerpoint/2010/main" val="673831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 public health message – “No Idling” </a:t>
            </a:r>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045" y="2587924"/>
            <a:ext cx="3614468" cy="3521015"/>
          </a:xfrm>
          <a:prstGeom prst="rect">
            <a:avLst/>
          </a:prstGeom>
        </p:spPr>
      </p:pic>
    </p:spTree>
    <p:extLst>
      <p:ext uri="{BB962C8B-B14F-4D97-AF65-F5344CB8AC3E}">
        <p14:creationId xmlns:p14="http://schemas.microsoft.com/office/powerpoint/2010/main" val="39391938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613043"/>
            <a:ext cx="5715000" cy="4673456"/>
          </a:xfrm>
          <a:prstGeom prst="rect">
            <a:avLst/>
          </a:prstGeom>
        </p:spPr>
      </p:pic>
    </p:spTree>
    <p:extLst>
      <p:ext uri="{BB962C8B-B14F-4D97-AF65-F5344CB8AC3E}">
        <p14:creationId xmlns:p14="http://schemas.microsoft.com/office/powerpoint/2010/main" val="1559448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4624"/>
            <a:ext cx="5400600" cy="639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600" y="6525344"/>
            <a:ext cx="7056784" cy="276999"/>
          </a:xfrm>
          <a:prstGeom prst="rect">
            <a:avLst/>
          </a:prstGeom>
        </p:spPr>
        <p:txBody>
          <a:bodyPr wrap="square">
            <a:spAutoFit/>
          </a:bodyPr>
          <a:lstStyle/>
          <a:p>
            <a:pPr fontAlgn="auto">
              <a:spcBef>
                <a:spcPts val="0"/>
              </a:spcBef>
              <a:spcAft>
                <a:spcPts val="0"/>
              </a:spcAft>
            </a:pPr>
            <a:r>
              <a:rPr lang="en-GB" sz="1200" dirty="0" smtClean="0">
                <a:solidFill>
                  <a:prstClr val="black"/>
                </a:solidFill>
                <a:latin typeface="Arial" panose="020B0604020202020204" pitchFamily="34" charset="0"/>
                <a:ea typeface="+mn-ea"/>
                <a:cs typeface="Arial" panose="020B0604020202020204" pitchFamily="34" charset="0"/>
              </a:rPr>
              <a:t>Health Impact Assessment of Transport Initiatives: A Guide   - Health Scotland</a:t>
            </a:r>
            <a:endParaRPr lang="en-GB" sz="1200" dirty="0">
              <a:solidFill>
                <a:prstClr val="black"/>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35496" y="764704"/>
            <a:ext cx="3826689" cy="3600986"/>
          </a:xfrm>
          <a:prstGeom prst="rect">
            <a:avLst/>
          </a:prstGeom>
          <a:noFill/>
        </p:spPr>
        <p:txBody>
          <a:bodyPr wrap="none" rtlCol="0">
            <a:spAutoFit/>
          </a:bodyPr>
          <a:lstStyle/>
          <a:p>
            <a:pPr fontAlgn="auto">
              <a:spcBef>
                <a:spcPts val="0"/>
              </a:spcBef>
              <a:spcAft>
                <a:spcPts val="0"/>
              </a:spcAft>
            </a:pPr>
            <a:r>
              <a:rPr lang="en-GB" sz="2800" i="1" dirty="0" smtClean="0">
                <a:solidFill>
                  <a:srgbClr val="00B050"/>
                </a:solidFill>
                <a:latin typeface="Arial" panose="020B0604020202020204" pitchFamily="34" charset="0"/>
                <a:cs typeface="Arial" panose="020B0604020202020204" pitchFamily="34" charset="0"/>
              </a:rPr>
              <a:t>Changing </a:t>
            </a:r>
            <a:r>
              <a:rPr lang="en-GB" sz="2800" i="1" dirty="0">
                <a:solidFill>
                  <a:srgbClr val="00B050"/>
                </a:solidFill>
                <a:latin typeface="Arial" panose="020B0604020202020204" pitchFamily="34" charset="0"/>
                <a:cs typeface="Arial" panose="020B0604020202020204" pitchFamily="34" charset="0"/>
              </a:rPr>
              <a:t>the </a:t>
            </a:r>
            <a:r>
              <a:rPr lang="en-GB" sz="2800" i="1" dirty="0" smtClean="0">
                <a:solidFill>
                  <a:srgbClr val="00B050"/>
                </a:solidFill>
                <a:latin typeface="Arial" panose="020B0604020202020204" pitchFamily="34" charset="0"/>
                <a:cs typeface="Arial" panose="020B0604020202020204" pitchFamily="34" charset="0"/>
              </a:rPr>
              <a:t>narrative</a:t>
            </a:r>
          </a:p>
          <a:p>
            <a:pPr fontAlgn="auto">
              <a:spcBef>
                <a:spcPts val="0"/>
              </a:spcBef>
              <a:spcAft>
                <a:spcPts val="0"/>
              </a:spcAft>
            </a:pPr>
            <a:endParaRPr lang="en-GB" sz="2800" i="1" dirty="0">
              <a:solidFill>
                <a:srgbClr val="00B050"/>
              </a:solidFill>
              <a:latin typeface="Arial" panose="020B0604020202020204" pitchFamily="34" charset="0"/>
              <a:ea typeface="+mn-ea"/>
              <a:cs typeface="Arial" panose="020B0604020202020204" pitchFamily="34" charset="0"/>
            </a:endParaRPr>
          </a:p>
          <a:p>
            <a:pPr lvl="0" fontAlgn="auto">
              <a:spcBef>
                <a:spcPts val="0"/>
              </a:spcBef>
              <a:spcAft>
                <a:spcPts val="0"/>
              </a:spcAft>
            </a:pPr>
            <a:r>
              <a:rPr lang="en-GB" dirty="0">
                <a:solidFill>
                  <a:prstClr val="black"/>
                </a:solidFill>
                <a:latin typeface="Arial" panose="020B0604020202020204" pitchFamily="34" charset="0"/>
                <a:cs typeface="Arial" panose="020B0604020202020204" pitchFamily="34" charset="0"/>
              </a:rPr>
              <a:t>Changing infrastructure</a:t>
            </a:r>
          </a:p>
          <a:p>
            <a:pPr lvl="0" fontAlgn="auto">
              <a:spcBef>
                <a:spcPts val="0"/>
              </a:spcBef>
              <a:spcAft>
                <a:spcPts val="0"/>
              </a:spcAft>
            </a:pPr>
            <a:r>
              <a:rPr lang="en-GB" dirty="0">
                <a:solidFill>
                  <a:prstClr val="black"/>
                </a:solidFill>
                <a:latin typeface="Arial" panose="020B0604020202020204" pitchFamily="34" charset="0"/>
                <a:cs typeface="Arial" panose="020B0604020202020204" pitchFamily="34" charset="0"/>
              </a:rPr>
              <a:t>Changing behaviours</a:t>
            </a:r>
          </a:p>
          <a:p>
            <a:pPr fontAlgn="auto">
              <a:spcBef>
                <a:spcPts val="0"/>
              </a:spcBef>
              <a:spcAft>
                <a:spcPts val="0"/>
              </a:spcAft>
            </a:pPr>
            <a:endParaRPr lang="en-GB" sz="2800" i="1" dirty="0" smtClean="0">
              <a:solidFill>
                <a:srgbClr val="00B050"/>
              </a:solidFill>
              <a:latin typeface="Arial" panose="020B0604020202020204" pitchFamily="34" charset="0"/>
              <a:ea typeface="+mn-ea"/>
              <a:cs typeface="Arial" panose="020B0604020202020204" pitchFamily="34" charset="0"/>
            </a:endParaRPr>
          </a:p>
          <a:p>
            <a:pPr fontAlgn="auto">
              <a:spcBef>
                <a:spcPts val="0"/>
              </a:spcBef>
              <a:spcAft>
                <a:spcPts val="0"/>
              </a:spcAft>
            </a:pPr>
            <a:endParaRPr lang="en-GB" dirty="0" smtClean="0">
              <a:solidFill>
                <a:prstClr val="black"/>
              </a:solidFill>
              <a:latin typeface="Arial" panose="020B0604020202020204" pitchFamily="34" charset="0"/>
              <a:ea typeface="+mn-ea"/>
              <a:cs typeface="Arial" panose="020B0604020202020204" pitchFamily="34" charset="0"/>
            </a:endParaRPr>
          </a:p>
          <a:p>
            <a:pPr fontAlgn="auto">
              <a:spcBef>
                <a:spcPts val="0"/>
              </a:spcBef>
              <a:spcAft>
                <a:spcPts val="0"/>
              </a:spcAft>
            </a:pPr>
            <a:endParaRPr lang="en-GB" dirty="0">
              <a:solidFill>
                <a:prstClr val="black"/>
              </a:solidFill>
              <a:latin typeface="Arial" panose="020B0604020202020204" pitchFamily="34" charset="0"/>
              <a:ea typeface="+mn-ea"/>
              <a:cs typeface="Arial" panose="020B0604020202020204" pitchFamily="34" charset="0"/>
            </a:endParaRPr>
          </a:p>
          <a:p>
            <a:pPr fontAlgn="auto">
              <a:spcBef>
                <a:spcPts val="0"/>
              </a:spcBef>
              <a:spcAft>
                <a:spcPts val="0"/>
              </a:spcAft>
            </a:pPr>
            <a:endParaRPr lang="en-GB" dirty="0" smtClean="0">
              <a:solidFill>
                <a:prstClr val="black"/>
              </a:solidFill>
              <a:latin typeface="Arial" panose="020B0604020202020204" pitchFamily="34" charset="0"/>
              <a:ea typeface="+mn-ea"/>
              <a:cs typeface="Arial" panose="020B0604020202020204" pitchFamily="34" charset="0"/>
            </a:endParaRPr>
          </a:p>
          <a:p>
            <a:pPr fontAlgn="auto">
              <a:spcBef>
                <a:spcPts val="0"/>
              </a:spcBef>
              <a:spcAft>
                <a:spcPts val="0"/>
              </a:spcAft>
            </a:pPr>
            <a:endParaRPr lang="en-GB" dirty="0" smtClean="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1125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581" y="764704"/>
            <a:ext cx="6822899" cy="648072"/>
          </a:xfrm>
        </p:spPr>
        <p:txBody>
          <a:bodyPr>
            <a:noAutofit/>
          </a:bodyPr>
          <a:lstStyle/>
          <a:p>
            <a:r>
              <a:rPr lang="en-GB" sz="3400" dirty="0" smtClean="0">
                <a:solidFill>
                  <a:srgbClr val="009999"/>
                </a:solidFill>
              </a:rPr>
              <a:t>Traffic related air pollution </a:t>
            </a:r>
            <a:endParaRPr lang="en-GB" sz="3400" dirty="0">
              <a:solidFill>
                <a:srgbClr val="009999"/>
              </a:solidFill>
            </a:endParaRPr>
          </a:p>
        </p:txBody>
      </p:sp>
      <p:sp>
        <p:nvSpPr>
          <p:cNvPr id="3" name="Content Placeholder 2"/>
          <p:cNvSpPr>
            <a:spLocks noGrp="1"/>
          </p:cNvSpPr>
          <p:nvPr>
            <p:ph idx="1"/>
          </p:nvPr>
        </p:nvSpPr>
        <p:spPr>
          <a:xfrm>
            <a:off x="611560" y="2060848"/>
            <a:ext cx="8028000" cy="4064455"/>
          </a:xfrm>
        </p:spPr>
        <p:txBody>
          <a:bodyPr/>
          <a:lstStyle/>
          <a:p>
            <a:endParaRPr lang="en-GB" dirty="0"/>
          </a:p>
          <a:p>
            <a:endParaRPr lang="en-GB" dirty="0"/>
          </a:p>
          <a:p>
            <a:endParaRPr lang="en-GB" dirty="0"/>
          </a:p>
          <a:p>
            <a:endParaRPr lang="en-GB" dirty="0"/>
          </a:p>
          <a:p>
            <a:endParaRPr lang="en-GB" dirty="0"/>
          </a:p>
          <a:p>
            <a:endParaRPr lang="en-GB" dirty="0"/>
          </a:p>
        </p:txBody>
      </p:sp>
      <p:sp>
        <p:nvSpPr>
          <p:cNvPr id="5" name="Footer Placeholder 4"/>
          <p:cNvSpPr>
            <a:spLocks noGrp="1"/>
          </p:cNvSpPr>
          <p:nvPr>
            <p:ph type="ftr" sz="quarter" idx="4294967295"/>
          </p:nvPr>
        </p:nvSpPr>
        <p:spPr>
          <a:xfrm>
            <a:off x="899592" y="6309320"/>
            <a:ext cx="7704000" cy="548680"/>
          </a:xfrm>
          <a:prstGeom prst="rect">
            <a:avLst/>
          </a:prstGeom>
        </p:spPr>
        <p:txBody>
          <a:bodyPr/>
          <a:lstStyle/>
          <a:p>
            <a:r>
              <a:rPr lang="en-GB" dirty="0"/>
              <a:t>Public Health England </a:t>
            </a:r>
          </a:p>
        </p:txBody>
      </p:sp>
      <p:grpSp>
        <p:nvGrpSpPr>
          <p:cNvPr id="8" name="Group 7"/>
          <p:cNvGrpSpPr/>
          <p:nvPr/>
        </p:nvGrpSpPr>
        <p:grpSpPr>
          <a:xfrm>
            <a:off x="-36512" y="1628799"/>
            <a:ext cx="9252520" cy="4134653"/>
            <a:chOff x="395536" y="2780928"/>
            <a:chExt cx="8022466" cy="3158674"/>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454" t="53507" r="50343" b="1779"/>
            <a:stretch/>
          </p:blipFill>
          <p:spPr bwMode="auto">
            <a:xfrm>
              <a:off x="395536" y="2780928"/>
              <a:ext cx="3808330" cy="315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324" t="53507" r="16363" b="1779"/>
            <a:stretch/>
          </p:blipFill>
          <p:spPr bwMode="auto">
            <a:xfrm>
              <a:off x="4204088" y="2780928"/>
              <a:ext cx="4213914" cy="315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5940152" y="6056701"/>
            <a:ext cx="3036409" cy="307777"/>
          </a:xfrm>
          <a:prstGeom prst="rect">
            <a:avLst/>
          </a:prstGeom>
        </p:spPr>
        <p:txBody>
          <a:bodyPr wrap="none">
            <a:spAutoFit/>
          </a:bodyPr>
          <a:lstStyle/>
          <a:p>
            <a:r>
              <a:rPr lang="en-GB" sz="1400" dirty="0"/>
              <a:t>© Royal College of Physicians 2016</a:t>
            </a:r>
          </a:p>
        </p:txBody>
      </p:sp>
    </p:spTree>
    <p:extLst>
      <p:ext uri="{BB962C8B-B14F-4D97-AF65-F5344CB8AC3E}">
        <p14:creationId xmlns:p14="http://schemas.microsoft.com/office/powerpoint/2010/main" val="2195529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9" y="44624"/>
            <a:ext cx="5097625" cy="67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51920" y="1052736"/>
            <a:ext cx="151216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628800"/>
            <a:ext cx="1226815" cy="256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txBox="1">
            <a:spLocks/>
          </p:cNvSpPr>
          <p:nvPr/>
        </p:nvSpPr>
        <p:spPr>
          <a:xfrm>
            <a:off x="324036" y="-27384"/>
            <a:ext cx="4103948" cy="864096"/>
          </a:xfrm>
          <a:prstGeom prst="rect">
            <a:avLst/>
          </a:prstGeom>
          <a:solidFill>
            <a:schemeClr val="bg1"/>
          </a:solidFill>
        </p:spPr>
        <p:txBody>
          <a:bodyPr vert="horz" lIns="0" tIns="0" rIns="0" bIns="0" rtlCol="0" anchor="ctr">
            <a:normAutofit/>
          </a:bodyPr>
          <a:lstStyle>
            <a:lvl1pPr algn="l" defTabSz="914400" rtl="0" eaLnBrk="1" latinLnBrk="0" hangingPunct="1">
              <a:spcBef>
                <a:spcPct val="0"/>
              </a:spcBef>
              <a:buNone/>
              <a:defRPr sz="4000" kern="1200" spc="-150" baseline="0">
                <a:solidFill>
                  <a:schemeClr val="tx2"/>
                </a:solidFill>
                <a:latin typeface="+mj-lt"/>
                <a:ea typeface="+mj-ea"/>
                <a:cs typeface="+mj-cs"/>
              </a:defRPr>
            </a:lvl1pPr>
          </a:lstStyle>
          <a:p>
            <a:r>
              <a:rPr lang="en-GB" sz="2400" dirty="0" smtClean="0">
                <a:solidFill>
                  <a:srgbClr val="009999"/>
                </a:solidFill>
              </a:rPr>
              <a:t>Annual mean background </a:t>
            </a:r>
          </a:p>
          <a:p>
            <a:r>
              <a:rPr lang="en-GB" sz="2400" dirty="0" smtClean="0">
                <a:solidFill>
                  <a:srgbClr val="009999"/>
                </a:solidFill>
              </a:rPr>
              <a:t>PM</a:t>
            </a:r>
            <a:r>
              <a:rPr lang="en-GB" sz="2400" baseline="-25000" dirty="0" smtClean="0">
                <a:solidFill>
                  <a:srgbClr val="009999"/>
                </a:solidFill>
              </a:rPr>
              <a:t>2.5 </a:t>
            </a:r>
            <a:r>
              <a:rPr lang="en-GB" sz="2400" dirty="0">
                <a:solidFill>
                  <a:srgbClr val="009999"/>
                </a:solidFill>
              </a:rPr>
              <a:t>(</a:t>
            </a:r>
            <a:r>
              <a:rPr lang="el-GR" sz="2400" dirty="0" smtClean="0">
                <a:solidFill>
                  <a:srgbClr val="009999"/>
                </a:solidFill>
              </a:rPr>
              <a:t>μ</a:t>
            </a:r>
            <a:r>
              <a:rPr lang="en-GB" sz="2400" dirty="0" smtClean="0">
                <a:solidFill>
                  <a:srgbClr val="009999"/>
                </a:solidFill>
              </a:rPr>
              <a:t>g/m</a:t>
            </a:r>
            <a:r>
              <a:rPr lang="en-GB" sz="2400" baseline="30000" dirty="0" smtClean="0">
                <a:solidFill>
                  <a:srgbClr val="009999"/>
                </a:solidFill>
              </a:rPr>
              <a:t>3</a:t>
            </a:r>
            <a:r>
              <a:rPr lang="en-GB" sz="2400" dirty="0" smtClean="0">
                <a:solidFill>
                  <a:srgbClr val="009999"/>
                </a:solidFill>
              </a:rPr>
              <a:t>) in 2010  </a:t>
            </a:r>
            <a:endParaRPr lang="en-GB" sz="2400" dirty="0">
              <a:solidFill>
                <a:srgbClr val="009999"/>
              </a:solidFill>
            </a:endParaRPr>
          </a:p>
        </p:txBody>
      </p:sp>
      <p:sp>
        <p:nvSpPr>
          <p:cNvPr id="17" name="Rectangle 16"/>
          <p:cNvSpPr/>
          <p:nvPr/>
        </p:nvSpPr>
        <p:spPr>
          <a:xfrm>
            <a:off x="8596043" y="512676"/>
            <a:ext cx="296437" cy="634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370" y="46235"/>
            <a:ext cx="3382078" cy="6738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4644515" y="-27384"/>
            <a:ext cx="4247965" cy="864096"/>
          </a:xfrm>
          <a:prstGeom prst="rect">
            <a:avLst/>
          </a:prstGeom>
          <a:solidFill>
            <a:schemeClr val="bg1"/>
          </a:solidFill>
        </p:spPr>
        <p:txBody>
          <a:bodyPr vert="horz" lIns="0" tIns="0" rIns="0" bIns="0" rtlCol="0" anchor="ctr">
            <a:normAutofit/>
          </a:bodyPr>
          <a:lstStyle>
            <a:lvl1pPr algn="l" defTabSz="914400" rtl="0" eaLnBrk="1" latinLnBrk="0" hangingPunct="1">
              <a:spcBef>
                <a:spcPct val="0"/>
              </a:spcBef>
              <a:buNone/>
              <a:defRPr sz="4000" kern="1200" spc="-150" baseline="0">
                <a:solidFill>
                  <a:schemeClr val="tx2"/>
                </a:solidFill>
                <a:latin typeface="+mj-lt"/>
                <a:ea typeface="+mj-ea"/>
                <a:cs typeface="+mj-cs"/>
              </a:defRPr>
            </a:lvl1pPr>
          </a:lstStyle>
          <a:p>
            <a:r>
              <a:rPr lang="en-GB" sz="2400" dirty="0" smtClean="0">
                <a:solidFill>
                  <a:srgbClr val="009999"/>
                </a:solidFill>
              </a:rPr>
              <a:t>Fraction of mortality (%) attributable to anthropogenic PM</a:t>
            </a:r>
            <a:r>
              <a:rPr lang="en-GB" sz="2400" baseline="-25000" dirty="0" smtClean="0">
                <a:solidFill>
                  <a:srgbClr val="009999"/>
                </a:solidFill>
              </a:rPr>
              <a:t>2.5</a:t>
            </a:r>
            <a:endParaRPr lang="en-GB" sz="2400" dirty="0">
              <a:solidFill>
                <a:srgbClr val="009999"/>
              </a:solidFill>
            </a:endParaRPr>
          </a:p>
        </p:txBody>
      </p:sp>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3314" y="2407301"/>
            <a:ext cx="1109166" cy="100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3429000"/>
            <a:ext cx="997815" cy="80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39183" y="-27384"/>
            <a:ext cx="4641329" cy="6812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3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000" y="1013552"/>
            <a:ext cx="8028000" cy="980502"/>
          </a:xfrm>
        </p:spPr>
        <p:txBody>
          <a:bodyPr>
            <a:normAutofit fontScale="90000"/>
          </a:bodyPr>
          <a:lstStyle/>
          <a:p>
            <a:r>
              <a:rPr lang="en-GB" dirty="0" smtClean="0">
                <a:solidFill>
                  <a:srgbClr val="009999"/>
                </a:solidFill>
              </a:rPr>
              <a:t>Air </a:t>
            </a:r>
            <a:r>
              <a:rPr lang="en-GB" dirty="0">
                <a:solidFill>
                  <a:srgbClr val="009999"/>
                </a:solidFill>
              </a:rPr>
              <a:t>Pollution in </a:t>
            </a:r>
            <a:r>
              <a:rPr lang="en-GB" dirty="0" smtClean="0">
                <a:solidFill>
                  <a:srgbClr val="009999"/>
                </a:solidFill>
              </a:rPr>
              <a:t>London – Nitrogen dioxide </a:t>
            </a:r>
            <a:r>
              <a:rPr lang="en-GB" dirty="0">
                <a:solidFill>
                  <a:srgbClr val="009999"/>
                </a:solidFill>
              </a:rPr>
              <a:t/>
            </a:r>
            <a:br>
              <a:rPr lang="en-GB" dirty="0">
                <a:solidFill>
                  <a:srgbClr val="009999"/>
                </a:solidFill>
              </a:rPr>
            </a:br>
            <a:endParaRPr lang="en-GB" dirty="0">
              <a:solidFill>
                <a:srgbClr val="009999"/>
              </a:solidFill>
            </a:endParaRPr>
          </a:p>
        </p:txBody>
      </p:sp>
      <p:pic>
        <p:nvPicPr>
          <p:cNvPr id="6" name="Picture 3" descr="no2 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27782" y="1835255"/>
            <a:ext cx="6696546" cy="5022744"/>
          </a:xfrm>
          <a:prstGeom prst="rect">
            <a:avLst/>
          </a:prstGeom>
        </p:spPr>
      </p:pic>
      <p:sp>
        <p:nvSpPr>
          <p:cNvPr id="7" name="Rectangle 4"/>
          <p:cNvSpPr>
            <a:spLocks noChangeArrowheads="1"/>
          </p:cNvSpPr>
          <p:nvPr/>
        </p:nvSpPr>
        <p:spPr bwMode="auto">
          <a:xfrm>
            <a:off x="5346190" y="6453188"/>
            <a:ext cx="3179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400" i="1" dirty="0"/>
              <a:t>Source: Professor Frank Kelly (2012) </a:t>
            </a:r>
            <a:endParaRPr lang="en-GB" altLang="en-US" sz="1400" dirty="0"/>
          </a:p>
        </p:txBody>
      </p:sp>
    </p:spTree>
    <p:extLst>
      <p:ext uri="{BB962C8B-B14F-4D97-AF65-F5344CB8AC3E}">
        <p14:creationId xmlns:p14="http://schemas.microsoft.com/office/powerpoint/2010/main" val="3628914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231" y="1674564"/>
            <a:ext cx="8371565" cy="855667"/>
          </a:xfrm>
        </p:spPr>
        <p:txBody>
          <a:bodyPr/>
          <a:lstStyle/>
          <a:p>
            <a:r>
              <a:rPr lang="en-GB" dirty="0" smtClean="0">
                <a:solidFill>
                  <a:srgbClr val="009999"/>
                </a:solidFill>
              </a:rPr>
              <a:t>Nitrogen oxides (NO</a:t>
            </a:r>
            <a:r>
              <a:rPr lang="en-GB" baseline="-25000" dirty="0" smtClean="0">
                <a:solidFill>
                  <a:srgbClr val="009999"/>
                </a:solidFill>
              </a:rPr>
              <a:t>x</a:t>
            </a:r>
            <a:r>
              <a:rPr lang="en-GB" dirty="0" smtClean="0">
                <a:solidFill>
                  <a:srgbClr val="009999"/>
                </a:solidFill>
              </a:rPr>
              <a:t>) sources</a:t>
            </a:r>
            <a:endParaRPr lang="en-GB" dirty="0">
              <a:solidFill>
                <a:srgbClr val="009999"/>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105" y="2204864"/>
            <a:ext cx="9015399" cy="3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5"/>
          <p:cNvSpPr txBox="1">
            <a:spLocks noChangeArrowheads="1"/>
          </p:cNvSpPr>
          <p:nvPr/>
        </p:nvSpPr>
        <p:spPr bwMode="auto">
          <a:xfrm>
            <a:off x="7236296" y="6077405"/>
            <a:ext cx="1691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GB" altLang="en-US" sz="1600" i="1" dirty="0" smtClean="0"/>
              <a:t>(Defra, 2015)</a:t>
            </a:r>
            <a:endParaRPr lang="en-GB" altLang="en-US" sz="1600" i="1" dirty="0"/>
          </a:p>
        </p:txBody>
      </p:sp>
    </p:spTree>
    <p:extLst>
      <p:ext uri="{BB962C8B-B14F-4D97-AF65-F5344CB8AC3E}">
        <p14:creationId xmlns:p14="http://schemas.microsoft.com/office/powerpoint/2010/main" val="2430790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TotalTime>
  <Words>2308</Words>
  <Application>Microsoft Office PowerPoint</Application>
  <PresentationFormat>On-screen Show (4:3)</PresentationFormat>
  <Paragraphs>392</Paragraphs>
  <Slides>57</Slides>
  <Notes>17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0" baseType="lpstr">
      <vt:lpstr>Office Theme</vt:lpstr>
      <vt:lpstr>Custom Design</vt:lpstr>
      <vt:lpstr>Photo Editor Photo</vt:lpstr>
      <vt:lpstr>Air Pollution:Air Quality- Environmental Justice, Social Rights and Effective Action</vt:lpstr>
      <vt:lpstr>Purpose</vt:lpstr>
      <vt:lpstr>Air pollution</vt:lpstr>
      <vt:lpstr>Who is most at risk? </vt:lpstr>
      <vt:lpstr>PowerPoint Presentation</vt:lpstr>
      <vt:lpstr>Traffic related air pollution </vt:lpstr>
      <vt:lpstr>PowerPoint Presentation</vt:lpstr>
      <vt:lpstr>Air Pollution in London – Nitrogen dioxide  </vt:lpstr>
      <vt:lpstr>Nitrogen oxides (NOx) sources</vt:lpstr>
      <vt:lpstr>The story so far…….</vt:lpstr>
      <vt:lpstr>Interesting developments along the journey!</vt:lpstr>
      <vt:lpstr>The saga continues</vt:lpstr>
      <vt:lpstr>PowerPoint Presentation</vt:lpstr>
      <vt:lpstr>Air pollution – the generations</vt:lpstr>
      <vt:lpstr>Future Generations Act</vt:lpstr>
      <vt:lpstr>PowerPoint Presentation</vt:lpstr>
      <vt:lpstr>Awareness raising</vt:lpstr>
      <vt:lpstr>Social rights</vt:lpstr>
      <vt:lpstr>NICE:PHE guideline on outdoor air pollution</vt:lpstr>
      <vt:lpstr>Evidence</vt:lpstr>
      <vt:lpstr>Features</vt:lpstr>
      <vt:lpstr>Planning - air quality/pollution</vt:lpstr>
      <vt:lpstr>Planning</vt:lpstr>
      <vt:lpstr>Reducing emissions from public sector transport services and fleet vehicles</vt:lpstr>
      <vt:lpstr>Defra air quality plans </vt:lpstr>
      <vt:lpstr>Clean Air Zones – DEFRA elements</vt:lpstr>
      <vt:lpstr>Clean air zones</vt:lpstr>
      <vt:lpstr>PowerPoint Presentation</vt:lpstr>
      <vt:lpstr>Cycle routes</vt:lpstr>
      <vt:lpstr>Smooth driving and speed reduction</vt:lpstr>
      <vt:lpstr>Smooth driving and speed reduction</vt:lpstr>
      <vt:lpstr>Awareness raising </vt:lpstr>
      <vt:lpstr>PowerPoint Presentation</vt:lpstr>
      <vt:lpstr>PowerPoint Presentation</vt:lpstr>
      <vt:lpstr>Action - Upstream stupid!</vt:lpstr>
      <vt:lpstr>Further developments</vt:lpstr>
      <vt:lpstr>New road vehicle test September 2017</vt:lpstr>
      <vt:lpstr>PowerPoint Presentation</vt:lpstr>
      <vt:lpstr>PowerPoint Presentation</vt:lpstr>
      <vt:lpstr>Health and wider co-benefits</vt:lpstr>
      <vt:lpstr>A jigsaw of health issues</vt:lpstr>
      <vt:lpstr>Healthy environments can:</vt:lpstr>
      <vt:lpstr>PowerPoint Presentation</vt:lpstr>
      <vt:lpstr>PowerPoint Presentation</vt:lpstr>
      <vt:lpstr>PowerPoint Presentation</vt:lpstr>
      <vt:lpstr>Improved mental wellbeing and resilience</vt:lpstr>
      <vt:lpstr>PowerPoint Presentation</vt:lpstr>
      <vt:lpstr>web-based resource</vt:lpstr>
      <vt:lpstr>Opportunity</vt:lpstr>
      <vt:lpstr>Issues</vt:lpstr>
      <vt:lpstr>Brexit </vt:lpstr>
      <vt:lpstr>PowerPoint Presentation</vt:lpstr>
      <vt:lpstr>Defra/PHE/LGA air pollution toolkit</vt:lpstr>
      <vt:lpstr>Final reflections</vt:lpstr>
      <vt:lpstr>The public health message – “No Idling” </vt:lpstr>
      <vt:lpstr>PowerPoint Presentation</vt:lpstr>
      <vt:lpstr>PowerPoint Presentation</vt:lpstr>
    </vt:vector>
  </TitlesOfParts>
  <Company>Breathe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Hocking</dc:creator>
  <cp:lastModifiedBy>Wakefield Council</cp:lastModifiedBy>
  <cp:revision>61</cp:revision>
  <cp:lastPrinted>2017-11-30T15:12:37Z</cp:lastPrinted>
  <dcterms:created xsi:type="dcterms:W3CDTF">2013-04-18T08:28:07Z</dcterms:created>
  <dcterms:modified xsi:type="dcterms:W3CDTF">2017-11-30T15:58:19Z</dcterms:modified>
</cp:coreProperties>
</file>