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71" r:id="rId2"/>
    <p:sldId id="366" r:id="rId3"/>
    <p:sldId id="368" r:id="rId4"/>
    <p:sldId id="344" r:id="rId5"/>
    <p:sldId id="347" r:id="rId6"/>
    <p:sldId id="365" r:id="rId7"/>
    <p:sldId id="398" r:id="rId8"/>
    <p:sldId id="384" r:id="rId9"/>
    <p:sldId id="397" r:id="rId10"/>
    <p:sldId id="386" r:id="rId11"/>
    <p:sldId id="385" r:id="rId12"/>
    <p:sldId id="377" r:id="rId13"/>
    <p:sldId id="376" r:id="rId14"/>
    <p:sldId id="390" r:id="rId15"/>
    <p:sldId id="391" r:id="rId16"/>
    <p:sldId id="372" r:id="rId17"/>
    <p:sldId id="371" r:id="rId18"/>
    <p:sldId id="374" r:id="rId19"/>
    <p:sldId id="373" r:id="rId20"/>
    <p:sldId id="370" r:id="rId21"/>
    <p:sldId id="375"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E27B"/>
    <a:srgbClr val="F1F3E3"/>
    <a:srgbClr val="E1E4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5"/>
    <p:restoredTop sz="89104" autoAdjust="0"/>
  </p:normalViewPr>
  <p:slideViewPr>
    <p:cSldViewPr snapToGrid="0" snapToObjects="1">
      <p:cViewPr>
        <p:scale>
          <a:sx n="146" d="100"/>
          <a:sy n="146" d="100"/>
        </p:scale>
        <p:origin x="762" y="123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9" d="100"/>
          <a:sy n="89" d="100"/>
        </p:scale>
        <p:origin x="-3112" y="17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timdoran:Dropbox:References:Presentations:Buchan%20NS%20Divide.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timdoran:Dropbox:References:Presentations:Buchan%20NS%20Divide.xls" TargetMode="External"/></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Users\timdoran\Dropbox\York%20MPH\HSB%202016:17\Lectures\Week%201\Wk%201%20Fig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417577748824596E-2"/>
          <c:y val="3.4233997777304903E-2"/>
          <c:w val="0.89007689911063304"/>
          <c:h val="0.83734766274237804"/>
        </c:manualLayout>
      </c:layout>
      <c:lineChart>
        <c:grouping val="standard"/>
        <c:varyColors val="0"/>
        <c:ser>
          <c:idx val="1"/>
          <c:order val="0"/>
          <c:tx>
            <c:v>Females</c:v>
          </c:tx>
          <c:spPr>
            <a:ln>
              <a:solidFill>
                <a:schemeClr val="tx1"/>
              </a:solidFill>
            </a:ln>
          </c:spPr>
          <c:marker>
            <c:symbol val="none"/>
          </c:marker>
          <c:cat>
            <c:numRef>
              <c:f>'Under 75 by sex'!$A$4:$A$47</c:f>
              <c:numCache>
                <c:formatCode>General</c:formatCode>
                <c:ptCount val="44"/>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numCache>
            </c:numRef>
          </c:cat>
          <c:val>
            <c:numRef>
              <c:f>'Under 75 by sex'!$F$4:$F$47</c:f>
              <c:numCache>
                <c:formatCode>0.00%</c:formatCode>
                <c:ptCount val="44"/>
                <c:pt idx="0">
                  <c:v>0.18165799999999999</c:v>
                </c:pt>
                <c:pt idx="1">
                  <c:v>0.21143799999999999</c:v>
                </c:pt>
                <c:pt idx="2">
                  <c:v>0.18040100000000001</c:v>
                </c:pt>
                <c:pt idx="3">
                  <c:v>0.158939</c:v>
                </c:pt>
                <c:pt idx="4">
                  <c:v>0.173814</c:v>
                </c:pt>
                <c:pt idx="5">
                  <c:v>0.171213</c:v>
                </c:pt>
                <c:pt idx="6">
                  <c:v>0.15454399999999999</c:v>
                </c:pt>
                <c:pt idx="7">
                  <c:v>0.182425</c:v>
                </c:pt>
                <c:pt idx="8">
                  <c:v>0.16217500000000001</c:v>
                </c:pt>
                <c:pt idx="9">
                  <c:v>0.17341400000000001</c:v>
                </c:pt>
                <c:pt idx="10">
                  <c:v>0.16517699999999999</c:v>
                </c:pt>
                <c:pt idx="11">
                  <c:v>0.16918800000000001</c:v>
                </c:pt>
                <c:pt idx="12">
                  <c:v>0.18077099999999999</c:v>
                </c:pt>
                <c:pt idx="13">
                  <c:v>0.16119800000000001</c:v>
                </c:pt>
                <c:pt idx="14">
                  <c:v>0.19544500000000001</c:v>
                </c:pt>
                <c:pt idx="15">
                  <c:v>0.17640700000000001</c:v>
                </c:pt>
                <c:pt idx="16">
                  <c:v>0.180509</c:v>
                </c:pt>
                <c:pt idx="17">
                  <c:v>0.19630400000000001</c:v>
                </c:pt>
                <c:pt idx="18">
                  <c:v>0.18876000000000001</c:v>
                </c:pt>
                <c:pt idx="19">
                  <c:v>0.20074</c:v>
                </c:pt>
                <c:pt idx="20">
                  <c:v>0.19514799999999999</c:v>
                </c:pt>
                <c:pt idx="21">
                  <c:v>0.19453699999999999</c:v>
                </c:pt>
                <c:pt idx="22">
                  <c:v>0.19067899999999999</c:v>
                </c:pt>
                <c:pt idx="23">
                  <c:v>0.21041000000000001</c:v>
                </c:pt>
                <c:pt idx="24">
                  <c:v>0.20365</c:v>
                </c:pt>
                <c:pt idx="25">
                  <c:v>0.19414200000000001</c:v>
                </c:pt>
                <c:pt idx="26">
                  <c:v>0.213673</c:v>
                </c:pt>
                <c:pt idx="27">
                  <c:v>0.21820999999999999</c:v>
                </c:pt>
                <c:pt idx="28">
                  <c:v>0.198273</c:v>
                </c:pt>
                <c:pt idx="29">
                  <c:v>0.206483</c:v>
                </c:pt>
                <c:pt idx="30">
                  <c:v>0.18639</c:v>
                </c:pt>
                <c:pt idx="31">
                  <c:v>0.20451800000000001</c:v>
                </c:pt>
                <c:pt idx="32">
                  <c:v>0.19286600000000001</c:v>
                </c:pt>
                <c:pt idx="33">
                  <c:v>0.20949400000000001</c:v>
                </c:pt>
                <c:pt idx="34">
                  <c:v>0.19999600000000001</c:v>
                </c:pt>
                <c:pt idx="35">
                  <c:v>0.17985400000000001</c:v>
                </c:pt>
                <c:pt idx="36">
                  <c:v>0.17902199999999999</c:v>
                </c:pt>
                <c:pt idx="37">
                  <c:v>0.18607899999999999</c:v>
                </c:pt>
                <c:pt idx="38">
                  <c:v>0.17923500000000001</c:v>
                </c:pt>
                <c:pt idx="39">
                  <c:v>0.19213</c:v>
                </c:pt>
                <c:pt idx="40">
                  <c:v>0.19611500000000001</c:v>
                </c:pt>
                <c:pt idx="41">
                  <c:v>0.21295</c:v>
                </c:pt>
                <c:pt idx="42">
                  <c:v>0.22120699999999999</c:v>
                </c:pt>
                <c:pt idx="43">
                  <c:v>0.22542799999999999</c:v>
                </c:pt>
              </c:numCache>
            </c:numRef>
          </c:val>
          <c:smooth val="0"/>
        </c:ser>
        <c:dLbls>
          <c:showLegendKey val="0"/>
          <c:showVal val="0"/>
          <c:showCatName val="0"/>
          <c:showSerName val="0"/>
          <c:showPercent val="0"/>
          <c:showBubbleSize val="0"/>
        </c:dLbls>
        <c:marker val="1"/>
        <c:smooth val="0"/>
        <c:axId val="88183168"/>
        <c:axId val="88184704"/>
      </c:lineChart>
      <c:catAx>
        <c:axId val="88183168"/>
        <c:scaling>
          <c:orientation val="minMax"/>
        </c:scaling>
        <c:delete val="0"/>
        <c:axPos val="b"/>
        <c:numFmt formatCode="General" sourceLinked="1"/>
        <c:majorTickMark val="out"/>
        <c:minorTickMark val="none"/>
        <c:tickLblPos val="nextTo"/>
        <c:spPr>
          <a:ln>
            <a:solidFill>
              <a:schemeClr val="tx1"/>
            </a:solidFill>
          </a:ln>
        </c:spPr>
        <c:txPr>
          <a:bodyPr/>
          <a:lstStyle/>
          <a:p>
            <a:pPr>
              <a:defRPr sz="1100" b="0" i="0">
                <a:solidFill>
                  <a:schemeClr val="tx1"/>
                </a:solidFill>
                <a:latin typeface="Avenir Next Regular"/>
                <a:cs typeface="Avenir Next Regular"/>
              </a:defRPr>
            </a:pPr>
            <a:endParaRPr lang="en-US"/>
          </a:p>
        </c:txPr>
        <c:crossAx val="88184704"/>
        <c:crosses val="autoZero"/>
        <c:auto val="1"/>
        <c:lblAlgn val="ctr"/>
        <c:lblOffset val="100"/>
        <c:noMultiLvlLbl val="0"/>
      </c:catAx>
      <c:valAx>
        <c:axId val="88184704"/>
        <c:scaling>
          <c:orientation val="minMax"/>
        </c:scaling>
        <c:delete val="0"/>
        <c:axPos val="l"/>
        <c:majorGridlines>
          <c:spPr>
            <a:ln>
              <a:solidFill>
                <a:schemeClr val="bg1">
                  <a:lumMod val="95000"/>
                </a:schemeClr>
              </a:solidFill>
            </a:ln>
          </c:spPr>
        </c:majorGridlines>
        <c:numFmt formatCode="0%" sourceLinked="0"/>
        <c:majorTickMark val="out"/>
        <c:minorTickMark val="none"/>
        <c:tickLblPos val="nextTo"/>
        <c:spPr>
          <a:noFill/>
          <a:ln>
            <a:solidFill>
              <a:schemeClr val="tx1"/>
            </a:solidFill>
          </a:ln>
        </c:spPr>
        <c:txPr>
          <a:bodyPr/>
          <a:lstStyle/>
          <a:p>
            <a:pPr>
              <a:defRPr sz="1400" b="0" i="0">
                <a:solidFill>
                  <a:srgbClr val="000000"/>
                </a:solidFill>
                <a:latin typeface="Avenir Next Regular"/>
                <a:cs typeface="Avenir Next Regular"/>
              </a:defRPr>
            </a:pPr>
            <a:endParaRPr lang="en-US"/>
          </a:p>
        </c:txPr>
        <c:crossAx val="8818316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417577748824596E-2"/>
          <c:y val="3.4233997777304903E-2"/>
          <c:w val="0.89007689911063304"/>
          <c:h val="0.83734766274237804"/>
        </c:manualLayout>
      </c:layout>
      <c:lineChart>
        <c:grouping val="standard"/>
        <c:varyColors val="0"/>
        <c:ser>
          <c:idx val="1"/>
          <c:order val="0"/>
          <c:tx>
            <c:v>Females</c:v>
          </c:tx>
          <c:spPr>
            <a:ln>
              <a:solidFill>
                <a:schemeClr val="tx1"/>
              </a:solidFill>
            </a:ln>
          </c:spPr>
          <c:marker>
            <c:symbol val="none"/>
          </c:marker>
          <c:cat>
            <c:numRef>
              <c:f>'Under 75 by sex'!$A$4:$A$47</c:f>
              <c:numCache>
                <c:formatCode>General</c:formatCode>
                <c:ptCount val="44"/>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numCache>
            </c:numRef>
          </c:cat>
          <c:val>
            <c:numRef>
              <c:f>'Under 75 by sex'!$F$4:$F$47</c:f>
              <c:numCache>
                <c:formatCode>0.00%</c:formatCode>
                <c:ptCount val="44"/>
                <c:pt idx="0">
                  <c:v>0.18165799999999999</c:v>
                </c:pt>
                <c:pt idx="1">
                  <c:v>0.21143799999999999</c:v>
                </c:pt>
                <c:pt idx="2">
                  <c:v>0.18040100000000001</c:v>
                </c:pt>
                <c:pt idx="3">
                  <c:v>0.158939</c:v>
                </c:pt>
                <c:pt idx="4">
                  <c:v>0.173814</c:v>
                </c:pt>
                <c:pt idx="5">
                  <c:v>0.171213</c:v>
                </c:pt>
                <c:pt idx="6">
                  <c:v>0.15454399999999999</c:v>
                </c:pt>
                <c:pt idx="7">
                  <c:v>0.182425</c:v>
                </c:pt>
                <c:pt idx="8">
                  <c:v>0.16217500000000001</c:v>
                </c:pt>
                <c:pt idx="9">
                  <c:v>0.17341400000000001</c:v>
                </c:pt>
                <c:pt idx="10">
                  <c:v>0.16517699999999999</c:v>
                </c:pt>
                <c:pt idx="11">
                  <c:v>0.16918800000000001</c:v>
                </c:pt>
                <c:pt idx="12">
                  <c:v>0.18077099999999999</c:v>
                </c:pt>
                <c:pt idx="13">
                  <c:v>0.16119800000000001</c:v>
                </c:pt>
                <c:pt idx="14">
                  <c:v>0.19544500000000001</c:v>
                </c:pt>
                <c:pt idx="15">
                  <c:v>0.17640700000000001</c:v>
                </c:pt>
                <c:pt idx="16">
                  <c:v>0.180509</c:v>
                </c:pt>
                <c:pt idx="17">
                  <c:v>0.19630400000000001</c:v>
                </c:pt>
                <c:pt idx="18">
                  <c:v>0.18876000000000001</c:v>
                </c:pt>
                <c:pt idx="19">
                  <c:v>0.20074</c:v>
                </c:pt>
                <c:pt idx="20">
                  <c:v>0.19514799999999999</c:v>
                </c:pt>
                <c:pt idx="21">
                  <c:v>0.19453699999999999</c:v>
                </c:pt>
                <c:pt idx="22">
                  <c:v>0.19067899999999999</c:v>
                </c:pt>
                <c:pt idx="23">
                  <c:v>0.21041000000000001</c:v>
                </c:pt>
                <c:pt idx="24">
                  <c:v>0.20365</c:v>
                </c:pt>
                <c:pt idx="25">
                  <c:v>0.19414200000000001</c:v>
                </c:pt>
                <c:pt idx="26">
                  <c:v>0.213673</c:v>
                </c:pt>
                <c:pt idx="27">
                  <c:v>0.21820999999999999</c:v>
                </c:pt>
                <c:pt idx="28">
                  <c:v>0.198273</c:v>
                </c:pt>
                <c:pt idx="29">
                  <c:v>0.206483</c:v>
                </c:pt>
                <c:pt idx="30">
                  <c:v>0.18639</c:v>
                </c:pt>
                <c:pt idx="31">
                  <c:v>0.20451800000000001</c:v>
                </c:pt>
                <c:pt idx="32">
                  <c:v>0.19286600000000001</c:v>
                </c:pt>
                <c:pt idx="33">
                  <c:v>0.20949400000000001</c:v>
                </c:pt>
                <c:pt idx="34">
                  <c:v>0.19999600000000001</c:v>
                </c:pt>
                <c:pt idx="35">
                  <c:v>0.17985400000000001</c:v>
                </c:pt>
                <c:pt idx="36">
                  <c:v>0.17902199999999999</c:v>
                </c:pt>
                <c:pt idx="37">
                  <c:v>0.18607899999999999</c:v>
                </c:pt>
                <c:pt idx="38">
                  <c:v>0.17923500000000001</c:v>
                </c:pt>
                <c:pt idx="39">
                  <c:v>0.19213</c:v>
                </c:pt>
                <c:pt idx="40">
                  <c:v>0.19611500000000001</c:v>
                </c:pt>
                <c:pt idx="41">
                  <c:v>0.21295</c:v>
                </c:pt>
                <c:pt idx="42">
                  <c:v>0.22120699999999999</c:v>
                </c:pt>
                <c:pt idx="43">
                  <c:v>0.22542799999999999</c:v>
                </c:pt>
              </c:numCache>
            </c:numRef>
          </c:val>
          <c:smooth val="0"/>
        </c:ser>
        <c:dLbls>
          <c:showLegendKey val="0"/>
          <c:showVal val="0"/>
          <c:showCatName val="0"/>
          <c:showSerName val="0"/>
          <c:showPercent val="0"/>
          <c:showBubbleSize val="0"/>
        </c:dLbls>
        <c:marker val="1"/>
        <c:smooth val="0"/>
        <c:axId val="90150016"/>
        <c:axId val="90151552"/>
      </c:lineChart>
      <c:catAx>
        <c:axId val="90150016"/>
        <c:scaling>
          <c:orientation val="minMax"/>
        </c:scaling>
        <c:delete val="0"/>
        <c:axPos val="b"/>
        <c:numFmt formatCode="General" sourceLinked="1"/>
        <c:majorTickMark val="out"/>
        <c:minorTickMark val="none"/>
        <c:tickLblPos val="nextTo"/>
        <c:spPr>
          <a:ln>
            <a:solidFill>
              <a:schemeClr val="tx1"/>
            </a:solidFill>
          </a:ln>
        </c:spPr>
        <c:txPr>
          <a:bodyPr/>
          <a:lstStyle/>
          <a:p>
            <a:pPr>
              <a:defRPr sz="1100" b="0" i="0">
                <a:solidFill>
                  <a:schemeClr val="tx1"/>
                </a:solidFill>
                <a:latin typeface="Avenir Next Regular"/>
                <a:cs typeface="Avenir Next Regular"/>
              </a:defRPr>
            </a:pPr>
            <a:endParaRPr lang="en-US"/>
          </a:p>
        </c:txPr>
        <c:crossAx val="90151552"/>
        <c:crosses val="autoZero"/>
        <c:auto val="1"/>
        <c:lblAlgn val="ctr"/>
        <c:lblOffset val="100"/>
        <c:noMultiLvlLbl val="0"/>
      </c:catAx>
      <c:valAx>
        <c:axId val="90151552"/>
        <c:scaling>
          <c:orientation val="minMax"/>
        </c:scaling>
        <c:delete val="0"/>
        <c:axPos val="l"/>
        <c:majorGridlines>
          <c:spPr>
            <a:ln>
              <a:solidFill>
                <a:schemeClr val="bg1">
                  <a:lumMod val="95000"/>
                </a:schemeClr>
              </a:solidFill>
            </a:ln>
          </c:spPr>
        </c:majorGridlines>
        <c:numFmt formatCode="0%" sourceLinked="0"/>
        <c:majorTickMark val="out"/>
        <c:minorTickMark val="none"/>
        <c:tickLblPos val="nextTo"/>
        <c:spPr>
          <a:noFill/>
          <a:ln>
            <a:solidFill>
              <a:schemeClr val="tx1"/>
            </a:solidFill>
          </a:ln>
        </c:spPr>
        <c:txPr>
          <a:bodyPr/>
          <a:lstStyle/>
          <a:p>
            <a:pPr>
              <a:defRPr sz="1400" b="0" i="0">
                <a:solidFill>
                  <a:srgbClr val="000000"/>
                </a:solidFill>
                <a:latin typeface="Avenir Next Regular"/>
                <a:cs typeface="Avenir Next Regular"/>
              </a:defRPr>
            </a:pPr>
            <a:endParaRPr lang="en-US"/>
          </a:p>
        </c:txPr>
        <c:crossAx val="90150016"/>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180293692626699E-2"/>
          <c:y val="3.46994681376495E-2"/>
          <c:w val="0.91767416372413602"/>
          <c:h val="0.75297845858699397"/>
        </c:manualLayout>
      </c:layout>
      <c:lineChart>
        <c:grouping val="standard"/>
        <c:varyColors val="0"/>
        <c:ser>
          <c:idx val="0"/>
          <c:order val="0"/>
          <c:tx>
            <c:strRef>
              <c:f>Sheet1!$B$1</c:f>
              <c:strCache>
                <c:ptCount val="1"/>
                <c:pt idx="0">
                  <c:v>Yorks &amp; Humber</c:v>
                </c:pt>
              </c:strCache>
            </c:strRef>
          </c:tx>
          <c:spPr>
            <a:ln w="28575" cap="rnd">
              <a:solidFill>
                <a:schemeClr val="accent1"/>
              </a:solidFill>
              <a:round/>
            </a:ln>
            <a:effectLst/>
          </c:spPr>
          <c:marker>
            <c:symbol val="none"/>
          </c:marker>
          <c:cat>
            <c:strRef>
              <c:f>Sheet1!$A$2:$A$8</c:f>
              <c:strCache>
                <c:ptCount val="7"/>
                <c:pt idx="0">
                  <c:v>Higher professional</c:v>
                </c:pt>
                <c:pt idx="1">
                  <c:v>Lower professional</c:v>
                </c:pt>
                <c:pt idx="2">
                  <c:v>Intermediate</c:v>
                </c:pt>
                <c:pt idx="3">
                  <c:v>Small employers</c:v>
                </c:pt>
                <c:pt idx="4">
                  <c:v>Lower technical</c:v>
                </c:pt>
                <c:pt idx="5">
                  <c:v>Semi-routine</c:v>
                </c:pt>
                <c:pt idx="6">
                  <c:v>Routine</c:v>
                </c:pt>
              </c:strCache>
            </c:strRef>
          </c:cat>
          <c:val>
            <c:numRef>
              <c:f>Sheet1!$B$2:$B$8</c:f>
              <c:numCache>
                <c:formatCode>General</c:formatCode>
                <c:ptCount val="7"/>
                <c:pt idx="0">
                  <c:v>4</c:v>
                </c:pt>
                <c:pt idx="1">
                  <c:v>5.39</c:v>
                </c:pt>
                <c:pt idx="2">
                  <c:v>6.8</c:v>
                </c:pt>
                <c:pt idx="3">
                  <c:v>7.08</c:v>
                </c:pt>
                <c:pt idx="4">
                  <c:v>7.96</c:v>
                </c:pt>
                <c:pt idx="5">
                  <c:v>9.01</c:v>
                </c:pt>
                <c:pt idx="6">
                  <c:v>9.7899999999999991</c:v>
                </c:pt>
              </c:numCache>
            </c:numRef>
          </c:val>
          <c:smooth val="0"/>
        </c:ser>
        <c:ser>
          <c:idx val="1"/>
          <c:order val="1"/>
          <c:tx>
            <c:strRef>
              <c:f>Sheet1!$C$1</c:f>
              <c:strCache>
                <c:ptCount val="1"/>
                <c:pt idx="0">
                  <c:v>South East</c:v>
                </c:pt>
              </c:strCache>
            </c:strRef>
          </c:tx>
          <c:spPr>
            <a:ln w="28575" cap="rnd">
              <a:solidFill>
                <a:schemeClr val="accent2"/>
              </a:solidFill>
              <a:round/>
            </a:ln>
            <a:effectLst/>
          </c:spPr>
          <c:marker>
            <c:symbol val="none"/>
          </c:marker>
          <c:cat>
            <c:strRef>
              <c:f>Sheet1!$A$2:$A$8</c:f>
              <c:strCache>
                <c:ptCount val="7"/>
                <c:pt idx="0">
                  <c:v>Higher professional</c:v>
                </c:pt>
                <c:pt idx="1">
                  <c:v>Lower professional</c:v>
                </c:pt>
                <c:pt idx="2">
                  <c:v>Intermediate</c:v>
                </c:pt>
                <c:pt idx="3">
                  <c:v>Small employers</c:v>
                </c:pt>
                <c:pt idx="4">
                  <c:v>Lower technical</c:v>
                </c:pt>
                <c:pt idx="5">
                  <c:v>Semi-routine</c:v>
                </c:pt>
                <c:pt idx="6">
                  <c:v>Routine</c:v>
                </c:pt>
              </c:strCache>
            </c:strRef>
          </c:cat>
          <c:val>
            <c:numRef>
              <c:f>Sheet1!$C$2:$C$8</c:f>
              <c:numCache>
                <c:formatCode>General</c:formatCode>
                <c:ptCount val="7"/>
                <c:pt idx="0">
                  <c:v>2.84</c:v>
                </c:pt>
                <c:pt idx="1">
                  <c:v>3.87</c:v>
                </c:pt>
                <c:pt idx="2">
                  <c:v>5.5</c:v>
                </c:pt>
                <c:pt idx="3">
                  <c:v>5.45</c:v>
                </c:pt>
                <c:pt idx="4">
                  <c:v>5.94</c:v>
                </c:pt>
                <c:pt idx="5">
                  <c:v>7.28</c:v>
                </c:pt>
                <c:pt idx="6">
                  <c:v>7.63</c:v>
                </c:pt>
              </c:numCache>
            </c:numRef>
          </c:val>
          <c:smooth val="0"/>
        </c:ser>
        <c:ser>
          <c:idx val="2"/>
          <c:order val="2"/>
          <c:tx>
            <c:strRef>
              <c:f>Sheet1!$D$1</c:f>
              <c:strCache>
                <c:ptCount val="1"/>
                <c:pt idx="0">
                  <c:v>North West</c:v>
                </c:pt>
              </c:strCache>
            </c:strRef>
          </c:tx>
          <c:spPr>
            <a:ln w="28575" cap="rnd">
              <a:solidFill>
                <a:schemeClr val="accent3"/>
              </a:solidFill>
              <a:round/>
            </a:ln>
            <a:effectLst/>
          </c:spPr>
          <c:marker>
            <c:symbol val="none"/>
          </c:marker>
          <c:cat>
            <c:strRef>
              <c:f>Sheet1!$A$2:$A$8</c:f>
              <c:strCache>
                <c:ptCount val="7"/>
                <c:pt idx="0">
                  <c:v>Higher professional</c:v>
                </c:pt>
                <c:pt idx="1">
                  <c:v>Lower professional</c:v>
                </c:pt>
                <c:pt idx="2">
                  <c:v>Intermediate</c:v>
                </c:pt>
                <c:pt idx="3">
                  <c:v>Small employers</c:v>
                </c:pt>
                <c:pt idx="4">
                  <c:v>Lower technical</c:v>
                </c:pt>
                <c:pt idx="5">
                  <c:v>Semi-routine</c:v>
                </c:pt>
                <c:pt idx="6">
                  <c:v>Routine</c:v>
                </c:pt>
              </c:strCache>
            </c:strRef>
          </c:cat>
          <c:val>
            <c:numRef>
              <c:f>Sheet1!$D$2:$D$8</c:f>
              <c:numCache>
                <c:formatCode>General</c:formatCode>
                <c:ptCount val="7"/>
                <c:pt idx="0">
                  <c:v>4.03</c:v>
                </c:pt>
                <c:pt idx="1">
                  <c:v>5.8599999999999977</c:v>
                </c:pt>
                <c:pt idx="2">
                  <c:v>7.24</c:v>
                </c:pt>
                <c:pt idx="3">
                  <c:v>7.7</c:v>
                </c:pt>
                <c:pt idx="4">
                  <c:v>8.6300000000000008</c:v>
                </c:pt>
                <c:pt idx="5">
                  <c:v>9.93</c:v>
                </c:pt>
                <c:pt idx="6">
                  <c:v>10.66</c:v>
                </c:pt>
              </c:numCache>
            </c:numRef>
          </c:val>
          <c:smooth val="0"/>
        </c:ser>
        <c:dLbls>
          <c:showLegendKey val="0"/>
          <c:showVal val="0"/>
          <c:showCatName val="0"/>
          <c:showSerName val="0"/>
          <c:showPercent val="0"/>
          <c:showBubbleSize val="0"/>
        </c:dLbls>
        <c:marker val="1"/>
        <c:smooth val="0"/>
        <c:axId val="89675648"/>
        <c:axId val="89677184"/>
      </c:lineChart>
      <c:catAx>
        <c:axId val="896756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9677184"/>
        <c:crosses val="autoZero"/>
        <c:auto val="1"/>
        <c:lblAlgn val="ctr"/>
        <c:lblOffset val="100"/>
        <c:noMultiLvlLbl val="0"/>
      </c:catAx>
      <c:valAx>
        <c:axId val="89677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9675648"/>
        <c:crosses val="autoZero"/>
        <c:crossBetween val="between"/>
      </c:valAx>
      <c:spPr>
        <a:solidFill>
          <a:schemeClr val="bg1"/>
        </a:solidFill>
        <a:ln>
          <a:solidFill>
            <a:schemeClr val="bg2"/>
          </a:solidFill>
        </a:ln>
        <a:effectLst/>
      </c:spPr>
    </c:plotArea>
    <c:legend>
      <c:legendPos val="b"/>
      <c:overlay val="0"/>
      <c:spPr>
        <a:solidFill>
          <a:schemeClr val="bg2">
            <a:lumMod val="20000"/>
            <a:lumOff val="80000"/>
          </a:schemeClr>
        </a:solid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tx>
            <c:strRef>
              <c:f>Sheet1!$C$1</c:f>
              <c:strCache>
                <c:ptCount val="1"/>
                <c:pt idx="0">
                  <c:v>Public</c:v>
                </c:pt>
              </c:strCache>
            </c:strRef>
          </c:tx>
          <c:spPr>
            <a:solidFill>
              <a:srgbClr val="3366FF"/>
            </a:solidFill>
          </c:spPr>
          <c:invertIfNegative val="0"/>
          <c:cat>
            <c:strRef>
              <c:f>Sheet1!$A$3:$A$11</c:f>
              <c:strCache>
                <c:ptCount val="9"/>
                <c:pt idx="0">
                  <c:v>North East</c:v>
                </c:pt>
                <c:pt idx="1">
                  <c:v>South West</c:v>
                </c:pt>
                <c:pt idx="2">
                  <c:v>East England</c:v>
                </c:pt>
                <c:pt idx="3">
                  <c:v>North West</c:v>
                </c:pt>
                <c:pt idx="4">
                  <c:v>Yorks &amp; Humber</c:v>
                </c:pt>
                <c:pt idx="5">
                  <c:v>East Midlands</c:v>
                </c:pt>
                <c:pt idx="6">
                  <c:v>West Midlands</c:v>
                </c:pt>
                <c:pt idx="7">
                  <c:v>South East</c:v>
                </c:pt>
                <c:pt idx="8">
                  <c:v>London</c:v>
                </c:pt>
              </c:strCache>
            </c:strRef>
          </c:cat>
          <c:val>
            <c:numRef>
              <c:f>Sheet1!$C$3:$C$11</c:f>
              <c:numCache>
                <c:formatCode>General</c:formatCode>
                <c:ptCount val="9"/>
                <c:pt idx="0">
                  <c:v>13</c:v>
                </c:pt>
                <c:pt idx="1">
                  <c:v>99</c:v>
                </c:pt>
                <c:pt idx="2">
                  <c:v>251</c:v>
                </c:pt>
                <c:pt idx="3">
                  <c:v>931</c:v>
                </c:pt>
                <c:pt idx="4">
                  <c:v>1065</c:v>
                </c:pt>
                <c:pt idx="5">
                  <c:v>1394</c:v>
                </c:pt>
                <c:pt idx="6">
                  <c:v>1469</c:v>
                </c:pt>
                <c:pt idx="7">
                  <c:v>6751</c:v>
                </c:pt>
                <c:pt idx="8">
                  <c:v>21370</c:v>
                </c:pt>
              </c:numCache>
            </c:numRef>
          </c:val>
        </c:ser>
        <c:ser>
          <c:idx val="1"/>
          <c:order val="1"/>
          <c:tx>
            <c:strRef>
              <c:f>Sheet1!$D$1</c:f>
              <c:strCache>
                <c:ptCount val="1"/>
                <c:pt idx="0">
                  <c:v>Private</c:v>
                </c:pt>
              </c:strCache>
            </c:strRef>
          </c:tx>
          <c:spPr>
            <a:solidFill>
              <a:srgbClr val="FF0000"/>
            </a:solidFill>
          </c:spPr>
          <c:invertIfNegative val="0"/>
          <c:cat>
            <c:strRef>
              <c:f>Sheet1!$A$3:$A$11</c:f>
              <c:strCache>
                <c:ptCount val="9"/>
                <c:pt idx="0">
                  <c:v>North East</c:v>
                </c:pt>
                <c:pt idx="1">
                  <c:v>South West</c:v>
                </c:pt>
                <c:pt idx="2">
                  <c:v>East England</c:v>
                </c:pt>
                <c:pt idx="3">
                  <c:v>North West</c:v>
                </c:pt>
                <c:pt idx="4">
                  <c:v>Yorks &amp; Humber</c:v>
                </c:pt>
                <c:pt idx="5">
                  <c:v>East Midlands</c:v>
                </c:pt>
                <c:pt idx="6">
                  <c:v>West Midlands</c:v>
                </c:pt>
                <c:pt idx="7">
                  <c:v>South East</c:v>
                </c:pt>
                <c:pt idx="8">
                  <c:v>London</c:v>
                </c:pt>
              </c:strCache>
            </c:strRef>
          </c:cat>
          <c:val>
            <c:numRef>
              <c:f>Sheet1!$D$3:$D$11</c:f>
              <c:numCache>
                <c:formatCode>General</c:formatCode>
                <c:ptCount val="9"/>
                <c:pt idx="0">
                  <c:v>0</c:v>
                </c:pt>
                <c:pt idx="1">
                  <c:v>195</c:v>
                </c:pt>
                <c:pt idx="2">
                  <c:v>127</c:v>
                </c:pt>
                <c:pt idx="3">
                  <c:v>11</c:v>
                </c:pt>
                <c:pt idx="4">
                  <c:v>0</c:v>
                </c:pt>
                <c:pt idx="5">
                  <c:v>0</c:v>
                </c:pt>
                <c:pt idx="6">
                  <c:v>65</c:v>
                </c:pt>
                <c:pt idx="7">
                  <c:v>945</c:v>
                </c:pt>
                <c:pt idx="8">
                  <c:v>5954</c:v>
                </c:pt>
              </c:numCache>
            </c:numRef>
          </c:val>
        </c:ser>
        <c:dLbls>
          <c:showLegendKey val="0"/>
          <c:showVal val="0"/>
          <c:showCatName val="0"/>
          <c:showSerName val="0"/>
          <c:showPercent val="0"/>
          <c:showBubbleSize val="0"/>
        </c:dLbls>
        <c:gapWidth val="150"/>
        <c:overlap val="100"/>
        <c:axId val="113484160"/>
        <c:axId val="113485696"/>
      </c:barChart>
      <c:catAx>
        <c:axId val="113484160"/>
        <c:scaling>
          <c:orientation val="minMax"/>
        </c:scaling>
        <c:delete val="0"/>
        <c:axPos val="b"/>
        <c:numFmt formatCode="General" sourceLinked="0"/>
        <c:majorTickMark val="out"/>
        <c:minorTickMark val="none"/>
        <c:tickLblPos val="nextTo"/>
        <c:spPr>
          <a:noFill/>
          <a:ln>
            <a:solidFill>
              <a:schemeClr val="tx1"/>
            </a:solidFill>
          </a:ln>
        </c:spPr>
        <c:txPr>
          <a:bodyPr/>
          <a:lstStyle/>
          <a:p>
            <a:pPr>
              <a:defRPr sz="1400" b="0" i="0">
                <a:solidFill>
                  <a:schemeClr val="tx1"/>
                </a:solidFill>
                <a:latin typeface="Avenir Next Regular"/>
                <a:cs typeface="Avenir Next Regular"/>
              </a:defRPr>
            </a:pPr>
            <a:endParaRPr lang="en-US"/>
          </a:p>
        </c:txPr>
        <c:crossAx val="113485696"/>
        <c:crosses val="autoZero"/>
        <c:auto val="1"/>
        <c:lblAlgn val="ctr"/>
        <c:lblOffset val="100"/>
        <c:noMultiLvlLbl val="0"/>
      </c:catAx>
      <c:valAx>
        <c:axId val="113485696"/>
        <c:scaling>
          <c:orientation val="minMax"/>
        </c:scaling>
        <c:delete val="0"/>
        <c:axPos val="l"/>
        <c:majorGridlines/>
        <c:numFmt formatCode="General" sourceLinked="1"/>
        <c:majorTickMark val="out"/>
        <c:minorTickMark val="none"/>
        <c:tickLblPos val="nextTo"/>
        <c:spPr>
          <a:ln>
            <a:solidFill>
              <a:schemeClr val="tx1"/>
            </a:solidFill>
          </a:ln>
        </c:spPr>
        <c:txPr>
          <a:bodyPr/>
          <a:lstStyle/>
          <a:p>
            <a:pPr>
              <a:defRPr sz="1600" b="0" i="0">
                <a:solidFill>
                  <a:srgbClr val="000000"/>
                </a:solidFill>
                <a:latin typeface="Avenir Next Regular"/>
                <a:cs typeface="Avenir Next Regular"/>
              </a:defRPr>
            </a:pPr>
            <a:endParaRPr lang="en-US"/>
          </a:p>
        </c:txPr>
        <c:crossAx val="113484160"/>
        <c:crosses val="autoZero"/>
        <c:crossBetween val="between"/>
      </c:valAx>
    </c:plotArea>
    <c:legend>
      <c:legendPos val="r"/>
      <c:overlay val="0"/>
      <c:txPr>
        <a:bodyPr/>
        <a:lstStyle/>
        <a:p>
          <a:pPr>
            <a:defRPr sz="1400" b="0" i="0">
              <a:solidFill>
                <a:srgbClr val="000000"/>
              </a:solidFill>
              <a:latin typeface="Avenir Next Regular"/>
              <a:cs typeface="Avenir Next Regular"/>
            </a:defRPr>
          </a:pPr>
          <a:endParaRPr lang="en-US"/>
        </a:p>
      </c:txPr>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010662-1C97-F041-A84C-C6E4D2939CA5}" type="datetimeFigureOut">
              <a:rPr lang="en-US" smtClean="0"/>
              <a:t>11/30/2017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086253-1825-3045-9C2E-A47779CFAED6}" type="slidenum">
              <a:rPr lang="en-US" smtClean="0"/>
              <a:t>‹#›</a:t>
            </a:fld>
            <a:endParaRPr lang="en-US"/>
          </a:p>
        </p:txBody>
      </p:sp>
    </p:spTree>
    <p:extLst>
      <p:ext uri="{BB962C8B-B14F-4D97-AF65-F5344CB8AC3E}">
        <p14:creationId xmlns:p14="http://schemas.microsoft.com/office/powerpoint/2010/main" val="7941053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86253-1825-3045-9C2E-A47779CFAED6}" type="slidenum">
              <a:rPr lang="en-US" smtClean="0"/>
              <a:t>1</a:t>
            </a:fld>
            <a:endParaRPr lang="en-US"/>
          </a:p>
        </p:txBody>
      </p:sp>
    </p:spTree>
    <p:extLst>
      <p:ext uri="{BB962C8B-B14F-4D97-AF65-F5344CB8AC3E}">
        <p14:creationId xmlns:p14="http://schemas.microsoft.com/office/powerpoint/2010/main" val="2731385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dirty="0" smtClean="0">
                <a:latin typeface="Avenir Next Italic"/>
                <a:cs typeface="Avenir Next Italic"/>
              </a:rPr>
              <a:t>Charles Booth: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0" dirty="0" smtClean="0">
              <a:latin typeface="Avenir Next Italic"/>
              <a:cs typeface="Avenir Next Italic"/>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latin typeface="Avenir Next Italic"/>
                <a:cs typeface="Avenir Next Italic"/>
              </a:rPr>
              <a:t>“London is nourished by the literal consumption of bone and sinew from the country; by the absorption every year of large numbers of persons of stronger physique, who raise the standard of health... only to give place to a fresh set of recruits, after London life for one or two generations has reduced them...” </a:t>
            </a:r>
          </a:p>
          <a:p>
            <a:endParaRPr lang="en-US" dirty="0"/>
          </a:p>
        </p:txBody>
      </p:sp>
      <p:sp>
        <p:nvSpPr>
          <p:cNvPr id="4" name="Slide Number Placeholder 3"/>
          <p:cNvSpPr>
            <a:spLocks noGrp="1"/>
          </p:cNvSpPr>
          <p:nvPr>
            <p:ph type="sldNum" sz="quarter" idx="10"/>
          </p:nvPr>
        </p:nvSpPr>
        <p:spPr/>
        <p:txBody>
          <a:bodyPr/>
          <a:lstStyle/>
          <a:p>
            <a:fld id="{65BD6659-4759-914E-B56B-3132477C1A6B}" type="slidenum">
              <a:rPr lang="en-US" smtClean="0"/>
              <a:t>13</a:t>
            </a:fld>
            <a:endParaRPr lang="en-US"/>
          </a:p>
        </p:txBody>
      </p:sp>
    </p:spTree>
    <p:extLst>
      <p:ext uri="{BB962C8B-B14F-4D97-AF65-F5344CB8AC3E}">
        <p14:creationId xmlns:p14="http://schemas.microsoft.com/office/powerpoint/2010/main" val="1546895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RDAs created in 1998 to help</a:t>
            </a:r>
            <a:r>
              <a:rPr lang="en-US" baseline="0" dirty="0" smtClean="0"/>
              <a:t> </a:t>
            </a:r>
            <a:r>
              <a:rPr lang="en-US" dirty="0" smtClean="0"/>
              <a:t>develop regional economies – recently abolished in </a:t>
            </a:r>
            <a:r>
              <a:rPr lang="en-US" dirty="0" err="1" smtClean="0"/>
              <a:t>favour</a:t>
            </a:r>
            <a:r>
              <a:rPr lang="en-US" dirty="0" smtClean="0"/>
              <a:t> of Local</a:t>
            </a:r>
            <a:r>
              <a:rPr lang="en-US" baseline="0" dirty="0" smtClean="0"/>
              <a:t> Enterprise Partnerships (initially given no money </a:t>
            </a:r>
            <a:r>
              <a:rPr lang="en-US" baseline="0" dirty="0" err="1" smtClean="0"/>
              <a:t>cf</a:t>
            </a:r>
            <a:r>
              <a:rPr lang="en-US" baseline="0" dirty="0" smtClean="0"/>
              <a:t> £2billion for RDAs, then asked to compete for a share of £1.4 billion local </a:t>
            </a:r>
            <a:r>
              <a:rPr lang="en-US" baseline="0" smtClean="0"/>
              <a:t>growth fund.</a:t>
            </a:r>
            <a:endParaRPr lang="en-US" dirty="0"/>
          </a:p>
        </p:txBody>
      </p:sp>
      <p:sp>
        <p:nvSpPr>
          <p:cNvPr id="4" name="Slide Number Placeholder 3"/>
          <p:cNvSpPr>
            <a:spLocks noGrp="1"/>
          </p:cNvSpPr>
          <p:nvPr>
            <p:ph type="sldNum" sz="quarter" idx="10"/>
          </p:nvPr>
        </p:nvSpPr>
        <p:spPr/>
        <p:txBody>
          <a:bodyPr/>
          <a:lstStyle/>
          <a:p>
            <a:fld id="{65BD6659-4759-914E-B56B-3132477C1A6B}" type="slidenum">
              <a:rPr lang="en-US" smtClean="0"/>
              <a:t>14</a:t>
            </a:fld>
            <a:endParaRPr lang="en-US"/>
          </a:p>
        </p:txBody>
      </p:sp>
    </p:spTree>
    <p:extLst>
      <p:ext uri="{BB962C8B-B14F-4D97-AF65-F5344CB8AC3E}">
        <p14:creationId xmlns:p14="http://schemas.microsoft.com/office/powerpoint/2010/main" val="1600372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BD6659-4759-914E-B56B-3132477C1A6B}" type="slidenum">
              <a:rPr lang="en-US" smtClean="0"/>
              <a:t>15</a:t>
            </a:fld>
            <a:endParaRPr lang="en-US"/>
          </a:p>
        </p:txBody>
      </p:sp>
    </p:spTree>
    <p:extLst>
      <p:ext uri="{BB962C8B-B14F-4D97-AF65-F5344CB8AC3E}">
        <p14:creationId xmlns:p14="http://schemas.microsoft.com/office/powerpoint/2010/main" val="56119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latin typeface="Avenir Next Regular"/>
                <a:cs typeface="Avenir Next Regular"/>
              </a:rPr>
              <a:t>We’re building an economy for North and South…</a:t>
            </a:r>
          </a:p>
          <a:p>
            <a:endParaRPr lang="en-US" dirty="0"/>
          </a:p>
        </p:txBody>
      </p:sp>
      <p:sp>
        <p:nvSpPr>
          <p:cNvPr id="4" name="Slide Number Placeholder 3"/>
          <p:cNvSpPr>
            <a:spLocks noGrp="1"/>
          </p:cNvSpPr>
          <p:nvPr>
            <p:ph type="sldNum" sz="quarter" idx="10"/>
          </p:nvPr>
        </p:nvSpPr>
        <p:spPr/>
        <p:txBody>
          <a:bodyPr/>
          <a:lstStyle/>
          <a:p>
            <a:fld id="{65BD6659-4759-914E-B56B-3132477C1A6B}" type="slidenum">
              <a:rPr lang="en-US" smtClean="0"/>
              <a:t>17</a:t>
            </a:fld>
            <a:endParaRPr lang="en-US"/>
          </a:p>
        </p:txBody>
      </p:sp>
    </p:spTree>
    <p:extLst>
      <p:ext uri="{BB962C8B-B14F-4D97-AF65-F5344CB8AC3E}">
        <p14:creationId xmlns:p14="http://schemas.microsoft.com/office/powerpoint/2010/main" val="2034773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£42 billion</a:t>
            </a:r>
            <a:endParaRPr lang="en-US" dirty="0"/>
          </a:p>
        </p:txBody>
      </p:sp>
      <p:sp>
        <p:nvSpPr>
          <p:cNvPr id="4" name="Slide Number Placeholder 3"/>
          <p:cNvSpPr>
            <a:spLocks noGrp="1"/>
          </p:cNvSpPr>
          <p:nvPr>
            <p:ph type="sldNum" sz="quarter" idx="10"/>
          </p:nvPr>
        </p:nvSpPr>
        <p:spPr/>
        <p:txBody>
          <a:bodyPr/>
          <a:lstStyle/>
          <a:p>
            <a:fld id="{65BD6659-4759-914E-B56B-3132477C1A6B}" type="slidenum">
              <a:rPr lang="en-US" smtClean="0"/>
              <a:t>18</a:t>
            </a:fld>
            <a:endParaRPr lang="en-US"/>
          </a:p>
        </p:txBody>
      </p:sp>
    </p:spTree>
    <p:extLst>
      <p:ext uri="{BB962C8B-B14F-4D97-AF65-F5344CB8AC3E}">
        <p14:creationId xmlns:p14="http://schemas.microsoft.com/office/powerpoint/2010/main" val="609364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National Infrastructure</a:t>
            </a:r>
            <a:r>
              <a:rPr lang="en-US" baseline="0" dirty="0" smtClean="0"/>
              <a:t> Plan: £30 billion transport infrastructure spend - </a:t>
            </a:r>
            <a:r>
              <a:rPr lang="en-US" dirty="0" smtClean="0"/>
              <a:t>91%</a:t>
            </a:r>
            <a:r>
              <a:rPr lang="en-US" baseline="0" dirty="0" smtClean="0"/>
              <a:t> of the spend is in the South</a:t>
            </a:r>
            <a:endParaRPr lang="en-US" dirty="0" smtClean="0"/>
          </a:p>
          <a:p>
            <a:endParaRPr lang="en-US" dirty="0" smtClean="0"/>
          </a:p>
          <a:p>
            <a:r>
              <a:rPr lang="en-US" dirty="0" smtClean="0"/>
              <a:t>NE: £13m - £5</a:t>
            </a:r>
            <a:r>
              <a:rPr lang="en-US" baseline="0" dirty="0" smtClean="0"/>
              <a:t> per head</a:t>
            </a:r>
            <a:endParaRPr lang="en-US" dirty="0" smtClean="0"/>
          </a:p>
          <a:p>
            <a:r>
              <a:rPr lang="en-US" dirty="0" smtClean="0"/>
              <a:t>London: £27,324m - £2,731 per head</a:t>
            </a:r>
          </a:p>
          <a:p>
            <a:endParaRPr lang="en-US" dirty="0" smtClean="0"/>
          </a:p>
        </p:txBody>
      </p:sp>
      <p:sp>
        <p:nvSpPr>
          <p:cNvPr id="4" name="Slide Number Placeholder 3"/>
          <p:cNvSpPr>
            <a:spLocks noGrp="1"/>
          </p:cNvSpPr>
          <p:nvPr>
            <p:ph type="sldNum" sz="quarter" idx="10"/>
          </p:nvPr>
        </p:nvSpPr>
        <p:spPr/>
        <p:txBody>
          <a:bodyPr/>
          <a:lstStyle/>
          <a:p>
            <a:fld id="{65BD6659-4759-914E-B56B-3132477C1A6B}" type="slidenum">
              <a:rPr lang="en-US" smtClean="0"/>
              <a:t>19</a:t>
            </a:fld>
            <a:endParaRPr lang="en-US"/>
          </a:p>
        </p:txBody>
      </p:sp>
    </p:spTree>
    <p:extLst>
      <p:ext uri="{BB962C8B-B14F-4D97-AF65-F5344CB8AC3E}">
        <p14:creationId xmlns:p14="http://schemas.microsoft.com/office/powerpoint/2010/main" val="1049311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BBC is</a:t>
            </a:r>
            <a:r>
              <a:rPr lang="en-US" baseline="0" dirty="0" smtClean="0"/>
              <a:t> public property – every household in the UK with a </a:t>
            </a:r>
            <a:r>
              <a:rPr lang="en-US" baseline="0" dirty="0" err="1" smtClean="0"/>
              <a:t>licence</a:t>
            </a:r>
            <a:r>
              <a:rPr lang="en-US" baseline="0" dirty="0" smtClean="0"/>
              <a:t> contributes £145.50 towards its £5 billion budget.</a:t>
            </a:r>
          </a:p>
          <a:p>
            <a:r>
              <a:rPr lang="en-US" baseline="0" dirty="0" smtClean="0"/>
              <a:t>The BBC has regional outposts, but over 90% of its resources are concentrated in London. This has two main effects:</a:t>
            </a:r>
          </a:p>
          <a:p>
            <a:pPr marL="285750" indent="-285750">
              <a:buAutoNum type="romanLcParenR"/>
            </a:pPr>
            <a:r>
              <a:rPr lang="en-US" baseline="0" dirty="0" smtClean="0"/>
              <a:t>A massive redistribution of wealth from the provinces to the capital.</a:t>
            </a:r>
          </a:p>
          <a:p>
            <a:pPr marL="285750" indent="-285750">
              <a:buAutoNum type="romanLcParenR"/>
            </a:pPr>
            <a:r>
              <a:rPr lang="en-US" baseline="0" dirty="0" smtClean="0"/>
              <a:t>It gives the UK’s key news and cultural outlet a London-centric view of the world. </a:t>
            </a:r>
          </a:p>
          <a:p>
            <a:pPr marL="285750" indent="-285750">
              <a:buAutoNum type="romanLcParenR"/>
            </a:pPr>
            <a:endParaRPr lang="en-US" baseline="0" dirty="0" smtClean="0"/>
          </a:p>
          <a:p>
            <a:r>
              <a:rPr lang="en-US" dirty="0" smtClean="0"/>
              <a:t>Move cost £573-942 million</a:t>
            </a:r>
          </a:p>
          <a:p>
            <a:r>
              <a:rPr lang="en-US" dirty="0" smtClean="0"/>
              <a:t>2,300 people directly employed (but only 254 from Greater Manchester and 39 people from </a:t>
            </a:r>
            <a:r>
              <a:rPr lang="en-US" dirty="0" err="1" smtClean="0"/>
              <a:t>Salford</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5BD6659-4759-914E-B56B-3132477C1A6B}" type="slidenum">
              <a:rPr lang="en-US" smtClean="0"/>
              <a:t>20</a:t>
            </a:fld>
            <a:endParaRPr lang="en-US"/>
          </a:p>
        </p:txBody>
      </p:sp>
    </p:spTree>
    <p:extLst>
      <p:ext uri="{BB962C8B-B14F-4D97-AF65-F5344CB8AC3E}">
        <p14:creationId xmlns:p14="http://schemas.microsoft.com/office/powerpoint/2010/main" val="1023067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Julian Tudor-Hart, academic GP, coined the term</a:t>
            </a:r>
            <a:r>
              <a:rPr lang="en-US" baseline="0" dirty="0" smtClean="0"/>
              <a:t> “inverse care law” to describe the mismatch between the need for health care and its provision. </a:t>
            </a:r>
          </a:p>
          <a:p>
            <a:r>
              <a:rPr lang="en-US" baseline="0" dirty="0" smtClean="0"/>
              <a:t>He worked in the deprived mining community of </a:t>
            </a:r>
            <a:r>
              <a:rPr lang="en-US" baseline="0" dirty="0" err="1" smtClean="0"/>
              <a:t>Glyncorrwg</a:t>
            </a:r>
            <a:r>
              <a:rPr lang="en-US" baseline="0" dirty="0" smtClean="0"/>
              <a:t> as the local GP and instigated a </a:t>
            </a:r>
            <a:r>
              <a:rPr lang="en-US" baseline="0" dirty="0" err="1" smtClean="0"/>
              <a:t>programme</a:t>
            </a:r>
            <a:r>
              <a:rPr lang="en-US" baseline="0" dirty="0" smtClean="0"/>
              <a:t> of anticipatory care, detecting chronic disease and initiating early treatment. After 20 years mortality rates were 6% below the national average, compared with 60% above the national average in the adjacent (and similarly deprived) village of </a:t>
            </a:r>
            <a:r>
              <a:rPr lang="en-US" baseline="0" dirty="0" err="1" smtClean="0"/>
              <a:t>Blaengwynfi</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5BD6659-4759-914E-B56B-3132477C1A6B}" type="slidenum">
              <a:rPr lang="en-US" smtClean="0"/>
              <a:t>21</a:t>
            </a:fld>
            <a:endParaRPr lang="en-US"/>
          </a:p>
        </p:txBody>
      </p:sp>
    </p:spTree>
    <p:extLst>
      <p:ext uri="{BB962C8B-B14F-4D97-AF65-F5344CB8AC3E}">
        <p14:creationId xmlns:p14="http://schemas.microsoft.com/office/powerpoint/2010/main" val="1623293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“Southern England, probably the sleekest landscape in the world. It is difficult when you pass that way, to believe that anything is really happening anywhere. Earthquakes in Japan, famines in China, revolutions in Mexico? Don’t worry, the milk will be on the doorstep tomorrow morning, The New Statesman will come out on Friday. The industrial towns were far away, a smudge of smoke and misery hidden by the curve of the earth’s surface.”</a:t>
            </a:r>
          </a:p>
          <a:p>
            <a:endParaRPr lang="en-US" dirty="0"/>
          </a:p>
        </p:txBody>
      </p:sp>
      <p:sp>
        <p:nvSpPr>
          <p:cNvPr id="4" name="Slide Number Placeholder 3"/>
          <p:cNvSpPr>
            <a:spLocks noGrp="1"/>
          </p:cNvSpPr>
          <p:nvPr>
            <p:ph type="sldNum" sz="quarter" idx="10"/>
          </p:nvPr>
        </p:nvSpPr>
        <p:spPr/>
        <p:txBody>
          <a:bodyPr/>
          <a:lstStyle/>
          <a:p>
            <a:fld id="{65BD6659-4759-914E-B56B-3132477C1A6B}" type="slidenum">
              <a:rPr lang="en-US" smtClean="0"/>
              <a:t>2</a:t>
            </a:fld>
            <a:endParaRPr lang="en-US"/>
          </a:p>
        </p:txBody>
      </p:sp>
    </p:spTree>
    <p:extLst>
      <p:ext uri="{BB962C8B-B14F-4D97-AF65-F5344CB8AC3E}">
        <p14:creationId xmlns:p14="http://schemas.microsoft.com/office/powerpoint/2010/main" val="651849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baseline="0" dirty="0" smtClean="0">
                <a:solidFill>
                  <a:schemeClr val="tx1"/>
                </a:solidFill>
                <a:effectLst/>
                <a:latin typeface="+mn-lt"/>
                <a:ea typeface="+mn-ea"/>
                <a:cs typeface="+mn-cs"/>
              </a:rPr>
              <a:t>Maps:</a:t>
            </a:r>
          </a:p>
          <a:p>
            <a:r>
              <a:rPr lang="en-US" sz="1200" b="1" kern="1200" baseline="0" dirty="0" smtClean="0">
                <a:solidFill>
                  <a:schemeClr val="tx1"/>
                </a:solidFill>
                <a:effectLst/>
                <a:latin typeface="+mn-lt"/>
                <a:ea typeface="+mn-ea"/>
                <a:cs typeface="+mn-cs"/>
              </a:rPr>
              <a:t>Map 1) Tax-raising powers at the time of the Norman Conquest, showing wealth concentrated in the South of England.</a:t>
            </a:r>
          </a:p>
          <a:p>
            <a:r>
              <a:rPr lang="en-US" sz="1200" b="1" kern="1200" baseline="0" dirty="0" smtClean="0">
                <a:solidFill>
                  <a:schemeClr val="tx1"/>
                </a:solidFill>
                <a:effectLst/>
                <a:latin typeface="+mn-lt"/>
                <a:ea typeface="+mn-ea"/>
                <a:cs typeface="+mn-cs"/>
              </a:rPr>
              <a:t>Map 2) Mortality in Victorian England &amp; Wales.</a:t>
            </a:r>
          </a:p>
          <a:p>
            <a:r>
              <a:rPr lang="en-US" sz="1200" b="1" kern="1200" baseline="0" dirty="0" smtClean="0">
                <a:solidFill>
                  <a:schemeClr val="tx1"/>
                </a:solidFill>
                <a:effectLst/>
                <a:latin typeface="+mn-lt"/>
                <a:ea typeface="+mn-ea"/>
                <a:cs typeface="+mn-cs"/>
              </a:rPr>
              <a:t>Map 3) Cartogram of Great Britain – hexes represent local authority areas, so map is re-scaled according to resident population. </a:t>
            </a:r>
            <a:r>
              <a:rPr lang="en-US" sz="1200" b="1" kern="1200" baseline="0" dirty="0" err="1" smtClean="0">
                <a:solidFill>
                  <a:schemeClr val="tx1"/>
                </a:solidFill>
                <a:effectLst/>
                <a:latin typeface="+mn-lt"/>
                <a:ea typeface="+mn-ea"/>
                <a:cs typeface="+mn-cs"/>
              </a:rPr>
              <a:t>Colours</a:t>
            </a:r>
            <a:r>
              <a:rPr lang="en-US" sz="1200" b="1" kern="1200" baseline="0" dirty="0" smtClean="0">
                <a:solidFill>
                  <a:schemeClr val="tx1"/>
                </a:solidFill>
                <a:effectLst/>
                <a:latin typeface="+mn-lt"/>
                <a:ea typeface="+mn-ea"/>
                <a:cs typeface="+mn-cs"/>
              </a:rPr>
              <a:t> represent </a:t>
            </a:r>
            <a:r>
              <a:rPr lang="en-US" sz="1200" b="1" kern="1200" baseline="0" dirty="0" err="1" smtClean="0">
                <a:solidFill>
                  <a:schemeClr val="tx1"/>
                </a:solidFill>
                <a:effectLst/>
                <a:latin typeface="+mn-lt"/>
                <a:ea typeface="+mn-ea"/>
                <a:cs typeface="+mn-cs"/>
              </a:rPr>
              <a:t>standardised</a:t>
            </a:r>
            <a:r>
              <a:rPr lang="en-US" sz="1200" b="1" kern="1200" baseline="0" dirty="0" smtClean="0">
                <a:solidFill>
                  <a:schemeClr val="tx1"/>
                </a:solidFill>
                <a:effectLst/>
                <a:latin typeface="+mn-lt"/>
                <a:ea typeface="+mn-ea"/>
                <a:cs typeface="+mn-cs"/>
              </a:rPr>
              <a:t> mortality rates in 2001, showing areas of high mortality rates concentrated in the North.</a:t>
            </a:r>
          </a:p>
          <a:p>
            <a:endParaRPr lang="en-US" dirty="0"/>
          </a:p>
        </p:txBody>
      </p:sp>
      <p:sp>
        <p:nvSpPr>
          <p:cNvPr id="4" name="Slide Number Placeholder 3"/>
          <p:cNvSpPr>
            <a:spLocks noGrp="1"/>
          </p:cNvSpPr>
          <p:nvPr>
            <p:ph type="sldNum" sz="quarter" idx="10"/>
          </p:nvPr>
        </p:nvSpPr>
        <p:spPr/>
        <p:txBody>
          <a:bodyPr/>
          <a:lstStyle/>
          <a:p>
            <a:fld id="{65BD6659-4759-914E-B56B-3132477C1A6B}" type="slidenum">
              <a:rPr lang="en-US" smtClean="0"/>
              <a:t>3</a:t>
            </a:fld>
            <a:endParaRPr lang="en-US"/>
          </a:p>
        </p:txBody>
      </p:sp>
    </p:spTree>
    <p:extLst>
      <p:ext uri="{BB962C8B-B14F-4D97-AF65-F5344CB8AC3E}">
        <p14:creationId xmlns:p14="http://schemas.microsoft.com/office/powerpoint/2010/main" val="212612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a:t>
            </a:r>
          </a:p>
          <a:p>
            <a:r>
              <a:rPr lang="en-US" dirty="0" smtClean="0"/>
              <a:t>Leeds United football stadium, capacity 38,000.</a:t>
            </a:r>
          </a:p>
          <a:p>
            <a:r>
              <a:rPr lang="en-US" dirty="0" smtClean="0"/>
              <a:t>Each year the premature deaths in the North of England (compared with the South) would</a:t>
            </a:r>
            <a:r>
              <a:rPr lang="en-US" baseline="0" dirty="0" smtClean="0"/>
              <a:t> fill the stadium.</a:t>
            </a:r>
          </a:p>
          <a:p>
            <a:r>
              <a:rPr lang="en-US" baseline="0" dirty="0" smtClean="0"/>
              <a:t>The population of York every 3.5 years</a:t>
            </a:r>
            <a:endParaRPr lang="en-US" dirty="0"/>
          </a:p>
        </p:txBody>
      </p:sp>
      <p:sp>
        <p:nvSpPr>
          <p:cNvPr id="4" name="Slide Number Placeholder 3"/>
          <p:cNvSpPr>
            <a:spLocks noGrp="1"/>
          </p:cNvSpPr>
          <p:nvPr>
            <p:ph type="sldNum" sz="quarter" idx="10"/>
          </p:nvPr>
        </p:nvSpPr>
        <p:spPr/>
        <p:txBody>
          <a:bodyPr/>
          <a:lstStyle/>
          <a:p>
            <a:fld id="{65BD6659-4759-914E-B56B-3132477C1A6B}" type="slidenum">
              <a:rPr lang="en-US" smtClean="0"/>
              <a:t>5</a:t>
            </a:fld>
            <a:endParaRPr lang="en-US"/>
          </a:p>
        </p:txBody>
      </p:sp>
    </p:spTree>
    <p:extLst>
      <p:ext uri="{BB962C8B-B14F-4D97-AF65-F5344CB8AC3E}">
        <p14:creationId xmlns:p14="http://schemas.microsoft.com/office/powerpoint/2010/main" val="454782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BD6659-4759-914E-B56B-3132477C1A6B}" type="slidenum">
              <a:rPr lang="en-US" smtClean="0"/>
              <a:t>8</a:t>
            </a:fld>
            <a:endParaRPr lang="en-US"/>
          </a:p>
        </p:txBody>
      </p:sp>
    </p:spTree>
    <p:extLst>
      <p:ext uri="{BB962C8B-B14F-4D97-AF65-F5344CB8AC3E}">
        <p14:creationId xmlns:p14="http://schemas.microsoft.com/office/powerpoint/2010/main" val="103056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54CCEB8-5227-EF4A-97E4-66D204FA32F3}" type="slidenum">
              <a:rPr lang="en-US" smtClean="0"/>
              <a:t>9</a:t>
            </a:fld>
            <a:endParaRPr lang="en-US"/>
          </a:p>
        </p:txBody>
      </p:sp>
      <p:sp>
        <p:nvSpPr>
          <p:cNvPr id="5" name="Date Placeholder 4"/>
          <p:cNvSpPr>
            <a:spLocks noGrp="1"/>
          </p:cNvSpPr>
          <p:nvPr>
            <p:ph type="dt" idx="11"/>
          </p:nvPr>
        </p:nvSpPr>
        <p:spPr/>
        <p:txBody>
          <a:bodyPr/>
          <a:lstStyle/>
          <a:p>
            <a:r>
              <a:rPr lang="en-GB" smtClean="0"/>
              <a:t>27/3/2017</a:t>
            </a:r>
            <a:endParaRPr lang="en-US"/>
          </a:p>
        </p:txBody>
      </p:sp>
      <p:sp>
        <p:nvSpPr>
          <p:cNvPr id="6" name="Header Placeholder 5"/>
          <p:cNvSpPr>
            <a:spLocks noGrp="1"/>
          </p:cNvSpPr>
          <p:nvPr>
            <p:ph type="hdr" sz="quarter" idx="12"/>
          </p:nvPr>
        </p:nvSpPr>
        <p:spPr/>
        <p:txBody>
          <a:bodyPr/>
          <a:lstStyle/>
          <a:p>
            <a:r>
              <a:rPr lang="en-GB" smtClean="0"/>
              <a:t>Measuring and explaining variation in general practice "preventable" emergency admission rates</a:t>
            </a:r>
            <a:endParaRPr lang="en-US"/>
          </a:p>
        </p:txBody>
      </p:sp>
    </p:spTree>
    <p:extLst>
      <p:ext uri="{BB962C8B-B14F-4D97-AF65-F5344CB8AC3E}">
        <p14:creationId xmlns:p14="http://schemas.microsoft.com/office/powerpoint/2010/main" val="1190238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BD6659-4759-914E-B56B-3132477C1A6B}" type="slidenum">
              <a:rPr lang="en-US" smtClean="0"/>
              <a:t>10</a:t>
            </a:fld>
            <a:endParaRPr lang="en-US"/>
          </a:p>
        </p:txBody>
      </p:sp>
    </p:spTree>
    <p:extLst>
      <p:ext uri="{BB962C8B-B14F-4D97-AF65-F5344CB8AC3E}">
        <p14:creationId xmlns:p14="http://schemas.microsoft.com/office/powerpoint/2010/main" val="40561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Rock</a:t>
            </a:r>
            <a:r>
              <a:rPr lang="en-US" baseline="0" dirty="0" smtClean="0"/>
              <a:t> gets younger as you move south and east.</a:t>
            </a:r>
          </a:p>
          <a:p>
            <a:r>
              <a:rPr lang="en-US" baseline="0" dirty="0" smtClean="0"/>
              <a:t>The red and purple is granite and slate, and then bands of sediment were laid down over millions of years.</a:t>
            </a:r>
          </a:p>
          <a:p>
            <a:r>
              <a:rPr lang="en-US" baseline="0" dirty="0" smtClean="0"/>
              <a:t>There is a very conspicuous band of Jurassic rock (~150m years old) running along that familiar line between the Severn and the Wash.</a:t>
            </a:r>
          </a:p>
          <a:p>
            <a:r>
              <a:rPr lang="en-US" baseline="0" dirty="0" smtClean="0"/>
              <a:t>Is this just coincidence? </a:t>
            </a:r>
          </a:p>
          <a:p>
            <a:r>
              <a:rPr lang="en-US" dirty="0" smtClean="0"/>
              <a:t>Creates a channel for the Avon and Nene – a physical boundary that became an administrative boundary.</a:t>
            </a:r>
            <a:endParaRPr lang="en-US" dirty="0"/>
          </a:p>
          <a:p>
            <a:r>
              <a:rPr lang="en-US" baseline="0" dirty="0" smtClean="0"/>
              <a:t>There are all sorts of reasons why geology might affect health.</a:t>
            </a:r>
          </a:p>
          <a:p>
            <a:endParaRPr lang="en-US" baseline="0" dirty="0" smtClean="0"/>
          </a:p>
          <a:p>
            <a:r>
              <a:rPr lang="en-US" baseline="0" dirty="0" smtClean="0"/>
              <a:t>1) Above that line is old grit and coal, below it is young chalk and sandstone. Older rock gives rise to softer water with lower mineral content, and that is associated with cardiovascular disease.</a:t>
            </a:r>
          </a:p>
          <a:p>
            <a:r>
              <a:rPr lang="en-US" baseline="0" dirty="0" smtClean="0"/>
              <a:t>2) A ridge of hills – the </a:t>
            </a:r>
            <a:r>
              <a:rPr lang="en-US" baseline="0" dirty="0" err="1" smtClean="0"/>
              <a:t>Pennines</a:t>
            </a:r>
            <a:r>
              <a:rPr lang="en-US" baseline="0" dirty="0" smtClean="0"/>
              <a:t> – runs up the spine of England trapping wet air coming in from the Atlantic creating a relatively cold and wet climate in the North and a warm, dry, sunny climate in the South and East. Lack of sunshine can have physiological and psychological effects, and affects the kind of crops that you can grow and the diet that you have.</a:t>
            </a:r>
          </a:p>
          <a:p>
            <a:r>
              <a:rPr lang="en-US" baseline="0" dirty="0" smtClean="0"/>
              <a:t>3) Geology also has other indirect effects: it determines the types of industry that develop. In the North you have coal and iron. A damp climate turns out to be ideal if you’re trying to weave cotton. So the Industrial Revolution took root in the North, which you would think would have produced some prosperity, but there are numerous reasons why it didn’t:</a:t>
            </a:r>
          </a:p>
          <a:p>
            <a:pPr marL="228600" indent="-228600">
              <a:buAutoNum type="alphaLcParenR"/>
            </a:pPr>
            <a:r>
              <a:rPr lang="en-US" baseline="0" dirty="0" smtClean="0"/>
              <a:t>Those industries required a lot of cheap </a:t>
            </a:r>
            <a:r>
              <a:rPr lang="en-US" baseline="0" dirty="0" err="1" smtClean="0"/>
              <a:t>labour</a:t>
            </a:r>
            <a:r>
              <a:rPr lang="en-US" baseline="0" dirty="0" smtClean="0"/>
              <a:t> quickly, living and working in conditions that were damaging to health.</a:t>
            </a:r>
          </a:p>
          <a:p>
            <a:pPr marL="228600" indent="-228600">
              <a:buAutoNum type="alphaLcParenR"/>
            </a:pPr>
            <a:r>
              <a:rPr lang="en-US" baseline="0" dirty="0" smtClean="0"/>
              <a:t>Whilst the disease associated with industry stayed in the North, a lot of the money moved South towards the capital.</a:t>
            </a:r>
          </a:p>
          <a:p>
            <a:pPr marL="228600" indent="-228600">
              <a:buAutoNum type="alphaLcParenR"/>
            </a:pPr>
            <a:r>
              <a:rPr lang="en-US" baseline="0" dirty="0" smtClean="0"/>
              <a:t>Entire communities became dependent on those industries without ever becoming wealthy. When the coal ran out and the mills closed there was often no Plan B, and those areas went into steep decline.</a:t>
            </a:r>
          </a:p>
          <a:p>
            <a:pPr marL="228600" indent="-228600">
              <a:buAutoNum type="alphaLcParenR"/>
            </a:pPr>
            <a:endParaRPr lang="en-US" dirty="0"/>
          </a:p>
          <a:p>
            <a:r>
              <a:rPr lang="en-US" baseline="0" dirty="0" smtClean="0"/>
              <a:t>This all </a:t>
            </a:r>
            <a:r>
              <a:rPr lang="en-US" baseline="0" smtClean="0"/>
              <a:t>affects migration…</a:t>
            </a:r>
            <a:endParaRPr lang="en-US" baseline="0" dirty="0" smtClean="0"/>
          </a:p>
          <a:p>
            <a:endParaRPr lang="en-US" dirty="0" smtClean="0"/>
          </a:p>
          <a:p>
            <a:endParaRPr lang="en-US" dirty="0" smtClean="0"/>
          </a:p>
          <a:p>
            <a:r>
              <a:rPr lang="en-US" dirty="0" smtClean="0"/>
              <a:t>Old igneous and metamorphic rock in the</a:t>
            </a:r>
            <a:r>
              <a:rPr lang="en-US" baseline="0" dirty="0" smtClean="0"/>
              <a:t> north (Wales and Scotland) – granite (really old) and slate.</a:t>
            </a:r>
          </a:p>
          <a:p>
            <a:r>
              <a:rPr lang="en-US" baseline="0" dirty="0" smtClean="0"/>
              <a:t>Overlaid with younger sediments as you move south. </a:t>
            </a:r>
            <a:endParaRPr lang="en-US" dirty="0" smtClean="0"/>
          </a:p>
          <a:p>
            <a:r>
              <a:rPr lang="en-US" dirty="0" smtClean="0"/>
              <a:t>Carboniferous</a:t>
            </a:r>
            <a:r>
              <a:rPr lang="en-US" baseline="0" dirty="0" smtClean="0"/>
              <a:t> grit and coal laid down over limestone in the north ~350m years ago.</a:t>
            </a:r>
          </a:p>
          <a:p>
            <a:r>
              <a:rPr lang="en-US" baseline="0" dirty="0" smtClean="0"/>
              <a:t>Sandstone and chalk in the south ~65m years ago.</a:t>
            </a:r>
          </a:p>
          <a:p>
            <a:r>
              <a:rPr lang="en-US" baseline="0" dirty="0" smtClean="0"/>
              <a:t>Dividing band of Jurassic limestone and sandstone, about ~150m years old.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older rocks also give rise to soft water with a relatively low mineral content, which in turn is associated with higher rates of </a:t>
            </a:r>
            <a:r>
              <a:rPr lang="en-US" sz="1200" kern="1200" dirty="0" err="1" smtClean="0">
                <a:solidFill>
                  <a:schemeClr val="tx1"/>
                </a:solidFill>
                <a:effectLst/>
                <a:latin typeface="+mn-lt"/>
                <a:ea typeface="+mn-ea"/>
                <a:cs typeface="+mn-cs"/>
              </a:rPr>
              <a:t>ischaemic</a:t>
            </a:r>
            <a:r>
              <a:rPr lang="en-US" sz="1200" kern="1200" dirty="0" smtClean="0">
                <a:solidFill>
                  <a:schemeClr val="tx1"/>
                </a:solidFill>
                <a:effectLst/>
                <a:latin typeface="+mn-lt"/>
                <a:ea typeface="+mn-ea"/>
                <a:cs typeface="+mn-cs"/>
              </a:rPr>
              <a:t> heart disease and stroke.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Wet air coming in from the west – the Atlantic and the pole – hits the </a:t>
            </a:r>
            <a:r>
              <a:rPr lang="en-US" sz="1200" kern="1200" dirty="0" err="1" smtClean="0">
                <a:solidFill>
                  <a:schemeClr val="tx1"/>
                </a:solidFill>
                <a:effectLst/>
                <a:latin typeface="+mn-lt"/>
                <a:ea typeface="+mn-ea"/>
                <a:cs typeface="+mn-cs"/>
              </a:rPr>
              <a:t>Pennines</a:t>
            </a:r>
            <a:r>
              <a:rPr lang="en-US" sz="1200" kern="1200" dirty="0" smtClean="0">
                <a:solidFill>
                  <a:schemeClr val="tx1"/>
                </a:solidFill>
                <a:effectLst/>
                <a:latin typeface="+mn-lt"/>
                <a:ea typeface="+mn-ea"/>
                <a:cs typeface="+mn-cs"/>
              </a:rPr>
              <a:t> and falls as rain.</a:t>
            </a:r>
            <a:r>
              <a:rPr lang="en-US" sz="1200" kern="1200" baseline="0" dirty="0" smtClean="0">
                <a:solidFill>
                  <a:schemeClr val="tx1"/>
                </a:solidFill>
                <a:effectLst/>
                <a:latin typeface="+mn-lt"/>
                <a:ea typeface="+mn-ea"/>
                <a:cs typeface="+mn-cs"/>
              </a:rPr>
              <a:t> It also creates ideal damp conditions for spinning cotton.</a:t>
            </a:r>
            <a:endParaRPr lang="en-US" dirty="0" smtClean="0"/>
          </a:p>
          <a:p>
            <a:endParaRPr lang="en-US" dirty="0"/>
          </a:p>
        </p:txBody>
      </p:sp>
      <p:sp>
        <p:nvSpPr>
          <p:cNvPr id="4" name="Slide Number Placeholder 3"/>
          <p:cNvSpPr>
            <a:spLocks noGrp="1"/>
          </p:cNvSpPr>
          <p:nvPr>
            <p:ph type="sldNum" sz="quarter" idx="10"/>
          </p:nvPr>
        </p:nvSpPr>
        <p:spPr/>
        <p:txBody>
          <a:bodyPr/>
          <a:lstStyle/>
          <a:p>
            <a:fld id="{65BD6659-4759-914E-B56B-3132477C1A6B}" type="slidenum">
              <a:rPr lang="en-US" smtClean="0"/>
              <a:t>11</a:t>
            </a:fld>
            <a:endParaRPr lang="en-US"/>
          </a:p>
        </p:txBody>
      </p:sp>
    </p:spTree>
    <p:extLst>
      <p:ext uri="{BB962C8B-B14F-4D97-AF65-F5344CB8AC3E}">
        <p14:creationId xmlns:p14="http://schemas.microsoft.com/office/powerpoint/2010/main" val="324636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BD6659-4759-914E-B56B-3132477C1A6B}" type="slidenum">
              <a:rPr lang="en-US" smtClean="0"/>
              <a:t>12</a:t>
            </a:fld>
            <a:endParaRPr lang="en-US"/>
          </a:p>
        </p:txBody>
      </p:sp>
    </p:spTree>
    <p:extLst>
      <p:ext uri="{BB962C8B-B14F-4D97-AF65-F5344CB8AC3E}">
        <p14:creationId xmlns:p14="http://schemas.microsoft.com/office/powerpoint/2010/main" val="882078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0F1D51-ABE1-2F42-8906-A3F26C193E51}" type="datetimeFigureOut">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58C80-5D3E-6C45-B20B-63BB72A97028}" type="slidenum">
              <a:rPr lang="en-US" smtClean="0"/>
              <a:t>‹#›</a:t>
            </a:fld>
            <a:endParaRPr lang="en-US"/>
          </a:p>
        </p:txBody>
      </p:sp>
    </p:spTree>
    <p:extLst>
      <p:ext uri="{BB962C8B-B14F-4D97-AF65-F5344CB8AC3E}">
        <p14:creationId xmlns:p14="http://schemas.microsoft.com/office/powerpoint/2010/main" val="315222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F1D51-ABE1-2F42-8906-A3F26C193E51}" type="datetimeFigureOut">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58C80-5D3E-6C45-B20B-63BB72A97028}" type="slidenum">
              <a:rPr lang="en-US" smtClean="0"/>
              <a:t>‹#›</a:t>
            </a:fld>
            <a:endParaRPr lang="en-US"/>
          </a:p>
        </p:txBody>
      </p:sp>
    </p:spTree>
    <p:extLst>
      <p:ext uri="{BB962C8B-B14F-4D97-AF65-F5344CB8AC3E}">
        <p14:creationId xmlns:p14="http://schemas.microsoft.com/office/powerpoint/2010/main" val="1722422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F1D51-ABE1-2F42-8906-A3F26C193E51}" type="datetimeFigureOut">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58C80-5D3E-6C45-B20B-63BB72A97028}" type="slidenum">
              <a:rPr lang="en-US" smtClean="0"/>
              <a:t>‹#›</a:t>
            </a:fld>
            <a:endParaRPr lang="en-US"/>
          </a:p>
        </p:txBody>
      </p:sp>
    </p:spTree>
    <p:extLst>
      <p:ext uri="{BB962C8B-B14F-4D97-AF65-F5344CB8AC3E}">
        <p14:creationId xmlns:p14="http://schemas.microsoft.com/office/powerpoint/2010/main" val="2902336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0F1D51-ABE1-2F42-8906-A3F26C193E51}" type="datetimeFigureOut">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58C80-5D3E-6C45-B20B-63BB72A97028}" type="slidenum">
              <a:rPr lang="en-US" smtClean="0"/>
              <a:t>‹#›</a:t>
            </a:fld>
            <a:endParaRPr lang="en-US"/>
          </a:p>
        </p:txBody>
      </p:sp>
    </p:spTree>
    <p:extLst>
      <p:ext uri="{BB962C8B-B14F-4D97-AF65-F5344CB8AC3E}">
        <p14:creationId xmlns:p14="http://schemas.microsoft.com/office/powerpoint/2010/main" val="3365761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0F1D51-ABE1-2F42-8906-A3F26C193E51}" type="datetimeFigureOut">
              <a:rPr lang="en-US" smtClean="0"/>
              <a:t>11/30/2017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A58C80-5D3E-6C45-B20B-63BB72A97028}" type="slidenum">
              <a:rPr lang="en-US" smtClean="0"/>
              <a:t>‹#›</a:t>
            </a:fld>
            <a:endParaRPr lang="en-US"/>
          </a:p>
        </p:txBody>
      </p:sp>
    </p:spTree>
    <p:extLst>
      <p:ext uri="{BB962C8B-B14F-4D97-AF65-F5344CB8AC3E}">
        <p14:creationId xmlns:p14="http://schemas.microsoft.com/office/powerpoint/2010/main" val="3393844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0F1D51-ABE1-2F42-8906-A3F26C193E51}" type="datetimeFigureOut">
              <a:rPr lang="en-US" smtClean="0"/>
              <a:t>11/30/2017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58C80-5D3E-6C45-B20B-63BB72A97028}" type="slidenum">
              <a:rPr lang="en-US" smtClean="0"/>
              <a:t>‹#›</a:t>
            </a:fld>
            <a:endParaRPr lang="en-US"/>
          </a:p>
        </p:txBody>
      </p:sp>
    </p:spTree>
    <p:extLst>
      <p:ext uri="{BB962C8B-B14F-4D97-AF65-F5344CB8AC3E}">
        <p14:creationId xmlns:p14="http://schemas.microsoft.com/office/powerpoint/2010/main" val="2708894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0F1D51-ABE1-2F42-8906-A3F26C193E51}" type="datetimeFigureOut">
              <a:rPr lang="en-US" smtClean="0"/>
              <a:t>11/30/2017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A58C80-5D3E-6C45-B20B-63BB72A97028}" type="slidenum">
              <a:rPr lang="en-US" smtClean="0"/>
              <a:t>‹#›</a:t>
            </a:fld>
            <a:endParaRPr lang="en-US"/>
          </a:p>
        </p:txBody>
      </p:sp>
    </p:spTree>
    <p:extLst>
      <p:ext uri="{BB962C8B-B14F-4D97-AF65-F5344CB8AC3E}">
        <p14:creationId xmlns:p14="http://schemas.microsoft.com/office/powerpoint/2010/main" val="3667348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0F1D51-ABE1-2F42-8906-A3F26C193E51}" type="datetimeFigureOut">
              <a:rPr lang="en-US" smtClean="0"/>
              <a:t>11/30/2017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A58C80-5D3E-6C45-B20B-63BB72A97028}" type="slidenum">
              <a:rPr lang="en-US" smtClean="0"/>
              <a:t>‹#›</a:t>
            </a:fld>
            <a:endParaRPr lang="en-US"/>
          </a:p>
        </p:txBody>
      </p:sp>
    </p:spTree>
    <p:extLst>
      <p:ext uri="{BB962C8B-B14F-4D97-AF65-F5344CB8AC3E}">
        <p14:creationId xmlns:p14="http://schemas.microsoft.com/office/powerpoint/2010/main" val="84326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0F1D51-ABE1-2F42-8906-A3F26C193E51}" type="datetimeFigureOut">
              <a:rPr lang="en-US" smtClean="0"/>
              <a:t>11/30/2017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A58C80-5D3E-6C45-B20B-63BB72A97028}" type="slidenum">
              <a:rPr lang="en-US" smtClean="0"/>
              <a:t>‹#›</a:t>
            </a:fld>
            <a:endParaRPr lang="en-US"/>
          </a:p>
        </p:txBody>
      </p:sp>
    </p:spTree>
    <p:extLst>
      <p:ext uri="{BB962C8B-B14F-4D97-AF65-F5344CB8AC3E}">
        <p14:creationId xmlns:p14="http://schemas.microsoft.com/office/powerpoint/2010/main" val="3217866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0F1D51-ABE1-2F42-8906-A3F26C193E51}" type="datetimeFigureOut">
              <a:rPr lang="en-US" smtClean="0"/>
              <a:t>11/30/2017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58C80-5D3E-6C45-B20B-63BB72A97028}" type="slidenum">
              <a:rPr lang="en-US" smtClean="0"/>
              <a:t>‹#›</a:t>
            </a:fld>
            <a:endParaRPr lang="en-US"/>
          </a:p>
        </p:txBody>
      </p:sp>
    </p:spTree>
    <p:extLst>
      <p:ext uri="{BB962C8B-B14F-4D97-AF65-F5344CB8AC3E}">
        <p14:creationId xmlns:p14="http://schemas.microsoft.com/office/powerpoint/2010/main" val="2463293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0F1D51-ABE1-2F42-8906-A3F26C193E51}" type="datetimeFigureOut">
              <a:rPr lang="en-US" smtClean="0"/>
              <a:t>11/30/2017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A58C80-5D3E-6C45-B20B-63BB72A97028}" type="slidenum">
              <a:rPr lang="en-US" smtClean="0"/>
              <a:t>‹#›</a:t>
            </a:fld>
            <a:endParaRPr lang="en-US"/>
          </a:p>
        </p:txBody>
      </p:sp>
    </p:spTree>
    <p:extLst>
      <p:ext uri="{BB962C8B-B14F-4D97-AF65-F5344CB8AC3E}">
        <p14:creationId xmlns:p14="http://schemas.microsoft.com/office/powerpoint/2010/main" val="2967614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0F1D51-ABE1-2F42-8906-A3F26C193E51}" type="datetimeFigureOut">
              <a:rPr lang="en-US" smtClean="0"/>
              <a:t>11/30/2017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58C80-5D3E-6C45-B20B-63BB72A97028}" type="slidenum">
              <a:rPr lang="en-US" smtClean="0"/>
              <a:t>‹#›</a:t>
            </a:fld>
            <a:endParaRPr lang="en-US"/>
          </a:p>
        </p:txBody>
      </p:sp>
    </p:spTree>
    <p:extLst>
      <p:ext uri="{BB962C8B-B14F-4D97-AF65-F5344CB8AC3E}">
        <p14:creationId xmlns:p14="http://schemas.microsoft.com/office/powerpoint/2010/main" val="1572429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noChangeArrowheads="1"/>
          </p:cNvSpPr>
          <p:nvPr/>
        </p:nvSpPr>
        <p:spPr bwMode="auto">
          <a:xfrm>
            <a:off x="530428" y="2295066"/>
            <a:ext cx="8419928" cy="2571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b" anchorCtr="0" compatLnSpc="1">
            <a:prstTxWarp prst="textNoShape">
              <a:avLst/>
            </a:prstTxWarp>
          </a:bodyPr>
          <a:lst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algn="l"/>
            <a:r>
              <a:rPr lang="en-US" sz="5100" b="1" dirty="0" smtClean="0">
                <a:solidFill>
                  <a:schemeClr val="bg1"/>
                </a:solidFill>
                <a:latin typeface="Helvetica Neue" charset="0"/>
                <a:ea typeface="Helvetica Neue" charset="0"/>
                <a:cs typeface="Helvetica Neue" charset="0"/>
                <a:sym typeface="Calibri" charset="0"/>
              </a:rPr>
              <a:t>ENGLAND’S HEALTH DIVIDE</a:t>
            </a:r>
          </a:p>
        </p:txBody>
      </p:sp>
      <p:sp>
        <p:nvSpPr>
          <p:cNvPr id="2" name="TextBox 1"/>
          <p:cNvSpPr txBox="1"/>
          <p:nvPr/>
        </p:nvSpPr>
        <p:spPr>
          <a:xfrm>
            <a:off x="530428" y="5636422"/>
            <a:ext cx="6001922" cy="1015663"/>
          </a:xfrm>
          <a:prstGeom prst="rect">
            <a:avLst/>
          </a:prstGeom>
          <a:noFill/>
        </p:spPr>
        <p:txBody>
          <a:bodyPr wrap="square" rtlCol="0">
            <a:spAutoFit/>
          </a:bodyPr>
          <a:lstStyle/>
          <a:p>
            <a:r>
              <a:rPr lang="en-US" sz="3200" b="1" dirty="0" smtClean="0">
                <a:solidFill>
                  <a:schemeClr val="bg1"/>
                </a:solidFill>
                <a:latin typeface="Helvetica Neue" charset="0"/>
                <a:ea typeface="Helvetica Neue" charset="0"/>
                <a:cs typeface="Helvetica Neue" charset="0"/>
              </a:rPr>
              <a:t>TIM DORAN</a:t>
            </a:r>
          </a:p>
          <a:p>
            <a:r>
              <a:rPr lang="en-US" sz="2800" dirty="0" smtClean="0">
                <a:solidFill>
                  <a:schemeClr val="bg1"/>
                </a:solidFill>
                <a:latin typeface="Helvetica Neue" charset="0"/>
                <a:ea typeface="Helvetica Neue" charset="0"/>
                <a:cs typeface="Helvetica Neue" charset="0"/>
              </a:rPr>
              <a:t>UNIVERSITY OF YORK</a:t>
            </a:r>
            <a:endParaRPr lang="en-US" sz="2800" dirty="0">
              <a:solidFill>
                <a:schemeClr val="bg1"/>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169615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noChangeArrowheads="1"/>
          </p:cNvSpPr>
          <p:nvPr/>
        </p:nvSpPr>
        <p:spPr bwMode="auto">
          <a:xfrm>
            <a:off x="622811" y="1656928"/>
            <a:ext cx="8419928" cy="2571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9" tIns="35719" rIns="35719" bIns="35719" numCol="1" anchor="b" anchorCtr="0" compatLnSpc="1">
            <a:prstTxWarp prst="textNoShape">
              <a:avLst/>
            </a:prstTxWarp>
          </a:bodyPr>
          <a:lst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algn="l"/>
            <a:r>
              <a:rPr lang="en-US" sz="5906" b="1" dirty="0">
                <a:latin typeface="Helvetica"/>
                <a:cs typeface="Helvetica"/>
                <a:sym typeface="Calibri" charset="0"/>
              </a:rPr>
              <a:t>CAUSES </a:t>
            </a:r>
            <a:br>
              <a:rPr lang="en-US" sz="5906" b="1" dirty="0">
                <a:latin typeface="Helvetica"/>
                <a:cs typeface="Helvetica"/>
                <a:sym typeface="Calibri" charset="0"/>
              </a:rPr>
            </a:br>
            <a:r>
              <a:rPr lang="en-US" sz="5400" b="1" dirty="0" smtClean="0">
                <a:solidFill>
                  <a:schemeClr val="bg1"/>
                </a:solidFill>
                <a:latin typeface="Helvetica"/>
                <a:cs typeface="Helvetica"/>
                <a:sym typeface="Calibri" charset="0"/>
              </a:rPr>
              <a:t>CAUSES</a:t>
            </a:r>
            <a:endParaRPr lang="en-US" sz="5400" dirty="0">
              <a:solidFill>
                <a:schemeClr val="bg1"/>
              </a:solidFill>
              <a:latin typeface="Calibri" charset="0"/>
              <a:sym typeface="Calibri" charset="0"/>
            </a:endParaRPr>
          </a:p>
        </p:txBody>
      </p:sp>
    </p:spTree>
    <p:extLst>
      <p:ext uri="{BB962C8B-B14F-4D97-AF65-F5344CB8AC3E}">
        <p14:creationId xmlns:p14="http://schemas.microsoft.com/office/powerpoint/2010/main" val="1212058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7" name="Rectangle 3"/>
          <p:cNvSpPr>
            <a:spLocks/>
          </p:cNvSpPr>
          <p:nvPr/>
        </p:nvSpPr>
        <p:spPr bwMode="auto">
          <a:xfrm>
            <a:off x="0" y="6590109"/>
            <a:ext cx="9135070" cy="267891"/>
          </a:xfrm>
          <a:prstGeom prst="rect">
            <a:avLst/>
          </a:prstGeom>
          <a:solidFill>
            <a:schemeClr val="bg1"/>
          </a:solidFill>
          <a:ln>
            <a:noFill/>
          </a:ln>
          <a:extLst/>
        </p:spPr>
        <p:txBody>
          <a:bodyPr lIns="0" tIns="0" rIns="0" bIns="0" anchor="ctr"/>
          <a:lstStyle/>
          <a:p>
            <a:pPr marL="329271"/>
            <a:endParaRPr lang="en-US" sz="1266" dirty="0">
              <a:solidFill>
                <a:srgbClr val="020202"/>
              </a:solidFill>
              <a:latin typeface="Avenir Next Regular"/>
              <a:ea typeface="ＭＳ Ｐゴシック" charset="0"/>
              <a:cs typeface="Avenir Next Regular"/>
              <a:sym typeface="Calibri Bold" charset="0"/>
            </a:endParaRPr>
          </a:p>
          <a:p>
            <a:pPr algn="l"/>
            <a:r>
              <a:rPr lang="en-US" sz="1266" dirty="0">
                <a:solidFill>
                  <a:srgbClr val="020202"/>
                </a:solidFill>
                <a:latin typeface="Avenir Next Regular"/>
                <a:ea typeface="ＭＳ Ｐゴシック" charset="0"/>
                <a:cs typeface="Avenir Next Regular"/>
                <a:sym typeface="Calibri Bold" charset="0"/>
              </a:rPr>
              <a:t>   </a:t>
            </a:r>
            <a:r>
              <a:rPr lang="en-US" sz="1266" dirty="0">
                <a:latin typeface="Avenir Next Regular"/>
                <a:ea typeface="ＭＳ Ｐゴシック" charset="0"/>
                <a:cs typeface="Avenir Next Regular"/>
                <a:sym typeface="Calibri Bold" charset="0"/>
              </a:rPr>
              <a:t>SOURCE: BRITISH GEOLOGICAL SURVEY </a:t>
            </a:r>
          </a:p>
          <a:p>
            <a:pPr marL="329271"/>
            <a:endParaRPr lang="en-US" sz="1266" dirty="0">
              <a:solidFill>
                <a:srgbClr val="FFFF00"/>
              </a:solidFill>
              <a:latin typeface="Avenir Next Regular"/>
              <a:ea typeface="ＭＳ Ｐゴシック" charset="0"/>
              <a:cs typeface="Avenir Next Regular"/>
              <a:sym typeface="Calibri Bold" charset="0"/>
            </a:endParaRPr>
          </a:p>
        </p:txBody>
      </p:sp>
      <p:sp>
        <p:nvSpPr>
          <p:cNvPr id="10" name="TextBox 9"/>
          <p:cNvSpPr txBox="1"/>
          <p:nvPr/>
        </p:nvSpPr>
        <p:spPr>
          <a:xfrm>
            <a:off x="5635243" y="1353145"/>
            <a:ext cx="3139099" cy="5199116"/>
          </a:xfrm>
          <a:prstGeom prst="rect">
            <a:avLst/>
          </a:prstGeom>
          <a:noFill/>
        </p:spPr>
        <p:txBody>
          <a:bodyPr wrap="square" rtlCol="0">
            <a:spAutoFit/>
          </a:bodyPr>
          <a:lstStyle/>
          <a:p>
            <a:pPr algn="l"/>
            <a:r>
              <a:rPr lang="en-US" sz="2531" b="1" dirty="0">
                <a:solidFill>
                  <a:srgbClr val="000000"/>
                </a:solidFill>
                <a:latin typeface="Helvetica"/>
                <a:cs typeface="Helvetica"/>
              </a:rPr>
              <a:t>GEOLOGY</a:t>
            </a:r>
          </a:p>
          <a:p>
            <a:pPr algn="l"/>
            <a:r>
              <a:rPr lang="en-US" sz="2531" dirty="0">
                <a:solidFill>
                  <a:srgbClr val="000000"/>
                </a:solidFill>
                <a:latin typeface="Avenir Next Regular"/>
                <a:cs typeface="Avenir Next Regular"/>
              </a:rPr>
              <a:t>N: Igneous</a:t>
            </a:r>
          </a:p>
          <a:p>
            <a:pPr algn="l"/>
            <a:r>
              <a:rPr lang="en-US" sz="2531" dirty="0">
                <a:solidFill>
                  <a:srgbClr val="000000"/>
                </a:solidFill>
                <a:latin typeface="Avenir Next Regular"/>
                <a:cs typeface="Avenir Next Regular"/>
              </a:rPr>
              <a:t>S:  Sedimentary</a:t>
            </a:r>
            <a:endParaRPr lang="en-US" sz="2531" dirty="0">
              <a:solidFill>
                <a:srgbClr val="000000"/>
              </a:solidFill>
              <a:latin typeface="Helvetica"/>
              <a:cs typeface="Helvetica"/>
            </a:endParaRPr>
          </a:p>
          <a:p>
            <a:pPr algn="l"/>
            <a:endParaRPr lang="en-US" sz="2531" b="1" dirty="0">
              <a:solidFill>
                <a:srgbClr val="000000"/>
              </a:solidFill>
              <a:latin typeface="Helvetica"/>
              <a:cs typeface="Helvetica"/>
            </a:endParaRPr>
          </a:p>
          <a:p>
            <a:pPr algn="l"/>
            <a:r>
              <a:rPr lang="en-US" sz="2531" b="1" dirty="0">
                <a:solidFill>
                  <a:srgbClr val="000000"/>
                </a:solidFill>
                <a:latin typeface="Helvetica"/>
                <a:cs typeface="Helvetica"/>
              </a:rPr>
              <a:t>CLIMATE </a:t>
            </a:r>
          </a:p>
          <a:p>
            <a:pPr algn="l"/>
            <a:r>
              <a:rPr lang="en-US" sz="2250" dirty="0">
                <a:solidFill>
                  <a:srgbClr val="000000"/>
                </a:solidFill>
                <a:latin typeface="Avenir Next Regular"/>
                <a:cs typeface="Avenir Next Regular"/>
                <a:sym typeface="Wingdings"/>
              </a:rPr>
              <a:t>N: Cold, wet</a:t>
            </a:r>
          </a:p>
          <a:p>
            <a:pPr algn="l"/>
            <a:r>
              <a:rPr lang="en-US" sz="2250" dirty="0">
                <a:solidFill>
                  <a:srgbClr val="000000"/>
                </a:solidFill>
                <a:latin typeface="Avenir Next Regular"/>
                <a:cs typeface="Avenir Next Regular"/>
                <a:sym typeface="Wingdings"/>
              </a:rPr>
              <a:t>S:  Warm, dry</a:t>
            </a:r>
          </a:p>
          <a:p>
            <a:pPr algn="l"/>
            <a:r>
              <a:rPr lang="en-US" sz="2250" dirty="0">
                <a:solidFill>
                  <a:srgbClr val="000000"/>
                </a:solidFill>
                <a:latin typeface="Avenir Next Regular"/>
                <a:cs typeface="Avenir Next Regular"/>
                <a:sym typeface="Wingdings"/>
              </a:rPr>
              <a:t> </a:t>
            </a:r>
          </a:p>
          <a:p>
            <a:pPr algn="l"/>
            <a:r>
              <a:rPr lang="en-US" sz="2531" b="1" dirty="0">
                <a:solidFill>
                  <a:srgbClr val="000000"/>
                </a:solidFill>
                <a:latin typeface="Helvetica"/>
                <a:cs typeface="Helvetica"/>
              </a:rPr>
              <a:t>INDUSTRY</a:t>
            </a:r>
          </a:p>
          <a:p>
            <a:pPr algn="l"/>
            <a:r>
              <a:rPr lang="en-US" sz="2250" dirty="0">
                <a:solidFill>
                  <a:srgbClr val="000000"/>
                </a:solidFill>
                <a:latin typeface="Avenir Next Regular"/>
                <a:cs typeface="Avenir Next Regular"/>
              </a:rPr>
              <a:t>N: Mining</a:t>
            </a:r>
          </a:p>
          <a:p>
            <a:pPr algn="l"/>
            <a:r>
              <a:rPr lang="en-US" sz="2250" dirty="0">
                <a:solidFill>
                  <a:srgbClr val="000000"/>
                </a:solidFill>
                <a:latin typeface="Avenir Next Regular"/>
                <a:cs typeface="Avenir Next Regular"/>
              </a:rPr>
              <a:t>S:  Arable farming </a:t>
            </a:r>
          </a:p>
          <a:p>
            <a:pPr algn="l"/>
            <a:endParaRPr lang="en-US" sz="2250" dirty="0">
              <a:solidFill>
                <a:srgbClr val="000000"/>
              </a:solidFill>
              <a:latin typeface="Avenir Next Regular"/>
              <a:cs typeface="Avenir Next Regular"/>
            </a:endParaRPr>
          </a:p>
          <a:p>
            <a:pPr algn="l"/>
            <a:r>
              <a:rPr lang="en-US" sz="2250" dirty="0">
                <a:solidFill>
                  <a:srgbClr val="000000"/>
                </a:solidFill>
                <a:latin typeface="Avenir Next Regular"/>
                <a:cs typeface="Avenir Next Regular"/>
              </a:rPr>
              <a:t> </a:t>
            </a:r>
          </a:p>
          <a:p>
            <a:pPr algn="l"/>
            <a:endParaRPr lang="en-US" sz="2250" dirty="0">
              <a:latin typeface="Avenir Next Regular"/>
              <a:cs typeface="Avenir Next Regular"/>
            </a:endParaRPr>
          </a:p>
        </p:txBody>
      </p:sp>
      <p:pic>
        <p:nvPicPr>
          <p:cNvPr id="3" name="Picture 2"/>
          <p:cNvPicPr>
            <a:picLocks noChangeAspect="1"/>
          </p:cNvPicPr>
          <p:nvPr/>
        </p:nvPicPr>
        <p:blipFill>
          <a:blip r:embed="rId3"/>
          <a:stretch>
            <a:fillRect/>
          </a:stretch>
        </p:blipFill>
        <p:spPr>
          <a:xfrm>
            <a:off x="622811" y="1150622"/>
            <a:ext cx="3484271" cy="5265585"/>
          </a:xfrm>
          <a:prstGeom prst="rect">
            <a:avLst/>
          </a:prstGeom>
          <a:ln>
            <a:solidFill>
              <a:schemeClr val="bg1"/>
            </a:solidFill>
          </a:ln>
        </p:spPr>
      </p:pic>
      <p:sp>
        <p:nvSpPr>
          <p:cNvPr id="11" name="Rectangle 1"/>
          <p:cNvSpPr txBox="1">
            <a:spLocks noChangeArrowheads="1"/>
          </p:cNvSpPr>
          <p:nvPr/>
        </p:nvSpPr>
        <p:spPr>
          <a:xfrm>
            <a:off x="0" y="0"/>
            <a:ext cx="9163125" cy="946547"/>
          </a:xfrm>
          <a:prstGeom prst="rect">
            <a:avLst/>
          </a:prstGeom>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7517" indent="0">
              <a:lnSpc>
                <a:spcPct val="150000"/>
              </a:lnSpc>
              <a:spcBef>
                <a:spcPts val="0"/>
              </a:spcBef>
              <a:buFont typeface="Arial"/>
              <a:buNone/>
            </a:pPr>
            <a:r>
              <a:rPr lang="en-US" sz="3600" dirty="0" smtClean="0">
                <a:solidFill>
                  <a:schemeClr val="bg1"/>
                </a:solidFill>
                <a:latin typeface="Avenir Next Regular"/>
                <a:ea typeface="ヒラギノ角ゴ ProN W6" charset="0"/>
                <a:cs typeface="Avenir Next Regular"/>
                <a:sym typeface="Calibri Bold" charset="0"/>
              </a:rPr>
              <a:t>GEOGRAPHY</a:t>
            </a:r>
            <a:endParaRPr lang="en-US" sz="3600" dirty="0">
              <a:solidFill>
                <a:schemeClr val="bg1"/>
              </a:solidFill>
              <a:latin typeface="Avenir Next Regular"/>
              <a:ea typeface="ヒラギノ角ゴ ProN W6" charset="0"/>
              <a:cs typeface="Avenir Next Regular"/>
              <a:sym typeface="Calibri Bold" charset="0"/>
            </a:endParaRPr>
          </a:p>
        </p:txBody>
      </p:sp>
    </p:spTree>
    <p:extLst>
      <p:ext uri="{BB962C8B-B14F-4D97-AF65-F5344CB8AC3E}">
        <p14:creationId xmlns:p14="http://schemas.microsoft.com/office/powerpoint/2010/main" val="962023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7" name="Rectangle 3"/>
          <p:cNvSpPr>
            <a:spLocks/>
          </p:cNvSpPr>
          <p:nvPr/>
        </p:nvSpPr>
        <p:spPr bwMode="auto">
          <a:xfrm>
            <a:off x="0" y="6590109"/>
            <a:ext cx="9135070" cy="267891"/>
          </a:xfrm>
          <a:prstGeom prst="rect">
            <a:avLst/>
          </a:prstGeom>
          <a:solidFill>
            <a:schemeClr val="bg1"/>
          </a:solidFill>
          <a:ln>
            <a:noFill/>
          </a:ln>
          <a:extLst/>
        </p:spPr>
        <p:txBody>
          <a:bodyPr lIns="0" tIns="0" rIns="0" bIns="0" anchor="ctr"/>
          <a:lstStyle/>
          <a:p>
            <a:pPr marL="329271" algn="l"/>
            <a:endParaRPr lang="en-US" sz="1266" dirty="0">
              <a:solidFill>
                <a:srgbClr val="020202"/>
              </a:solidFill>
              <a:latin typeface="Avenir Next Regular"/>
              <a:ea typeface="ＭＳ Ｐゴシック" charset="0"/>
              <a:cs typeface="Avenir Next Regular"/>
              <a:sym typeface="Calibri Bold" charset="0"/>
            </a:endParaRPr>
          </a:p>
          <a:p>
            <a:pPr algn="l"/>
            <a:r>
              <a:rPr lang="en-US" sz="1266" dirty="0">
                <a:latin typeface="Avenir Next Regular"/>
                <a:ea typeface="ＭＳ Ｐゴシック" charset="0"/>
                <a:cs typeface="Avenir Next Regular"/>
                <a:sym typeface="Calibri Bold" charset="0"/>
              </a:rPr>
              <a:t>   SOURCE: </a:t>
            </a:r>
            <a:r>
              <a:rPr lang="en-US" sz="1266" dirty="0" smtClean="0">
                <a:latin typeface="Avenir Next Regular"/>
                <a:ea typeface="ＭＳ Ｐゴシック" charset="0"/>
                <a:cs typeface="Avenir Next Regular"/>
                <a:sym typeface="Calibri Bold" charset="0"/>
              </a:rPr>
              <a:t>DORAN, </a:t>
            </a:r>
            <a:r>
              <a:rPr lang="en-US" sz="1266" dirty="0">
                <a:latin typeface="Avenir Next Regular"/>
                <a:ea typeface="ＭＳ Ｐゴシック" charset="0"/>
                <a:cs typeface="Avenir Next Regular"/>
                <a:sym typeface="Calibri Bold" charset="0"/>
              </a:rPr>
              <a:t>BMJ 2004, 328: 1043-1045 </a:t>
            </a:r>
          </a:p>
          <a:p>
            <a:pPr marL="329271" algn="l"/>
            <a:endParaRPr lang="en-US" sz="1266" dirty="0">
              <a:solidFill>
                <a:srgbClr val="FFFF00"/>
              </a:solidFill>
              <a:latin typeface="Avenir Next Regular"/>
              <a:ea typeface="ＭＳ Ｐゴシック" charset="0"/>
              <a:cs typeface="Avenir Next Regular"/>
              <a:sym typeface="Calibri Bold" charset="0"/>
            </a:endParaRPr>
          </a:p>
        </p:txBody>
      </p:sp>
      <p:sp>
        <p:nvSpPr>
          <p:cNvPr id="10" name="TextBox 9"/>
          <p:cNvSpPr txBox="1"/>
          <p:nvPr/>
        </p:nvSpPr>
        <p:spPr>
          <a:xfrm>
            <a:off x="959359" y="1542628"/>
            <a:ext cx="444289" cy="3544144"/>
          </a:xfrm>
          <a:prstGeom prst="rect">
            <a:avLst/>
          </a:prstGeom>
          <a:noFill/>
        </p:spPr>
        <p:txBody>
          <a:bodyPr vert="vert270" wrap="square" rtlCol="0">
            <a:spAutoFit/>
          </a:bodyPr>
          <a:lstStyle/>
          <a:p>
            <a:pPr algn="r"/>
            <a:r>
              <a:rPr lang="en-US" sz="1687" dirty="0">
                <a:latin typeface="Avenir Next Regular"/>
                <a:cs typeface="Avenir Next Regular"/>
              </a:rPr>
              <a:t>% IN POOR HEALTH</a:t>
            </a:r>
          </a:p>
        </p:txBody>
      </p:sp>
      <p:sp>
        <p:nvSpPr>
          <p:cNvPr id="13" name="Rectangle 5"/>
          <p:cNvSpPr>
            <a:spLocks/>
          </p:cNvSpPr>
          <p:nvPr/>
        </p:nvSpPr>
        <p:spPr bwMode="auto">
          <a:xfrm>
            <a:off x="5635243" y="6568099"/>
            <a:ext cx="3196305" cy="289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algn="l"/>
            <a:r>
              <a:rPr lang="en-US" sz="1266" dirty="0">
                <a:solidFill>
                  <a:srgbClr val="020202"/>
                </a:solidFill>
                <a:latin typeface="Avenir Next Regular"/>
                <a:ea typeface="ＭＳ Ｐゴシック" charset="0"/>
                <a:cs typeface="Avenir Next Regular"/>
                <a:sym typeface="Calibri Bold" charset="0"/>
              </a:rPr>
              <a:t>   </a:t>
            </a:r>
            <a:endParaRPr lang="en-US" sz="1266" dirty="0">
              <a:latin typeface="Avenir Next Regular"/>
              <a:ea typeface="ＭＳ Ｐゴシック" charset="0"/>
              <a:cs typeface="Avenir Next Regular"/>
              <a:sym typeface="Calibri Bold" charset="0"/>
            </a:endParaRPr>
          </a:p>
        </p:txBody>
      </p:sp>
      <p:graphicFrame>
        <p:nvGraphicFramePr>
          <p:cNvPr id="16" name="Chart 15"/>
          <p:cNvGraphicFramePr>
            <a:graphicFrameLocks/>
          </p:cNvGraphicFramePr>
          <p:nvPr>
            <p:extLst>
              <p:ext uri="{D42A27DB-BD31-4B8C-83A1-F6EECF244321}">
                <p14:modId xmlns:p14="http://schemas.microsoft.com/office/powerpoint/2010/main" val="2068312902"/>
              </p:ext>
            </p:extLst>
          </p:nvPr>
        </p:nvGraphicFramePr>
        <p:xfrm>
          <a:off x="1403648" y="1484784"/>
          <a:ext cx="6565776" cy="475799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1"/>
          <p:cNvSpPr txBox="1">
            <a:spLocks noChangeArrowheads="1"/>
          </p:cNvSpPr>
          <p:nvPr/>
        </p:nvSpPr>
        <p:spPr>
          <a:xfrm>
            <a:off x="0" y="0"/>
            <a:ext cx="9163125" cy="946547"/>
          </a:xfrm>
          <a:prstGeom prst="rect">
            <a:avLst/>
          </a:prstGeom>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7517" indent="0">
              <a:lnSpc>
                <a:spcPct val="150000"/>
              </a:lnSpc>
              <a:spcBef>
                <a:spcPts val="0"/>
              </a:spcBef>
              <a:buFont typeface="Arial"/>
              <a:buNone/>
            </a:pPr>
            <a:r>
              <a:rPr lang="en-US" sz="3600" dirty="0" smtClean="0">
                <a:solidFill>
                  <a:schemeClr val="bg1"/>
                </a:solidFill>
                <a:latin typeface="Avenir Next Regular"/>
                <a:ea typeface="ヒラギノ角ゴ ProN W6" charset="0"/>
                <a:cs typeface="Avenir Next Regular"/>
                <a:sym typeface="Calibri Bold" charset="0"/>
              </a:rPr>
              <a:t>SOCIAL STATUS</a:t>
            </a:r>
            <a:endParaRPr lang="en-US" sz="3600" dirty="0">
              <a:solidFill>
                <a:schemeClr val="bg1"/>
              </a:solidFill>
              <a:latin typeface="Avenir Next Regular"/>
              <a:ea typeface="ヒラギノ角ゴ ProN W6" charset="0"/>
              <a:cs typeface="Avenir Next Regular"/>
              <a:sym typeface="Calibri Bold" charset="0"/>
            </a:endParaRPr>
          </a:p>
        </p:txBody>
      </p:sp>
    </p:spTree>
    <p:extLst>
      <p:ext uri="{BB962C8B-B14F-4D97-AF65-F5344CB8AC3E}">
        <p14:creationId xmlns:p14="http://schemas.microsoft.com/office/powerpoint/2010/main" val="844505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4986189" y="1403945"/>
            <a:ext cx="3544144" cy="4247317"/>
          </a:xfrm>
          <a:prstGeom prst="rect">
            <a:avLst/>
          </a:prstGeom>
          <a:noFill/>
        </p:spPr>
        <p:txBody>
          <a:bodyPr wrap="square" rtlCol="0">
            <a:spAutoFit/>
          </a:bodyPr>
          <a:lstStyle/>
          <a:p>
            <a:pPr algn="r"/>
            <a:r>
              <a:rPr lang="en-US" sz="3375" i="1" dirty="0">
                <a:latin typeface="Avenir Next Italic"/>
                <a:cs typeface="Avenir Next Italic"/>
              </a:rPr>
              <a:t>“London is nourished by the literal consumption of bone and sinew from the country...” </a:t>
            </a:r>
          </a:p>
          <a:p>
            <a:endParaRPr lang="en-US" sz="3375" dirty="0"/>
          </a:p>
        </p:txBody>
      </p:sp>
      <p:sp>
        <p:nvSpPr>
          <p:cNvPr id="3" name="TextBox 2"/>
          <p:cNvSpPr txBox="1"/>
          <p:nvPr/>
        </p:nvSpPr>
        <p:spPr>
          <a:xfrm>
            <a:off x="0" y="6592543"/>
            <a:ext cx="6163056" cy="307777"/>
          </a:xfrm>
          <a:prstGeom prst="rect">
            <a:avLst/>
          </a:prstGeom>
          <a:noFill/>
        </p:spPr>
        <p:txBody>
          <a:bodyPr wrap="square" rtlCol="0">
            <a:spAutoFit/>
          </a:bodyPr>
          <a:lstStyle/>
          <a:p>
            <a:r>
              <a:rPr lang="en-US" sz="1400" dirty="0" smtClean="0">
                <a:latin typeface="Avenir Next Medium"/>
                <a:cs typeface="Avenir Next Medium"/>
              </a:rPr>
              <a:t>SOURCE: BOOTH C, LIFE AND LABOUR OF THE PEOPLE IN LONDON</a:t>
            </a:r>
            <a:endParaRPr lang="en-US" sz="1400" dirty="0">
              <a:latin typeface="Avenir Next Medium"/>
              <a:cs typeface="Avenir Next Medium"/>
            </a:endParaRPr>
          </a:p>
        </p:txBody>
      </p:sp>
      <p:pic>
        <p:nvPicPr>
          <p:cNvPr id="4" name="Picture 3"/>
          <p:cNvPicPr>
            <a:picLocks noChangeAspect="1"/>
          </p:cNvPicPr>
          <p:nvPr/>
        </p:nvPicPr>
        <p:blipFill>
          <a:blip r:embed="rId3"/>
          <a:stretch>
            <a:fillRect/>
          </a:stretch>
        </p:blipFill>
        <p:spPr>
          <a:xfrm>
            <a:off x="146304" y="1161457"/>
            <a:ext cx="4015064" cy="4329735"/>
          </a:xfrm>
          <a:prstGeom prst="rect">
            <a:avLst/>
          </a:prstGeom>
        </p:spPr>
      </p:pic>
      <p:pic>
        <p:nvPicPr>
          <p:cNvPr id="5" name="Picture 4"/>
          <p:cNvPicPr>
            <a:picLocks noChangeAspect="1"/>
          </p:cNvPicPr>
          <p:nvPr/>
        </p:nvPicPr>
        <p:blipFill>
          <a:blip r:embed="rId4"/>
          <a:stretch>
            <a:fillRect/>
          </a:stretch>
        </p:blipFill>
        <p:spPr>
          <a:xfrm>
            <a:off x="146305" y="5491192"/>
            <a:ext cx="4015063" cy="946547"/>
          </a:xfrm>
          <a:prstGeom prst="rect">
            <a:avLst/>
          </a:prstGeom>
        </p:spPr>
      </p:pic>
      <p:sp>
        <p:nvSpPr>
          <p:cNvPr id="6" name="Rectangle 1"/>
          <p:cNvSpPr txBox="1">
            <a:spLocks noChangeArrowheads="1"/>
          </p:cNvSpPr>
          <p:nvPr/>
        </p:nvSpPr>
        <p:spPr>
          <a:xfrm>
            <a:off x="0" y="0"/>
            <a:ext cx="9163125" cy="946547"/>
          </a:xfrm>
          <a:prstGeom prst="rect">
            <a:avLst/>
          </a:prstGeom>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7517" indent="0">
              <a:lnSpc>
                <a:spcPct val="150000"/>
              </a:lnSpc>
              <a:spcBef>
                <a:spcPts val="0"/>
              </a:spcBef>
              <a:buFont typeface="Arial"/>
              <a:buNone/>
            </a:pPr>
            <a:r>
              <a:rPr lang="en-US" sz="3600" dirty="0" smtClean="0">
                <a:solidFill>
                  <a:schemeClr val="bg1"/>
                </a:solidFill>
                <a:latin typeface="Avenir Next Regular"/>
                <a:ea typeface="ヒラギノ角ゴ ProN W6" charset="0"/>
                <a:cs typeface="Avenir Next Regular"/>
                <a:sym typeface="Calibri Bold" charset="0"/>
              </a:rPr>
              <a:t>THE CAPITAL</a:t>
            </a:r>
            <a:endParaRPr lang="en-US" sz="3600" dirty="0">
              <a:solidFill>
                <a:schemeClr val="bg1"/>
              </a:solidFill>
              <a:latin typeface="Avenir Next Regular"/>
              <a:ea typeface="ヒラギノ角ゴ ProN W6" charset="0"/>
              <a:cs typeface="Avenir Next Regular"/>
              <a:sym typeface="Calibri Bold" charset="0"/>
            </a:endParaRPr>
          </a:p>
        </p:txBody>
      </p:sp>
    </p:spTree>
    <p:extLst>
      <p:ext uri="{BB962C8B-B14F-4D97-AF65-F5344CB8AC3E}">
        <p14:creationId xmlns:p14="http://schemas.microsoft.com/office/powerpoint/2010/main" val="930152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noChangeArrowheads="1"/>
          </p:cNvSpPr>
          <p:nvPr/>
        </p:nvSpPr>
        <p:spPr bwMode="auto">
          <a:xfrm>
            <a:off x="586235" y="2196424"/>
            <a:ext cx="8419928" cy="2571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9" tIns="35719" rIns="35719" bIns="35719" numCol="1" anchor="b" anchorCtr="0" compatLnSpc="1">
            <a:prstTxWarp prst="textNoShape">
              <a:avLst/>
            </a:prstTxWarp>
          </a:bodyPr>
          <a:lstStyle>
            <a:lvl1pPr algn="ctr" rtl="0" fontAlgn="base">
              <a:spcBef>
                <a:spcPct val="0"/>
              </a:spcBef>
              <a:spcAft>
                <a:spcPct val="0"/>
              </a:spcAft>
              <a:defRPr sz="8400">
                <a:solidFill>
                  <a:schemeClr val="tx1"/>
                </a:solidFill>
                <a:latin typeface="+mj-lt"/>
                <a:ea typeface="+mj-ea"/>
                <a:cs typeface="+mj-cs"/>
                <a:sym typeface="Gill Sans" charset="0"/>
              </a:defRPr>
            </a:lvl1pPr>
            <a:lvl2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algn="l"/>
            <a:r>
              <a:rPr lang="en-US" sz="5906" b="1" dirty="0">
                <a:solidFill>
                  <a:schemeClr val="bg1"/>
                </a:solidFill>
                <a:latin typeface="Helvetica"/>
                <a:cs typeface="Helvetica"/>
                <a:sym typeface="Calibri" charset="0"/>
              </a:rPr>
              <a:t>SOLUTIONS </a:t>
            </a:r>
            <a:r>
              <a:rPr lang="en-US" sz="5906" b="1" dirty="0">
                <a:latin typeface="Helvetica"/>
                <a:cs typeface="Helvetica"/>
                <a:sym typeface="Calibri" charset="0"/>
              </a:rPr>
              <a:t/>
            </a:r>
            <a:br>
              <a:rPr lang="en-US" sz="5906" b="1" dirty="0">
                <a:latin typeface="Helvetica"/>
                <a:cs typeface="Helvetica"/>
                <a:sym typeface="Calibri" charset="0"/>
              </a:rPr>
            </a:br>
            <a:endParaRPr lang="en-US" sz="5906" dirty="0">
              <a:latin typeface="Calibri" charset="0"/>
              <a:sym typeface="Calibri" charset="0"/>
            </a:endParaRPr>
          </a:p>
        </p:txBody>
      </p:sp>
    </p:spTree>
    <p:extLst>
      <p:ext uri="{BB962C8B-B14F-4D97-AF65-F5344CB8AC3E}">
        <p14:creationId xmlns:p14="http://schemas.microsoft.com/office/powerpoint/2010/main" val="7250801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7" name="Rectangle 3"/>
          <p:cNvSpPr>
            <a:spLocks/>
          </p:cNvSpPr>
          <p:nvPr/>
        </p:nvSpPr>
        <p:spPr bwMode="auto">
          <a:xfrm>
            <a:off x="0" y="6590109"/>
            <a:ext cx="9135070" cy="267891"/>
          </a:xfrm>
          <a:prstGeom prst="rect">
            <a:avLst/>
          </a:prstGeom>
          <a:solidFill>
            <a:schemeClr val="bg1"/>
          </a:solidFill>
          <a:ln>
            <a:noFill/>
          </a:ln>
          <a:extLst/>
        </p:spPr>
        <p:txBody>
          <a:bodyPr lIns="0" tIns="0" rIns="0" bIns="0" anchor="ctr"/>
          <a:lstStyle/>
          <a:p>
            <a:pPr marL="329271"/>
            <a:endParaRPr lang="en-US" sz="1266" dirty="0">
              <a:solidFill>
                <a:srgbClr val="020202"/>
              </a:solidFill>
              <a:latin typeface="Avenir Next Regular"/>
              <a:ea typeface="ＭＳ Ｐゴシック" charset="0"/>
              <a:cs typeface="Avenir Next Regular"/>
              <a:sym typeface="Calibri Bold" charset="0"/>
            </a:endParaRPr>
          </a:p>
          <a:p>
            <a:pPr algn="l"/>
            <a:r>
              <a:rPr lang="en-US" sz="1266" dirty="0">
                <a:solidFill>
                  <a:srgbClr val="020202"/>
                </a:solidFill>
                <a:latin typeface="Avenir Next Regular"/>
                <a:ea typeface="ＭＳ Ｐゴシック" charset="0"/>
                <a:cs typeface="Avenir Next Regular"/>
                <a:sym typeface="Calibri Bold" charset="0"/>
              </a:rPr>
              <a:t>   </a:t>
            </a:r>
            <a:r>
              <a:rPr lang="en-US" sz="1266" dirty="0">
                <a:latin typeface="Avenir Next Regular"/>
                <a:ea typeface="ＭＳ Ｐゴシック" charset="0"/>
                <a:cs typeface="Avenir Next Regular"/>
                <a:sym typeface="Calibri Bold" charset="0"/>
              </a:rPr>
              <a:t>SOURCE: TAYLOR-ROBINSON ET AL, BMJ 20 JUNE 2013</a:t>
            </a:r>
          </a:p>
          <a:p>
            <a:pPr marL="329271"/>
            <a:endParaRPr lang="en-US" sz="1266" dirty="0">
              <a:solidFill>
                <a:srgbClr val="FFFF00"/>
              </a:solidFill>
              <a:latin typeface="Avenir Next Regular"/>
              <a:ea typeface="ＭＳ Ｐゴシック" charset="0"/>
              <a:cs typeface="Avenir Next Regular"/>
              <a:sym typeface="Calibri Bold" charset="0"/>
            </a:endParaRPr>
          </a:p>
        </p:txBody>
      </p:sp>
      <p:pic>
        <p:nvPicPr>
          <p:cNvPr id="4" name="Picture 3" descr="cut_prem_nort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532" y="1353144"/>
            <a:ext cx="6490787" cy="4911171"/>
          </a:xfrm>
          <a:prstGeom prst="rect">
            <a:avLst/>
          </a:prstGeom>
        </p:spPr>
      </p:pic>
      <p:sp>
        <p:nvSpPr>
          <p:cNvPr id="11" name="Rectangle 1"/>
          <p:cNvSpPr txBox="1">
            <a:spLocks noChangeArrowheads="1"/>
          </p:cNvSpPr>
          <p:nvPr/>
        </p:nvSpPr>
        <p:spPr>
          <a:xfrm>
            <a:off x="0" y="0"/>
            <a:ext cx="9163125" cy="946547"/>
          </a:xfrm>
          <a:prstGeom prst="rect">
            <a:avLst/>
          </a:prstGeom>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7517" indent="0">
              <a:lnSpc>
                <a:spcPct val="150000"/>
              </a:lnSpc>
              <a:spcBef>
                <a:spcPts val="0"/>
              </a:spcBef>
              <a:buFont typeface="Arial"/>
              <a:buNone/>
            </a:pPr>
            <a:r>
              <a:rPr lang="en-US" sz="3600" dirty="0" smtClean="0">
                <a:solidFill>
                  <a:schemeClr val="bg1"/>
                </a:solidFill>
                <a:latin typeface="Avenir Next Regular"/>
                <a:ea typeface="ヒラギノ角ゴ ProN W6" charset="0"/>
                <a:cs typeface="Avenir Next Regular"/>
                <a:sym typeface="Calibri Bold" charset="0"/>
              </a:rPr>
              <a:t>LOCAL BUDGETS</a:t>
            </a:r>
            <a:endParaRPr lang="en-US" sz="3600" dirty="0">
              <a:solidFill>
                <a:schemeClr val="bg1"/>
              </a:solidFill>
              <a:latin typeface="Avenir Next Regular"/>
              <a:ea typeface="ヒラギノ角ゴ ProN W6" charset="0"/>
              <a:cs typeface="Avenir Next Regular"/>
              <a:sym typeface="Calibri Bold" charset="0"/>
            </a:endParaRPr>
          </a:p>
        </p:txBody>
      </p:sp>
    </p:spTree>
    <p:extLst>
      <p:ext uri="{BB962C8B-B14F-4D97-AF65-F5344CB8AC3E}">
        <p14:creationId xmlns:p14="http://schemas.microsoft.com/office/powerpoint/2010/main" val="222584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607" y="603504"/>
            <a:ext cx="4087369" cy="26051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4024" y="603503"/>
            <a:ext cx="4087368" cy="260511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08" y="3837605"/>
            <a:ext cx="4087369" cy="233622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3227" y="3837605"/>
            <a:ext cx="3528963" cy="2336223"/>
          </a:xfrm>
          <a:prstGeom prst="rect">
            <a:avLst/>
          </a:prstGeom>
        </p:spPr>
      </p:pic>
    </p:spTree>
    <p:extLst>
      <p:ext uri="{BB962C8B-B14F-4D97-AF65-F5344CB8AC3E}">
        <p14:creationId xmlns:p14="http://schemas.microsoft.com/office/powerpoint/2010/main" val="56762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4420108" y="1403776"/>
            <a:ext cx="4202342" cy="3208058"/>
          </a:xfrm>
          <a:prstGeom prst="rect">
            <a:avLst/>
          </a:prstGeom>
          <a:noFill/>
        </p:spPr>
        <p:txBody>
          <a:bodyPr wrap="square" rtlCol="0">
            <a:spAutoFit/>
          </a:bodyPr>
          <a:lstStyle/>
          <a:p>
            <a:pPr algn="r"/>
            <a:r>
              <a:rPr lang="en-US" sz="2531" i="1" dirty="0">
                <a:solidFill>
                  <a:srgbClr val="000000"/>
                </a:solidFill>
                <a:latin typeface="Avenir Next Regular"/>
                <a:cs typeface="Avenir Next Regular"/>
              </a:rPr>
              <a:t>“…let's make </a:t>
            </a:r>
            <a:r>
              <a:rPr lang="en-US" sz="2531" i="1" dirty="0" err="1">
                <a:solidFill>
                  <a:srgbClr val="000000"/>
                </a:solidFill>
                <a:latin typeface="Avenir Next Regular"/>
                <a:cs typeface="Avenir Next Regular"/>
              </a:rPr>
              <a:t>Blackpool</a:t>
            </a:r>
            <a:r>
              <a:rPr lang="en-US" sz="2531" i="1" dirty="0">
                <a:solidFill>
                  <a:srgbClr val="000000"/>
                </a:solidFill>
                <a:latin typeface="Avenir Next Regular"/>
                <a:cs typeface="Avenir Next Regular"/>
              </a:rPr>
              <a:t> the </a:t>
            </a:r>
            <a:r>
              <a:rPr lang="en-US" sz="2531" i="1" dirty="0" err="1">
                <a:solidFill>
                  <a:srgbClr val="000000"/>
                </a:solidFill>
                <a:latin typeface="Avenir Next Regular"/>
                <a:cs typeface="Avenir Next Regular"/>
              </a:rPr>
              <a:t>centre</a:t>
            </a:r>
            <a:r>
              <a:rPr lang="en-US" sz="2531" i="1" dirty="0">
                <a:solidFill>
                  <a:srgbClr val="000000"/>
                </a:solidFill>
                <a:latin typeface="Avenir Next Regular"/>
                <a:cs typeface="Avenir Next Regular"/>
              </a:rPr>
              <a:t> of Europe for the shale gas industry.”</a:t>
            </a:r>
          </a:p>
          <a:p>
            <a:pPr algn="r"/>
            <a:endParaRPr lang="en-US" sz="2531" i="1" dirty="0" smtClean="0">
              <a:latin typeface="Avenir Next Regular"/>
              <a:cs typeface="Avenir Next Regular"/>
            </a:endParaRPr>
          </a:p>
          <a:p>
            <a:pPr algn="r"/>
            <a:r>
              <a:rPr lang="en-US" sz="2531" i="1" dirty="0" smtClean="0">
                <a:latin typeface="Avenir Next Regular"/>
                <a:cs typeface="Avenir Next Regular"/>
              </a:rPr>
              <a:t>“</a:t>
            </a:r>
            <a:r>
              <a:rPr lang="en-US" sz="2531" i="1" dirty="0">
                <a:latin typeface="Avenir Next Regular"/>
                <a:cs typeface="Avenir Next Regular"/>
              </a:rPr>
              <a:t>HS2 is about bringing North and South together in our national </a:t>
            </a:r>
            <a:r>
              <a:rPr lang="en-US" sz="2531" i="1" dirty="0" err="1">
                <a:latin typeface="Avenir Next Regular"/>
                <a:cs typeface="Avenir Next Regular"/>
              </a:rPr>
              <a:t>endeavour</a:t>
            </a:r>
            <a:r>
              <a:rPr lang="en-US" sz="2531" i="1" dirty="0" smtClean="0">
                <a:latin typeface="Avenir Next Regular"/>
                <a:cs typeface="Avenir Next Regular"/>
              </a:rPr>
              <a:t>.”</a:t>
            </a:r>
            <a:endParaRPr lang="en-US" sz="2531" dirty="0">
              <a:latin typeface="Avenir Next Regular"/>
              <a:cs typeface="Avenir Next Regular"/>
            </a:endParaRPr>
          </a:p>
          <a:p>
            <a:pPr algn="r"/>
            <a:endParaRPr lang="en-US" sz="2531" dirty="0">
              <a:solidFill>
                <a:srgbClr val="000000"/>
              </a:solidFill>
              <a:latin typeface="Avenir Next Regular"/>
              <a:cs typeface="Avenir Next Regular"/>
            </a:endParaRPr>
          </a:p>
        </p:txBody>
      </p:sp>
      <p:pic>
        <p:nvPicPr>
          <p:cNvPr id="4" name="Picture 3"/>
          <p:cNvPicPr>
            <a:picLocks noChangeAspect="1"/>
          </p:cNvPicPr>
          <p:nvPr/>
        </p:nvPicPr>
        <p:blipFill>
          <a:blip r:embed="rId3"/>
          <a:stretch>
            <a:fillRect/>
          </a:stretch>
        </p:blipFill>
        <p:spPr>
          <a:xfrm>
            <a:off x="210312" y="1403776"/>
            <a:ext cx="3843210" cy="4694766"/>
          </a:xfrm>
          <a:prstGeom prst="rect">
            <a:avLst/>
          </a:prstGeom>
        </p:spPr>
      </p:pic>
      <p:sp>
        <p:nvSpPr>
          <p:cNvPr id="13" name="Rectangle 12"/>
          <p:cNvSpPr/>
          <p:nvPr/>
        </p:nvSpPr>
        <p:spPr bwMode="auto">
          <a:xfrm>
            <a:off x="4420108" y="2966384"/>
            <a:ext cx="4506126" cy="1569549"/>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a:solidFill>
                <a:srgbClr val="FFFFFF"/>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36373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4977045" y="2011342"/>
            <a:ext cx="3746666" cy="3597523"/>
          </a:xfrm>
          <a:prstGeom prst="rect">
            <a:avLst/>
          </a:prstGeom>
          <a:noFill/>
        </p:spPr>
        <p:txBody>
          <a:bodyPr wrap="square" rtlCol="0">
            <a:spAutoFit/>
          </a:bodyPr>
          <a:lstStyle/>
          <a:p>
            <a:pPr algn="r"/>
            <a:r>
              <a:rPr lang="en-US" sz="2531" i="1" dirty="0">
                <a:solidFill>
                  <a:srgbClr val="000000"/>
                </a:solidFill>
                <a:latin typeface="Avenir Next Italic"/>
                <a:cs typeface="Avenir Next Italic"/>
              </a:rPr>
              <a:t>“Where you have one dominant capital and you connect [it] to peripheral cities by high speed rail, the bulk of the gains accrue to the capital. </a:t>
            </a:r>
          </a:p>
          <a:p>
            <a:pPr algn="r"/>
            <a:r>
              <a:rPr lang="en-US" sz="2531" i="1" dirty="0">
                <a:solidFill>
                  <a:srgbClr val="000000"/>
                </a:solidFill>
                <a:latin typeface="Avenir Next Italic"/>
                <a:cs typeface="Avenir Next Italic"/>
              </a:rPr>
              <a:t>The evidence for that is very strong.”</a:t>
            </a:r>
          </a:p>
        </p:txBody>
      </p:sp>
      <p:sp>
        <p:nvSpPr>
          <p:cNvPr id="7" name="Rectangle 3"/>
          <p:cNvSpPr>
            <a:spLocks/>
          </p:cNvSpPr>
          <p:nvPr/>
        </p:nvSpPr>
        <p:spPr bwMode="auto">
          <a:xfrm>
            <a:off x="0" y="6590109"/>
            <a:ext cx="9135070" cy="267891"/>
          </a:xfrm>
          <a:prstGeom prst="rect">
            <a:avLst/>
          </a:prstGeom>
          <a:solidFill>
            <a:schemeClr val="bg1"/>
          </a:solidFill>
          <a:ln>
            <a:noFill/>
          </a:ln>
          <a:extLst/>
        </p:spPr>
        <p:txBody>
          <a:bodyPr lIns="0" tIns="0" rIns="0" bIns="0" anchor="ctr"/>
          <a:lstStyle/>
          <a:p>
            <a:pPr marL="329271"/>
            <a:endParaRPr lang="en-US" sz="1266" dirty="0">
              <a:solidFill>
                <a:srgbClr val="020202"/>
              </a:solidFill>
              <a:latin typeface="Avenir Next Regular"/>
              <a:ea typeface="ＭＳ Ｐゴシック" charset="0"/>
              <a:cs typeface="Avenir Next Regular"/>
              <a:sym typeface="Calibri Bold" charset="0"/>
            </a:endParaRPr>
          </a:p>
          <a:p>
            <a:pPr algn="l"/>
            <a:r>
              <a:rPr lang="en-US" sz="1266" dirty="0">
                <a:solidFill>
                  <a:srgbClr val="020202"/>
                </a:solidFill>
                <a:latin typeface="Avenir Next Regular"/>
                <a:ea typeface="ＭＳ Ｐゴシック" charset="0"/>
                <a:cs typeface="Avenir Next Regular"/>
                <a:sym typeface="Calibri Bold" charset="0"/>
              </a:rPr>
              <a:t>   </a:t>
            </a:r>
            <a:r>
              <a:rPr lang="en-US" sz="1266" dirty="0">
                <a:latin typeface="Avenir Next Regular"/>
                <a:ea typeface="ＭＳ Ｐゴシック" charset="0"/>
                <a:cs typeface="Avenir Next Regular"/>
                <a:sym typeface="Calibri Bold" charset="0"/>
              </a:rPr>
              <a:t>SOURCE: TOMANEY J, IMPACTS OF HIGH SPEED RAIL (CM201012)</a:t>
            </a:r>
          </a:p>
          <a:p>
            <a:pPr marL="329271"/>
            <a:endParaRPr lang="en-US" sz="1266" dirty="0">
              <a:latin typeface="Avenir Next Regular"/>
              <a:ea typeface="ＭＳ Ｐゴシック" charset="0"/>
              <a:cs typeface="Avenir Next Regular"/>
              <a:sym typeface="Calibri Bold" charset="0"/>
            </a:endParaRPr>
          </a:p>
        </p:txBody>
      </p:sp>
      <p:pic>
        <p:nvPicPr>
          <p:cNvPr id="10" name="Picture 9"/>
          <p:cNvPicPr>
            <a:picLocks noChangeAspect="1"/>
          </p:cNvPicPr>
          <p:nvPr/>
        </p:nvPicPr>
        <p:blipFill>
          <a:blip r:embed="rId3"/>
          <a:stretch>
            <a:fillRect/>
          </a:stretch>
        </p:blipFill>
        <p:spPr>
          <a:xfrm>
            <a:off x="155448" y="2011342"/>
            <a:ext cx="4518422" cy="3384352"/>
          </a:xfrm>
          <a:prstGeom prst="rect">
            <a:avLst/>
          </a:prstGeom>
        </p:spPr>
      </p:pic>
    </p:spTree>
    <p:extLst>
      <p:ext uri="{BB962C8B-B14F-4D97-AF65-F5344CB8AC3E}">
        <p14:creationId xmlns:p14="http://schemas.microsoft.com/office/powerpoint/2010/main" val="2080438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6" name="Chart 15"/>
          <p:cNvGraphicFramePr>
            <a:graphicFrameLocks/>
          </p:cNvGraphicFramePr>
          <p:nvPr>
            <p:extLst>
              <p:ext uri="{D42A27DB-BD31-4B8C-83A1-F6EECF244321}">
                <p14:modId xmlns:p14="http://schemas.microsoft.com/office/powerpoint/2010/main" val="743157139"/>
              </p:ext>
            </p:extLst>
          </p:nvPr>
        </p:nvGraphicFramePr>
        <p:xfrm>
          <a:off x="1432901" y="1555667"/>
          <a:ext cx="6784504" cy="4658018"/>
        </p:xfrm>
        <a:graphic>
          <a:graphicData uri="http://schemas.openxmlformats.org/drawingml/2006/chart">
            <c:chart xmlns:c="http://schemas.openxmlformats.org/drawingml/2006/chart" xmlns:r="http://schemas.openxmlformats.org/officeDocument/2006/relationships" r:id="rId3"/>
          </a:graphicData>
        </a:graphic>
      </p:graphicFrame>
      <p:sp>
        <p:nvSpPr>
          <p:cNvPr id="16387" name="Rectangle 3"/>
          <p:cNvSpPr>
            <a:spLocks/>
          </p:cNvSpPr>
          <p:nvPr/>
        </p:nvSpPr>
        <p:spPr bwMode="auto">
          <a:xfrm>
            <a:off x="0" y="6590109"/>
            <a:ext cx="9135070" cy="267891"/>
          </a:xfrm>
          <a:prstGeom prst="rect">
            <a:avLst/>
          </a:prstGeom>
          <a:solidFill>
            <a:schemeClr val="bg1"/>
          </a:solidFill>
          <a:ln>
            <a:noFill/>
          </a:ln>
          <a:extLst/>
        </p:spPr>
        <p:txBody>
          <a:bodyPr lIns="0" tIns="0" rIns="0" bIns="0" anchor="ctr"/>
          <a:lstStyle/>
          <a:p>
            <a:pPr marL="329271"/>
            <a:endParaRPr lang="en-US" sz="1266" dirty="0">
              <a:solidFill>
                <a:srgbClr val="020202"/>
              </a:solidFill>
              <a:latin typeface="Avenir Next Regular"/>
              <a:ea typeface="ＭＳ Ｐゴシック" charset="0"/>
              <a:cs typeface="Avenir Next Regular"/>
              <a:sym typeface="Calibri Bold" charset="0"/>
            </a:endParaRPr>
          </a:p>
          <a:p>
            <a:pPr algn="l"/>
            <a:r>
              <a:rPr lang="en-US" sz="1266" dirty="0">
                <a:latin typeface="Avenir Next Regular"/>
                <a:ea typeface="ＭＳ Ｐゴシック" charset="0"/>
                <a:cs typeface="Avenir Next Regular"/>
                <a:sym typeface="Calibri Bold" charset="0"/>
              </a:rPr>
              <a:t>   SOURCE: IPPR, ON THE WRONG TRACK, 2011</a:t>
            </a:r>
          </a:p>
          <a:p>
            <a:pPr marL="329271"/>
            <a:endParaRPr lang="en-US" sz="1266" dirty="0">
              <a:solidFill>
                <a:srgbClr val="FFFF00"/>
              </a:solidFill>
              <a:latin typeface="Avenir Next Regular"/>
              <a:ea typeface="ＭＳ Ｐゴシック" charset="0"/>
              <a:cs typeface="Avenir Next Regular"/>
              <a:sym typeface="Calibri Bold" charset="0"/>
            </a:endParaRPr>
          </a:p>
        </p:txBody>
      </p:sp>
      <p:sp>
        <p:nvSpPr>
          <p:cNvPr id="14" name="TextBox 13"/>
          <p:cNvSpPr txBox="1"/>
          <p:nvPr/>
        </p:nvSpPr>
        <p:spPr>
          <a:xfrm>
            <a:off x="1078487" y="1606297"/>
            <a:ext cx="444289" cy="3544144"/>
          </a:xfrm>
          <a:prstGeom prst="rect">
            <a:avLst/>
          </a:prstGeom>
          <a:noFill/>
        </p:spPr>
        <p:txBody>
          <a:bodyPr vert="vert270" wrap="square" rtlCol="0">
            <a:spAutoFit/>
          </a:bodyPr>
          <a:lstStyle/>
          <a:p>
            <a:pPr algn="r"/>
            <a:r>
              <a:rPr lang="en-US" sz="1687" dirty="0">
                <a:latin typeface="Avenir Next Regular"/>
                <a:cs typeface="Avenir Next Regular"/>
              </a:rPr>
              <a:t>SPEND (£MILLIONS)</a:t>
            </a:r>
          </a:p>
        </p:txBody>
      </p:sp>
      <p:sp>
        <p:nvSpPr>
          <p:cNvPr id="2" name="Rectangle 1"/>
          <p:cNvSpPr/>
          <p:nvPr/>
        </p:nvSpPr>
        <p:spPr bwMode="auto">
          <a:xfrm>
            <a:off x="6411466" y="1553979"/>
            <a:ext cx="830582" cy="4556756"/>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a:solidFill>
                <a:srgbClr val="FFFFFF"/>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201002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6-18 at 10.13.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80" y="441793"/>
            <a:ext cx="4500563" cy="5991820"/>
          </a:xfrm>
          <a:prstGeom prst="rect">
            <a:avLst/>
          </a:prstGeom>
        </p:spPr>
      </p:pic>
      <p:sp>
        <p:nvSpPr>
          <p:cNvPr id="4" name="TextBox 3"/>
          <p:cNvSpPr txBox="1">
            <a:spLocks noChangeArrowheads="1"/>
          </p:cNvSpPr>
          <p:nvPr/>
        </p:nvSpPr>
        <p:spPr bwMode="auto">
          <a:xfrm>
            <a:off x="5483351" y="441793"/>
            <a:ext cx="3240360" cy="3424912"/>
          </a:xfrm>
          <a:prstGeom prst="rect">
            <a:avLst/>
          </a:prstGeom>
          <a:noFill/>
          <a:ln w="9525">
            <a:noFill/>
            <a:miter lim="800000"/>
            <a:headEnd/>
            <a:tailEnd/>
          </a:ln>
        </p:spPr>
        <p:txBody>
          <a:bodyPr wrap="square">
            <a:spAutoFit/>
          </a:bodyPr>
          <a:lstStyle/>
          <a:p>
            <a:endParaRPr lang="en-US" sz="1406" dirty="0">
              <a:solidFill>
                <a:schemeClr val="bg1"/>
              </a:solidFill>
              <a:latin typeface="Calibri" pitchFamily="34" charset="0"/>
            </a:endParaRPr>
          </a:p>
          <a:p>
            <a:pPr algn="l"/>
            <a:r>
              <a:rPr lang="en-US" sz="3375" i="1" dirty="0">
                <a:solidFill>
                  <a:schemeClr val="bg1"/>
                </a:solidFill>
                <a:latin typeface="Avenir Next Italic"/>
                <a:cs typeface="Avenir Next Italic"/>
              </a:rPr>
              <a:t>“…a smudge of smoke and misery hidden by the curve of the earth’s surface…”</a:t>
            </a:r>
          </a:p>
        </p:txBody>
      </p:sp>
      <p:sp>
        <p:nvSpPr>
          <p:cNvPr id="2" name="TextBox 1"/>
          <p:cNvSpPr txBox="1"/>
          <p:nvPr/>
        </p:nvSpPr>
        <p:spPr>
          <a:xfrm>
            <a:off x="6343147" y="6596781"/>
            <a:ext cx="2784684" cy="265457"/>
          </a:xfrm>
          <a:prstGeom prst="rect">
            <a:avLst/>
          </a:prstGeom>
          <a:noFill/>
        </p:spPr>
        <p:txBody>
          <a:bodyPr wrap="square" rtlCol="0">
            <a:spAutoFit/>
          </a:bodyPr>
          <a:lstStyle/>
          <a:p>
            <a:r>
              <a:rPr lang="en-US" sz="1125" dirty="0">
                <a:solidFill>
                  <a:srgbClr val="FFFF00"/>
                </a:solidFill>
                <a:latin typeface="Avenir Next Medium"/>
                <a:cs typeface="Avenir Next Medium"/>
              </a:rPr>
              <a:t>Source: Orwell G, Homage to Catalonia </a:t>
            </a:r>
          </a:p>
        </p:txBody>
      </p:sp>
    </p:spTree>
    <p:extLst>
      <p:ext uri="{BB962C8B-B14F-4D97-AF65-F5344CB8AC3E}">
        <p14:creationId xmlns:p14="http://schemas.microsoft.com/office/powerpoint/2010/main" val="365470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68233" y="4268379"/>
            <a:ext cx="4276201" cy="2440662"/>
          </a:xfrm>
          <a:prstGeom prst="rect">
            <a:avLst/>
          </a:prstGeom>
        </p:spPr>
      </p:pic>
      <p:sp>
        <p:nvSpPr>
          <p:cNvPr id="5" name="TextBox 4"/>
          <p:cNvSpPr txBox="1"/>
          <p:nvPr/>
        </p:nvSpPr>
        <p:spPr>
          <a:xfrm>
            <a:off x="1061616" y="2871786"/>
            <a:ext cx="7276799" cy="1200329"/>
          </a:xfrm>
          <a:prstGeom prst="rect">
            <a:avLst/>
          </a:prstGeom>
          <a:noFill/>
        </p:spPr>
        <p:txBody>
          <a:bodyPr wrap="square" rtlCol="0">
            <a:spAutoFit/>
          </a:bodyPr>
          <a:lstStyle/>
          <a:p>
            <a:pPr algn="l"/>
            <a:r>
              <a:rPr lang="en-US" sz="2400" i="1" dirty="0">
                <a:latin typeface="Avenir Next Regular"/>
                <a:cs typeface="Avenir Next Regular"/>
              </a:rPr>
              <a:t>“The objectives were… to serve audiences in the north of England… and provide economic and other benefits to the region.”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0016" y="152564"/>
            <a:ext cx="4273736" cy="24406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9860" y="4268379"/>
            <a:ext cx="3411220" cy="173794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312" y="152564"/>
            <a:ext cx="4273736" cy="2440661"/>
          </a:xfrm>
          <a:prstGeom prst="rect">
            <a:avLst/>
          </a:prstGeom>
        </p:spPr>
      </p:pic>
    </p:spTree>
    <p:extLst>
      <p:ext uri="{BB962C8B-B14F-4D97-AF65-F5344CB8AC3E}">
        <p14:creationId xmlns:p14="http://schemas.microsoft.com/office/powerpoint/2010/main" val="2024498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7" name="Rectangle 3"/>
          <p:cNvSpPr>
            <a:spLocks/>
          </p:cNvSpPr>
          <p:nvPr/>
        </p:nvSpPr>
        <p:spPr bwMode="auto">
          <a:xfrm>
            <a:off x="0" y="6590109"/>
            <a:ext cx="9135070" cy="267891"/>
          </a:xfrm>
          <a:prstGeom prst="rect">
            <a:avLst/>
          </a:prstGeom>
          <a:solidFill>
            <a:schemeClr val="bg1"/>
          </a:solidFill>
          <a:ln>
            <a:noFill/>
          </a:ln>
          <a:extLst/>
        </p:spPr>
        <p:txBody>
          <a:bodyPr lIns="0" tIns="0" rIns="0" bIns="0" anchor="ctr"/>
          <a:lstStyle/>
          <a:p>
            <a:pPr marL="329271"/>
            <a:endParaRPr lang="en-US" sz="1266" dirty="0">
              <a:solidFill>
                <a:srgbClr val="020202"/>
              </a:solidFill>
              <a:latin typeface="Avenir Next Regular"/>
              <a:ea typeface="ＭＳ Ｐゴシック" charset="0"/>
              <a:cs typeface="Avenir Next Regular"/>
              <a:sym typeface="Calibri Bold" charset="0"/>
            </a:endParaRPr>
          </a:p>
          <a:p>
            <a:pPr algn="l"/>
            <a:r>
              <a:rPr lang="en-US" sz="1266" dirty="0">
                <a:solidFill>
                  <a:srgbClr val="020202"/>
                </a:solidFill>
                <a:latin typeface="Avenir Next Regular"/>
                <a:ea typeface="ＭＳ Ｐゴシック" charset="0"/>
                <a:cs typeface="Avenir Next Regular"/>
                <a:sym typeface="Calibri Bold" charset="0"/>
              </a:rPr>
              <a:t>   </a:t>
            </a:r>
            <a:r>
              <a:rPr lang="en-US" sz="1266" dirty="0">
                <a:latin typeface="Avenir Next Regular"/>
                <a:ea typeface="ＭＳ Ｐゴシック" charset="0"/>
                <a:cs typeface="Avenir Next Regular"/>
                <a:sym typeface="Calibri Bold" charset="0"/>
              </a:rPr>
              <a:t>SOURCE: TUDOR HART ET AL, BMJ 1991; 302: 1509-1503.</a:t>
            </a:r>
          </a:p>
          <a:p>
            <a:pPr marL="329271"/>
            <a:endParaRPr lang="en-US" sz="1266" dirty="0">
              <a:latin typeface="Avenir Next Regular"/>
              <a:ea typeface="ＭＳ Ｐゴシック" charset="0"/>
              <a:cs typeface="Avenir Next Regular"/>
              <a:sym typeface="Calibri Bold" charset="0"/>
            </a:endParaRPr>
          </a:p>
        </p:txBody>
      </p:sp>
      <p:pic>
        <p:nvPicPr>
          <p:cNvPr id="12" name="Picture 11"/>
          <p:cNvPicPr>
            <a:picLocks noChangeAspect="1"/>
          </p:cNvPicPr>
          <p:nvPr/>
        </p:nvPicPr>
        <p:blipFill>
          <a:blip r:embed="rId3"/>
          <a:stretch>
            <a:fillRect/>
          </a:stretch>
        </p:blipFill>
        <p:spPr>
          <a:xfrm>
            <a:off x="128017" y="1242739"/>
            <a:ext cx="5293173" cy="4755725"/>
          </a:xfrm>
          <a:prstGeom prst="rect">
            <a:avLst/>
          </a:prstGeom>
        </p:spPr>
      </p:pic>
      <p:sp>
        <p:nvSpPr>
          <p:cNvPr id="13" name="TextBox 12"/>
          <p:cNvSpPr txBox="1"/>
          <p:nvPr/>
        </p:nvSpPr>
        <p:spPr>
          <a:xfrm>
            <a:off x="5837766" y="1099991"/>
            <a:ext cx="3139099" cy="5010859"/>
          </a:xfrm>
          <a:prstGeom prst="rect">
            <a:avLst/>
          </a:prstGeom>
          <a:noFill/>
        </p:spPr>
        <p:txBody>
          <a:bodyPr wrap="square" rtlCol="0">
            <a:spAutoFit/>
          </a:bodyPr>
          <a:lstStyle/>
          <a:p>
            <a:pPr algn="l"/>
            <a:r>
              <a:rPr lang="en-US" sz="2531" b="1" dirty="0">
                <a:solidFill>
                  <a:srgbClr val="000000"/>
                </a:solidFill>
                <a:latin typeface="Avenir Next" charset="0"/>
                <a:ea typeface="Avenir Next" charset="0"/>
                <a:cs typeface="Avenir Next" charset="0"/>
              </a:rPr>
              <a:t>GLYNCORRWG</a:t>
            </a:r>
          </a:p>
          <a:p>
            <a:pPr algn="l"/>
            <a:r>
              <a:rPr lang="en-US" sz="2000" dirty="0">
                <a:solidFill>
                  <a:srgbClr val="000000"/>
                </a:solidFill>
                <a:latin typeface="Avenir Next" charset="0"/>
                <a:ea typeface="Avenir Next" charset="0"/>
                <a:cs typeface="Avenir Next" charset="0"/>
              </a:rPr>
              <a:t>POPULATION 1900</a:t>
            </a:r>
          </a:p>
          <a:p>
            <a:pPr algn="l"/>
            <a:r>
              <a:rPr lang="en-US" sz="2000" dirty="0">
                <a:solidFill>
                  <a:srgbClr val="000000"/>
                </a:solidFill>
                <a:latin typeface="Avenir Next" charset="0"/>
                <a:ea typeface="Avenir Next" charset="0"/>
                <a:cs typeface="Avenir Next" charset="0"/>
              </a:rPr>
              <a:t>(</a:t>
            </a:r>
            <a:r>
              <a:rPr lang="en-US" sz="2000" dirty="0" smtClean="0">
                <a:solidFill>
                  <a:srgbClr val="000000"/>
                </a:solidFill>
                <a:latin typeface="Avenir Next" charset="0"/>
                <a:ea typeface="Avenir Next" charset="0"/>
                <a:cs typeface="Avenir Next" charset="0"/>
              </a:rPr>
              <a:t>64</a:t>
            </a:r>
            <a:r>
              <a:rPr lang="en-US" sz="2000" dirty="0">
                <a:solidFill>
                  <a:srgbClr val="000000"/>
                </a:solidFill>
                <a:latin typeface="Avenir Next" charset="0"/>
                <a:ea typeface="Avenir Next" charset="0"/>
                <a:cs typeface="Avenir Next" charset="0"/>
              </a:rPr>
              <a:t>% SOCIAL CLASS </a:t>
            </a:r>
            <a:r>
              <a:rPr lang="en-US" sz="2000" dirty="0" smtClean="0">
                <a:solidFill>
                  <a:srgbClr val="000000"/>
                </a:solidFill>
                <a:latin typeface="Avenir Next" charset="0"/>
                <a:ea typeface="Avenir Next" charset="0"/>
                <a:cs typeface="Avenir Next" charset="0"/>
              </a:rPr>
              <a:t>V)</a:t>
            </a:r>
            <a:endParaRPr lang="en-US" sz="2000" dirty="0">
              <a:solidFill>
                <a:srgbClr val="000000"/>
              </a:solidFill>
              <a:latin typeface="Avenir Next" charset="0"/>
              <a:ea typeface="Avenir Next" charset="0"/>
              <a:cs typeface="Avenir Next" charset="0"/>
            </a:endParaRPr>
          </a:p>
          <a:p>
            <a:pPr algn="l"/>
            <a:endParaRPr lang="en-US" sz="2250" dirty="0">
              <a:solidFill>
                <a:srgbClr val="000000"/>
              </a:solidFill>
              <a:latin typeface="Avenir Next" charset="0"/>
              <a:ea typeface="Avenir Next" charset="0"/>
              <a:cs typeface="Avenir Next" charset="0"/>
            </a:endParaRPr>
          </a:p>
          <a:p>
            <a:pPr algn="l"/>
            <a:r>
              <a:rPr lang="en-US" sz="2000" dirty="0" smtClean="0">
                <a:solidFill>
                  <a:srgbClr val="000000"/>
                </a:solidFill>
                <a:latin typeface="Avenir Next" charset="0"/>
                <a:ea typeface="Avenir Next" charset="0"/>
                <a:cs typeface="Avenir Next" charset="0"/>
              </a:rPr>
              <a:t>SCREENING FOR:</a:t>
            </a:r>
          </a:p>
          <a:p>
            <a:pPr marL="342900" indent="-342900" algn="l">
              <a:buFont typeface="Arial" charset="0"/>
              <a:buChar char="•"/>
            </a:pPr>
            <a:r>
              <a:rPr lang="en-US" sz="2000" dirty="0" smtClean="0">
                <a:solidFill>
                  <a:srgbClr val="000000"/>
                </a:solidFill>
                <a:latin typeface="Avenir Next" charset="0"/>
                <a:ea typeface="Avenir Next" charset="0"/>
                <a:cs typeface="Avenir Next" charset="0"/>
              </a:rPr>
              <a:t>BLOOD PRESSURE </a:t>
            </a:r>
          </a:p>
          <a:p>
            <a:pPr marL="342900" indent="-342900">
              <a:buFont typeface="Arial" charset="0"/>
              <a:buChar char="•"/>
            </a:pPr>
            <a:r>
              <a:rPr lang="en-US" sz="2000" dirty="0">
                <a:solidFill>
                  <a:srgbClr val="000000"/>
                </a:solidFill>
                <a:latin typeface="Avenir Next" charset="0"/>
                <a:ea typeface="Avenir Next" charset="0"/>
                <a:cs typeface="Avenir Next" charset="0"/>
              </a:rPr>
              <a:t>BMI </a:t>
            </a:r>
          </a:p>
          <a:p>
            <a:pPr marL="342900" indent="-342900" algn="l">
              <a:buFont typeface="Arial" charset="0"/>
              <a:buChar char="•"/>
            </a:pPr>
            <a:r>
              <a:rPr lang="en-US" sz="2000" dirty="0" smtClean="0">
                <a:solidFill>
                  <a:srgbClr val="000000"/>
                </a:solidFill>
                <a:latin typeface="Avenir Next" charset="0"/>
                <a:ea typeface="Avenir Next" charset="0"/>
                <a:cs typeface="Avenir Next" charset="0"/>
              </a:rPr>
              <a:t>CHOLESTEROL</a:t>
            </a:r>
          </a:p>
          <a:p>
            <a:pPr marL="342900" indent="-342900" algn="l">
              <a:buFont typeface="Arial" charset="0"/>
              <a:buChar char="•"/>
            </a:pPr>
            <a:r>
              <a:rPr lang="en-US" sz="2000" dirty="0" smtClean="0">
                <a:solidFill>
                  <a:srgbClr val="000000"/>
                </a:solidFill>
                <a:latin typeface="Avenir Next" charset="0"/>
                <a:ea typeface="Avenir Next" charset="0"/>
                <a:cs typeface="Avenir Next" charset="0"/>
              </a:rPr>
              <a:t>DIABETES</a:t>
            </a:r>
          </a:p>
          <a:p>
            <a:pPr marL="342900" indent="-342900" algn="l">
              <a:buFont typeface="Arial" charset="0"/>
              <a:buChar char="•"/>
            </a:pPr>
            <a:r>
              <a:rPr lang="en-US" sz="2000" dirty="0" smtClean="0">
                <a:solidFill>
                  <a:srgbClr val="000000"/>
                </a:solidFill>
                <a:latin typeface="Avenir Next" charset="0"/>
                <a:ea typeface="Avenir Next" charset="0"/>
                <a:cs typeface="Avenir Next" charset="0"/>
              </a:rPr>
              <a:t>LUNG FUNCTION</a:t>
            </a:r>
            <a:endParaRPr lang="en-US" sz="2000" dirty="0">
              <a:solidFill>
                <a:srgbClr val="000000"/>
              </a:solidFill>
              <a:latin typeface="Avenir Next" charset="0"/>
              <a:ea typeface="Avenir Next" charset="0"/>
              <a:cs typeface="Avenir Next" charset="0"/>
            </a:endParaRPr>
          </a:p>
          <a:p>
            <a:pPr marL="342900" indent="-342900">
              <a:buFont typeface="Arial" charset="0"/>
              <a:buChar char="•"/>
            </a:pPr>
            <a:r>
              <a:rPr lang="en-US" sz="2000" dirty="0">
                <a:solidFill>
                  <a:srgbClr val="000000"/>
                </a:solidFill>
                <a:latin typeface="Avenir Next" charset="0"/>
                <a:ea typeface="Avenir Next" charset="0"/>
                <a:cs typeface="Avenir Next" charset="0"/>
              </a:rPr>
              <a:t>SMOKING</a:t>
            </a:r>
          </a:p>
          <a:p>
            <a:pPr algn="l"/>
            <a:endParaRPr lang="en-US" sz="2250" dirty="0">
              <a:solidFill>
                <a:srgbClr val="000000"/>
              </a:solidFill>
              <a:latin typeface="Avenir Next" charset="0"/>
              <a:ea typeface="Avenir Next" charset="0"/>
              <a:cs typeface="Avenir Next" charset="0"/>
            </a:endParaRPr>
          </a:p>
          <a:p>
            <a:pPr algn="l"/>
            <a:r>
              <a:rPr lang="en-US" sz="2531" b="1" dirty="0">
                <a:solidFill>
                  <a:srgbClr val="000000"/>
                </a:solidFill>
                <a:latin typeface="Avenir Next" charset="0"/>
                <a:ea typeface="Avenir Next" charset="0"/>
                <a:cs typeface="Avenir Next" charset="0"/>
              </a:rPr>
              <a:t>MORTALITY </a:t>
            </a:r>
          </a:p>
          <a:p>
            <a:pPr algn="l"/>
            <a:r>
              <a:rPr lang="en-US" sz="2000" dirty="0" smtClean="0">
                <a:solidFill>
                  <a:srgbClr val="000000"/>
                </a:solidFill>
                <a:latin typeface="Avenir Next" charset="0"/>
                <a:ea typeface="Avenir Next" charset="0"/>
                <a:cs typeface="Avenir Next" charset="0"/>
              </a:rPr>
              <a:t>6</a:t>
            </a:r>
            <a:r>
              <a:rPr lang="en-US" sz="2000" dirty="0">
                <a:solidFill>
                  <a:srgbClr val="000000"/>
                </a:solidFill>
                <a:latin typeface="Avenir Next" charset="0"/>
                <a:ea typeface="Avenir Next" charset="0"/>
                <a:cs typeface="Avenir Next" charset="0"/>
              </a:rPr>
              <a:t>% BELOW</a:t>
            </a:r>
          </a:p>
          <a:p>
            <a:pPr algn="l"/>
            <a:r>
              <a:rPr lang="en-US" sz="2000" dirty="0">
                <a:solidFill>
                  <a:srgbClr val="000000"/>
                </a:solidFill>
                <a:latin typeface="Avenir Next" charset="0"/>
                <a:ea typeface="Avenir Next" charset="0"/>
                <a:cs typeface="Avenir Next" charset="0"/>
              </a:rPr>
              <a:t>NATIONAL AVERAGE</a:t>
            </a:r>
            <a:endParaRPr lang="en-US" sz="2000" dirty="0">
              <a:latin typeface="Avenir Next" charset="0"/>
              <a:ea typeface="Avenir Next" charset="0"/>
              <a:cs typeface="Avenir Next" charset="0"/>
            </a:endParaRPr>
          </a:p>
        </p:txBody>
      </p:sp>
      <p:sp>
        <p:nvSpPr>
          <p:cNvPr id="2" name="Rectangle 1"/>
          <p:cNvSpPr/>
          <p:nvPr/>
        </p:nvSpPr>
        <p:spPr bwMode="auto">
          <a:xfrm>
            <a:off x="5863081" y="800529"/>
            <a:ext cx="3088468" cy="4050450"/>
          </a:xfrm>
          <a:prstGeom prst="rect">
            <a:avLst/>
          </a:prstGeom>
          <a:solidFill>
            <a:schemeClr val="bg1"/>
          </a:solidFill>
          <a:ln>
            <a:noFill/>
          </a:ln>
          <a:effectLst/>
          <a:ex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a:solidFill>
                <a:srgbClr val="FFFFFF"/>
              </a:solidFill>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5888396" y="4968542"/>
            <a:ext cx="3037838" cy="1259871"/>
          </a:xfrm>
          <a:prstGeom prst="rect">
            <a:avLst/>
          </a:prstGeom>
          <a:solidFill>
            <a:schemeClr val="bg1"/>
          </a:solidFill>
          <a:ln>
            <a:noFill/>
          </a:ln>
          <a:effectLst/>
          <a:extLst/>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a:solidFill>
                <a:srgbClr val="FFFFFF"/>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840332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7" name="Rectangle 3"/>
          <p:cNvSpPr>
            <a:spLocks/>
          </p:cNvSpPr>
          <p:nvPr/>
        </p:nvSpPr>
        <p:spPr bwMode="auto">
          <a:xfrm>
            <a:off x="0" y="6590109"/>
            <a:ext cx="9135070" cy="267891"/>
          </a:xfrm>
          <a:prstGeom prst="rect">
            <a:avLst/>
          </a:prstGeom>
          <a:solidFill>
            <a:schemeClr val="bg1"/>
          </a:solidFill>
          <a:ln>
            <a:noFill/>
          </a:ln>
          <a:extLst/>
        </p:spPr>
        <p:txBody>
          <a:bodyPr lIns="0" tIns="0" rIns="0" bIns="0" anchor="ctr"/>
          <a:lstStyle/>
          <a:p>
            <a:pPr marL="329271"/>
            <a:endParaRPr lang="en-US" sz="1266" dirty="0">
              <a:solidFill>
                <a:srgbClr val="020202"/>
              </a:solidFill>
              <a:latin typeface="Avenir Next Regular"/>
              <a:ea typeface="ＭＳ Ｐゴシック" charset="0"/>
              <a:cs typeface="Avenir Next Regular"/>
              <a:sym typeface="Calibri Bold" charset="0"/>
            </a:endParaRPr>
          </a:p>
          <a:p>
            <a:pPr algn="l"/>
            <a:r>
              <a:rPr lang="en-US" sz="1266" dirty="0">
                <a:solidFill>
                  <a:srgbClr val="020202"/>
                </a:solidFill>
                <a:latin typeface="Avenir Next Regular"/>
                <a:ea typeface="ＭＳ Ｐゴシック" charset="0"/>
                <a:cs typeface="Avenir Next Regular"/>
                <a:sym typeface="Calibri Bold" charset="0"/>
              </a:rPr>
              <a:t>   </a:t>
            </a:r>
            <a:r>
              <a:rPr lang="en-US" sz="1266" dirty="0">
                <a:latin typeface="Avenir Next Regular"/>
                <a:ea typeface="ＭＳ Ｐゴシック" charset="0"/>
                <a:cs typeface="Avenir Next Regular"/>
                <a:sym typeface="Calibri Bold" charset="0"/>
              </a:rPr>
              <a:t>SOURCES: WOODS R, SHELTON N, DORLING D.</a:t>
            </a:r>
          </a:p>
          <a:p>
            <a:pPr marL="329271"/>
            <a:endParaRPr lang="en-US" sz="1266" dirty="0">
              <a:solidFill>
                <a:srgbClr val="FFFF00"/>
              </a:solidFill>
              <a:latin typeface="Avenir Next Regular"/>
              <a:ea typeface="ＭＳ Ｐゴシック" charset="0"/>
              <a:cs typeface="Avenir Next Regular"/>
              <a:sym typeface="Calibri Bold" charset="0"/>
            </a:endParaRPr>
          </a:p>
        </p:txBody>
      </p:sp>
      <p:pic>
        <p:nvPicPr>
          <p:cNvPr id="4" name="Picture 3"/>
          <p:cNvPicPr>
            <a:picLocks noChangeAspect="1"/>
          </p:cNvPicPr>
          <p:nvPr/>
        </p:nvPicPr>
        <p:blipFill>
          <a:blip r:embed="rId3"/>
          <a:stretch>
            <a:fillRect/>
          </a:stretch>
        </p:blipFill>
        <p:spPr>
          <a:xfrm>
            <a:off x="167135" y="1726862"/>
            <a:ext cx="2835315" cy="3534653"/>
          </a:xfrm>
          <a:prstGeom prst="rect">
            <a:avLst/>
          </a:prstGeom>
        </p:spPr>
      </p:pic>
      <p:pic>
        <p:nvPicPr>
          <p:cNvPr id="17" name="Picture 16" descr="Screen Shot 2013-01-30 at 14.32.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7930" y="1919894"/>
            <a:ext cx="2617856" cy="3256709"/>
          </a:xfrm>
          <a:prstGeom prst="rect">
            <a:avLst/>
          </a:prstGeom>
        </p:spPr>
      </p:pic>
      <p:pic>
        <p:nvPicPr>
          <p:cNvPr id="11" name="Picture 10"/>
          <p:cNvPicPr>
            <a:picLocks noChangeAspect="1"/>
          </p:cNvPicPr>
          <p:nvPr/>
        </p:nvPicPr>
        <p:blipFill>
          <a:blip r:embed="rId5"/>
          <a:stretch>
            <a:fillRect/>
          </a:stretch>
        </p:blipFill>
        <p:spPr>
          <a:xfrm>
            <a:off x="3471179" y="1778979"/>
            <a:ext cx="2505423" cy="3397624"/>
          </a:xfrm>
          <a:prstGeom prst="rect">
            <a:avLst/>
          </a:prstGeom>
        </p:spPr>
      </p:pic>
      <p:pic>
        <p:nvPicPr>
          <p:cNvPr id="12" name="Picture 11"/>
          <p:cNvPicPr>
            <a:picLocks noChangeAspect="1"/>
          </p:cNvPicPr>
          <p:nvPr/>
        </p:nvPicPr>
        <p:blipFill>
          <a:blip r:embed="rId6"/>
          <a:stretch>
            <a:fillRect/>
          </a:stretch>
        </p:blipFill>
        <p:spPr>
          <a:xfrm>
            <a:off x="5280829" y="2112604"/>
            <a:ext cx="525892" cy="622305"/>
          </a:xfrm>
          <a:prstGeom prst="rect">
            <a:avLst/>
          </a:prstGeom>
        </p:spPr>
      </p:pic>
      <p:sp>
        <p:nvSpPr>
          <p:cNvPr id="16" name="TextBox 15"/>
          <p:cNvSpPr txBox="1"/>
          <p:nvPr/>
        </p:nvSpPr>
        <p:spPr>
          <a:xfrm>
            <a:off x="1238973" y="5391576"/>
            <a:ext cx="911351" cy="351956"/>
          </a:xfrm>
          <a:prstGeom prst="rect">
            <a:avLst/>
          </a:prstGeom>
          <a:noFill/>
        </p:spPr>
        <p:txBody>
          <a:bodyPr wrap="square" rtlCol="0">
            <a:spAutoFit/>
          </a:bodyPr>
          <a:lstStyle/>
          <a:p>
            <a:pPr algn="ctr"/>
            <a:r>
              <a:rPr lang="en-US" sz="1687" dirty="0">
                <a:solidFill>
                  <a:srgbClr val="000000"/>
                </a:solidFill>
                <a:latin typeface="Avenir Next Regular"/>
                <a:cs typeface="Avenir Next Regular"/>
              </a:rPr>
              <a:t>1086</a:t>
            </a:r>
          </a:p>
        </p:txBody>
      </p:sp>
      <p:sp>
        <p:nvSpPr>
          <p:cNvPr id="18" name="TextBox 17"/>
          <p:cNvSpPr txBox="1"/>
          <p:nvPr/>
        </p:nvSpPr>
        <p:spPr>
          <a:xfrm>
            <a:off x="7363256" y="5414424"/>
            <a:ext cx="911351" cy="351956"/>
          </a:xfrm>
          <a:prstGeom prst="rect">
            <a:avLst/>
          </a:prstGeom>
          <a:noFill/>
        </p:spPr>
        <p:txBody>
          <a:bodyPr wrap="square" rtlCol="0">
            <a:spAutoFit/>
          </a:bodyPr>
          <a:lstStyle/>
          <a:p>
            <a:pPr algn="ctr"/>
            <a:r>
              <a:rPr lang="en-US" sz="1687" dirty="0">
                <a:solidFill>
                  <a:srgbClr val="000000"/>
                </a:solidFill>
                <a:latin typeface="Avenir Next Regular"/>
                <a:cs typeface="Avenir Next Regular"/>
              </a:rPr>
              <a:t>2001</a:t>
            </a:r>
          </a:p>
        </p:txBody>
      </p:sp>
      <p:sp>
        <p:nvSpPr>
          <p:cNvPr id="19" name="TextBox 18"/>
          <p:cNvSpPr txBox="1"/>
          <p:nvPr/>
        </p:nvSpPr>
        <p:spPr>
          <a:xfrm>
            <a:off x="4369478" y="5397878"/>
            <a:ext cx="911351" cy="351956"/>
          </a:xfrm>
          <a:prstGeom prst="rect">
            <a:avLst/>
          </a:prstGeom>
          <a:noFill/>
        </p:spPr>
        <p:txBody>
          <a:bodyPr wrap="square" rtlCol="0">
            <a:spAutoFit/>
          </a:bodyPr>
          <a:lstStyle/>
          <a:p>
            <a:pPr algn="ctr"/>
            <a:r>
              <a:rPr lang="en-US" sz="1687" dirty="0">
                <a:solidFill>
                  <a:srgbClr val="000000"/>
                </a:solidFill>
                <a:latin typeface="Avenir Next Regular"/>
                <a:cs typeface="Avenir Next Regular"/>
              </a:rPr>
              <a:t>1851</a:t>
            </a:r>
          </a:p>
        </p:txBody>
      </p:sp>
      <p:sp>
        <p:nvSpPr>
          <p:cNvPr id="6" name="Freeform 5"/>
          <p:cNvSpPr/>
          <p:nvPr/>
        </p:nvSpPr>
        <p:spPr>
          <a:xfrm>
            <a:off x="1483193" y="3477791"/>
            <a:ext cx="667131" cy="567287"/>
          </a:xfrm>
          <a:custGeom>
            <a:avLst/>
            <a:gdLst>
              <a:gd name="connsiteX0" fmla="*/ 0 w 948808"/>
              <a:gd name="connsiteY0" fmla="*/ 806808 h 806808"/>
              <a:gd name="connsiteX1" fmla="*/ 74708 w 948808"/>
              <a:gd name="connsiteY1" fmla="*/ 791867 h 806808"/>
              <a:gd name="connsiteX2" fmla="*/ 119532 w 948808"/>
              <a:gd name="connsiteY2" fmla="*/ 769456 h 806808"/>
              <a:gd name="connsiteX3" fmla="*/ 164357 w 948808"/>
              <a:gd name="connsiteY3" fmla="*/ 739574 h 806808"/>
              <a:gd name="connsiteX4" fmla="*/ 186770 w 948808"/>
              <a:gd name="connsiteY4" fmla="*/ 724633 h 806808"/>
              <a:gd name="connsiteX5" fmla="*/ 209182 w 948808"/>
              <a:gd name="connsiteY5" fmla="*/ 717163 h 806808"/>
              <a:gd name="connsiteX6" fmla="*/ 261478 w 948808"/>
              <a:gd name="connsiteY6" fmla="*/ 649929 h 806808"/>
              <a:gd name="connsiteX7" fmla="*/ 313773 w 948808"/>
              <a:gd name="connsiteY7" fmla="*/ 590165 h 806808"/>
              <a:gd name="connsiteX8" fmla="*/ 358598 w 948808"/>
              <a:gd name="connsiteY8" fmla="*/ 560283 h 806808"/>
              <a:gd name="connsiteX9" fmla="*/ 373540 w 948808"/>
              <a:gd name="connsiteY9" fmla="*/ 537872 h 806808"/>
              <a:gd name="connsiteX10" fmla="*/ 395952 w 948808"/>
              <a:gd name="connsiteY10" fmla="*/ 522931 h 806808"/>
              <a:gd name="connsiteX11" fmla="*/ 410894 w 948808"/>
              <a:gd name="connsiteY11" fmla="*/ 478109 h 806808"/>
              <a:gd name="connsiteX12" fmla="*/ 418365 w 948808"/>
              <a:gd name="connsiteY12" fmla="*/ 455697 h 806808"/>
              <a:gd name="connsiteX13" fmla="*/ 448248 w 948808"/>
              <a:gd name="connsiteY13" fmla="*/ 410875 h 806808"/>
              <a:gd name="connsiteX14" fmla="*/ 478131 w 948808"/>
              <a:gd name="connsiteY14" fmla="*/ 336170 h 806808"/>
              <a:gd name="connsiteX15" fmla="*/ 493073 w 948808"/>
              <a:gd name="connsiteY15" fmla="*/ 313759 h 806808"/>
              <a:gd name="connsiteX16" fmla="*/ 537897 w 948808"/>
              <a:gd name="connsiteY16" fmla="*/ 298818 h 806808"/>
              <a:gd name="connsiteX17" fmla="*/ 560310 w 948808"/>
              <a:gd name="connsiteY17" fmla="*/ 283877 h 806808"/>
              <a:gd name="connsiteX18" fmla="*/ 590193 w 948808"/>
              <a:gd name="connsiteY18" fmla="*/ 268936 h 806808"/>
              <a:gd name="connsiteX19" fmla="*/ 605135 w 948808"/>
              <a:gd name="connsiteY19" fmla="*/ 224113 h 806808"/>
              <a:gd name="connsiteX20" fmla="*/ 612605 w 948808"/>
              <a:gd name="connsiteY20" fmla="*/ 201702 h 806808"/>
              <a:gd name="connsiteX21" fmla="*/ 642489 w 948808"/>
              <a:gd name="connsiteY21" fmla="*/ 156879 h 806808"/>
              <a:gd name="connsiteX22" fmla="*/ 687314 w 948808"/>
              <a:gd name="connsiteY22" fmla="*/ 141939 h 806808"/>
              <a:gd name="connsiteX23" fmla="*/ 724668 w 948808"/>
              <a:gd name="connsiteY23" fmla="*/ 134468 h 806808"/>
              <a:gd name="connsiteX24" fmla="*/ 829259 w 948808"/>
              <a:gd name="connsiteY24" fmla="*/ 119527 h 806808"/>
              <a:gd name="connsiteX25" fmla="*/ 881554 w 948808"/>
              <a:gd name="connsiteY25" fmla="*/ 97116 h 806808"/>
              <a:gd name="connsiteX26" fmla="*/ 903967 w 948808"/>
              <a:gd name="connsiteY26" fmla="*/ 82175 h 806808"/>
              <a:gd name="connsiteX27" fmla="*/ 926379 w 948808"/>
              <a:gd name="connsiteY27" fmla="*/ 59764 h 806808"/>
              <a:gd name="connsiteX28" fmla="*/ 933850 w 948808"/>
              <a:gd name="connsiteY28" fmla="*/ 37352 h 806808"/>
              <a:gd name="connsiteX29" fmla="*/ 948792 w 948808"/>
              <a:gd name="connsiteY29" fmla="*/ 0 h 80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8808" h="806808">
                <a:moveTo>
                  <a:pt x="0" y="806808"/>
                </a:moveTo>
                <a:cubicBezTo>
                  <a:pt x="19276" y="804055"/>
                  <a:pt x="53844" y="802299"/>
                  <a:pt x="74708" y="791867"/>
                </a:cubicBezTo>
                <a:cubicBezTo>
                  <a:pt x="132633" y="762905"/>
                  <a:pt x="63202" y="788231"/>
                  <a:pt x="119532" y="769456"/>
                </a:cubicBezTo>
                <a:lnTo>
                  <a:pt x="164357" y="739574"/>
                </a:lnTo>
                <a:cubicBezTo>
                  <a:pt x="171828" y="734594"/>
                  <a:pt x="178252" y="727472"/>
                  <a:pt x="186770" y="724633"/>
                </a:cubicBezTo>
                <a:lnTo>
                  <a:pt x="209182" y="717163"/>
                </a:lnTo>
                <a:cubicBezTo>
                  <a:pt x="229596" y="655924"/>
                  <a:pt x="194285" y="750715"/>
                  <a:pt x="261478" y="649929"/>
                </a:cubicBezTo>
                <a:cubicBezTo>
                  <a:pt x="315014" y="569627"/>
                  <a:pt x="267083" y="629071"/>
                  <a:pt x="313773" y="590165"/>
                </a:cubicBezTo>
                <a:cubicBezTo>
                  <a:pt x="351081" y="559077"/>
                  <a:pt x="319212" y="573412"/>
                  <a:pt x="358598" y="560283"/>
                </a:cubicBezTo>
                <a:cubicBezTo>
                  <a:pt x="363579" y="552813"/>
                  <a:pt x="367191" y="544221"/>
                  <a:pt x="373540" y="537872"/>
                </a:cubicBezTo>
                <a:cubicBezTo>
                  <a:pt x="379889" y="531523"/>
                  <a:pt x="391193" y="530545"/>
                  <a:pt x="395952" y="522931"/>
                </a:cubicBezTo>
                <a:cubicBezTo>
                  <a:pt x="404299" y="509576"/>
                  <a:pt x="405913" y="493050"/>
                  <a:pt x="410894" y="478109"/>
                </a:cubicBezTo>
                <a:cubicBezTo>
                  <a:pt x="413384" y="470638"/>
                  <a:pt x="413997" y="462249"/>
                  <a:pt x="418365" y="455697"/>
                </a:cubicBezTo>
                <a:lnTo>
                  <a:pt x="448248" y="410875"/>
                </a:lnTo>
                <a:cubicBezTo>
                  <a:pt x="460493" y="374140"/>
                  <a:pt x="460542" y="366948"/>
                  <a:pt x="478131" y="336170"/>
                </a:cubicBezTo>
                <a:cubicBezTo>
                  <a:pt x="482586" y="328375"/>
                  <a:pt x="485459" y="318517"/>
                  <a:pt x="493073" y="313759"/>
                </a:cubicBezTo>
                <a:cubicBezTo>
                  <a:pt x="506429" y="305412"/>
                  <a:pt x="537897" y="298818"/>
                  <a:pt x="537897" y="298818"/>
                </a:cubicBezTo>
                <a:cubicBezTo>
                  <a:pt x="545368" y="293838"/>
                  <a:pt x="552514" y="288332"/>
                  <a:pt x="560310" y="283877"/>
                </a:cubicBezTo>
                <a:cubicBezTo>
                  <a:pt x="569979" y="278352"/>
                  <a:pt x="583511" y="277845"/>
                  <a:pt x="590193" y="268936"/>
                </a:cubicBezTo>
                <a:cubicBezTo>
                  <a:pt x="599643" y="256337"/>
                  <a:pt x="600154" y="239054"/>
                  <a:pt x="605135" y="224113"/>
                </a:cubicBezTo>
                <a:lnTo>
                  <a:pt x="612605" y="201702"/>
                </a:lnTo>
                <a:cubicBezTo>
                  <a:pt x="619625" y="180643"/>
                  <a:pt x="619596" y="169596"/>
                  <a:pt x="642489" y="156879"/>
                </a:cubicBezTo>
                <a:cubicBezTo>
                  <a:pt x="656257" y="149231"/>
                  <a:pt x="671870" y="145028"/>
                  <a:pt x="687314" y="141939"/>
                </a:cubicBezTo>
                <a:cubicBezTo>
                  <a:pt x="699765" y="139449"/>
                  <a:pt x="712118" y="136399"/>
                  <a:pt x="724668" y="134468"/>
                </a:cubicBezTo>
                <a:cubicBezTo>
                  <a:pt x="761442" y="128811"/>
                  <a:pt x="793317" y="127514"/>
                  <a:pt x="829259" y="119527"/>
                </a:cubicBezTo>
                <a:cubicBezTo>
                  <a:pt x="846405" y="115717"/>
                  <a:pt x="867017" y="105422"/>
                  <a:pt x="881554" y="97116"/>
                </a:cubicBezTo>
                <a:cubicBezTo>
                  <a:pt x="889350" y="92661"/>
                  <a:pt x="897069" y="87923"/>
                  <a:pt x="903967" y="82175"/>
                </a:cubicBezTo>
                <a:cubicBezTo>
                  <a:pt x="912083" y="75412"/>
                  <a:pt x="918908" y="67234"/>
                  <a:pt x="926379" y="59764"/>
                </a:cubicBezTo>
                <a:cubicBezTo>
                  <a:pt x="928869" y="52293"/>
                  <a:pt x="930748" y="44590"/>
                  <a:pt x="933850" y="37352"/>
                </a:cubicBezTo>
                <a:cubicBezTo>
                  <a:pt x="949906" y="-109"/>
                  <a:pt x="948792" y="19804"/>
                  <a:pt x="948792" y="0"/>
                </a:cubicBezTo>
              </a:path>
            </a:pathLst>
          </a:custGeom>
          <a:ln w="38100">
            <a:solidFill>
              <a:srgbClr val="FF0000"/>
            </a:solidFill>
          </a:ln>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a:solidFill>
                <a:srgbClr val="FFFFFF"/>
              </a:solidFill>
              <a:latin typeface="Gill Sans" charset="0"/>
              <a:ea typeface="ヒラギノ角ゴ ProN W3" charset="0"/>
              <a:cs typeface="ヒラギノ角ゴ ProN W3" charset="0"/>
              <a:sym typeface="Gill Sans" charset="0"/>
            </a:endParaRPr>
          </a:p>
        </p:txBody>
      </p:sp>
      <p:sp>
        <p:nvSpPr>
          <p:cNvPr id="22" name="Freeform 21"/>
          <p:cNvSpPr/>
          <p:nvPr/>
        </p:nvSpPr>
        <p:spPr>
          <a:xfrm>
            <a:off x="4567534" y="3477791"/>
            <a:ext cx="827425" cy="688375"/>
          </a:xfrm>
          <a:custGeom>
            <a:avLst/>
            <a:gdLst>
              <a:gd name="connsiteX0" fmla="*/ 0 w 948808"/>
              <a:gd name="connsiteY0" fmla="*/ 806808 h 806808"/>
              <a:gd name="connsiteX1" fmla="*/ 74708 w 948808"/>
              <a:gd name="connsiteY1" fmla="*/ 791867 h 806808"/>
              <a:gd name="connsiteX2" fmla="*/ 119532 w 948808"/>
              <a:gd name="connsiteY2" fmla="*/ 769456 h 806808"/>
              <a:gd name="connsiteX3" fmla="*/ 164357 w 948808"/>
              <a:gd name="connsiteY3" fmla="*/ 739574 h 806808"/>
              <a:gd name="connsiteX4" fmla="*/ 186770 w 948808"/>
              <a:gd name="connsiteY4" fmla="*/ 724633 h 806808"/>
              <a:gd name="connsiteX5" fmla="*/ 209182 w 948808"/>
              <a:gd name="connsiteY5" fmla="*/ 717163 h 806808"/>
              <a:gd name="connsiteX6" fmla="*/ 261478 w 948808"/>
              <a:gd name="connsiteY6" fmla="*/ 649929 h 806808"/>
              <a:gd name="connsiteX7" fmla="*/ 313773 w 948808"/>
              <a:gd name="connsiteY7" fmla="*/ 590165 h 806808"/>
              <a:gd name="connsiteX8" fmla="*/ 358598 w 948808"/>
              <a:gd name="connsiteY8" fmla="*/ 560283 h 806808"/>
              <a:gd name="connsiteX9" fmla="*/ 373540 w 948808"/>
              <a:gd name="connsiteY9" fmla="*/ 537872 h 806808"/>
              <a:gd name="connsiteX10" fmla="*/ 395952 w 948808"/>
              <a:gd name="connsiteY10" fmla="*/ 522931 h 806808"/>
              <a:gd name="connsiteX11" fmla="*/ 410894 w 948808"/>
              <a:gd name="connsiteY11" fmla="*/ 478109 h 806808"/>
              <a:gd name="connsiteX12" fmla="*/ 418365 w 948808"/>
              <a:gd name="connsiteY12" fmla="*/ 455697 h 806808"/>
              <a:gd name="connsiteX13" fmla="*/ 448248 w 948808"/>
              <a:gd name="connsiteY13" fmla="*/ 410875 h 806808"/>
              <a:gd name="connsiteX14" fmla="*/ 478131 w 948808"/>
              <a:gd name="connsiteY14" fmla="*/ 336170 h 806808"/>
              <a:gd name="connsiteX15" fmla="*/ 493073 w 948808"/>
              <a:gd name="connsiteY15" fmla="*/ 313759 h 806808"/>
              <a:gd name="connsiteX16" fmla="*/ 537897 w 948808"/>
              <a:gd name="connsiteY16" fmla="*/ 298818 h 806808"/>
              <a:gd name="connsiteX17" fmla="*/ 560310 w 948808"/>
              <a:gd name="connsiteY17" fmla="*/ 283877 h 806808"/>
              <a:gd name="connsiteX18" fmla="*/ 590193 w 948808"/>
              <a:gd name="connsiteY18" fmla="*/ 268936 h 806808"/>
              <a:gd name="connsiteX19" fmla="*/ 605135 w 948808"/>
              <a:gd name="connsiteY19" fmla="*/ 224113 h 806808"/>
              <a:gd name="connsiteX20" fmla="*/ 612605 w 948808"/>
              <a:gd name="connsiteY20" fmla="*/ 201702 h 806808"/>
              <a:gd name="connsiteX21" fmla="*/ 642489 w 948808"/>
              <a:gd name="connsiteY21" fmla="*/ 156879 h 806808"/>
              <a:gd name="connsiteX22" fmla="*/ 687314 w 948808"/>
              <a:gd name="connsiteY22" fmla="*/ 141939 h 806808"/>
              <a:gd name="connsiteX23" fmla="*/ 724668 w 948808"/>
              <a:gd name="connsiteY23" fmla="*/ 134468 h 806808"/>
              <a:gd name="connsiteX24" fmla="*/ 829259 w 948808"/>
              <a:gd name="connsiteY24" fmla="*/ 119527 h 806808"/>
              <a:gd name="connsiteX25" fmla="*/ 881554 w 948808"/>
              <a:gd name="connsiteY25" fmla="*/ 97116 h 806808"/>
              <a:gd name="connsiteX26" fmla="*/ 903967 w 948808"/>
              <a:gd name="connsiteY26" fmla="*/ 82175 h 806808"/>
              <a:gd name="connsiteX27" fmla="*/ 926379 w 948808"/>
              <a:gd name="connsiteY27" fmla="*/ 59764 h 806808"/>
              <a:gd name="connsiteX28" fmla="*/ 933850 w 948808"/>
              <a:gd name="connsiteY28" fmla="*/ 37352 h 806808"/>
              <a:gd name="connsiteX29" fmla="*/ 948792 w 948808"/>
              <a:gd name="connsiteY29" fmla="*/ 0 h 80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48808" h="806808">
                <a:moveTo>
                  <a:pt x="0" y="806808"/>
                </a:moveTo>
                <a:cubicBezTo>
                  <a:pt x="19276" y="804055"/>
                  <a:pt x="53844" y="802299"/>
                  <a:pt x="74708" y="791867"/>
                </a:cubicBezTo>
                <a:cubicBezTo>
                  <a:pt x="132633" y="762905"/>
                  <a:pt x="63202" y="788231"/>
                  <a:pt x="119532" y="769456"/>
                </a:cubicBezTo>
                <a:lnTo>
                  <a:pt x="164357" y="739574"/>
                </a:lnTo>
                <a:cubicBezTo>
                  <a:pt x="171828" y="734594"/>
                  <a:pt x="178252" y="727472"/>
                  <a:pt x="186770" y="724633"/>
                </a:cubicBezTo>
                <a:lnTo>
                  <a:pt x="209182" y="717163"/>
                </a:lnTo>
                <a:cubicBezTo>
                  <a:pt x="229596" y="655924"/>
                  <a:pt x="194285" y="750715"/>
                  <a:pt x="261478" y="649929"/>
                </a:cubicBezTo>
                <a:cubicBezTo>
                  <a:pt x="315014" y="569627"/>
                  <a:pt x="267083" y="629071"/>
                  <a:pt x="313773" y="590165"/>
                </a:cubicBezTo>
                <a:cubicBezTo>
                  <a:pt x="351081" y="559077"/>
                  <a:pt x="319212" y="573412"/>
                  <a:pt x="358598" y="560283"/>
                </a:cubicBezTo>
                <a:cubicBezTo>
                  <a:pt x="363579" y="552813"/>
                  <a:pt x="367191" y="544221"/>
                  <a:pt x="373540" y="537872"/>
                </a:cubicBezTo>
                <a:cubicBezTo>
                  <a:pt x="379889" y="531523"/>
                  <a:pt x="391193" y="530545"/>
                  <a:pt x="395952" y="522931"/>
                </a:cubicBezTo>
                <a:cubicBezTo>
                  <a:pt x="404299" y="509576"/>
                  <a:pt x="405913" y="493050"/>
                  <a:pt x="410894" y="478109"/>
                </a:cubicBezTo>
                <a:cubicBezTo>
                  <a:pt x="413384" y="470638"/>
                  <a:pt x="413997" y="462249"/>
                  <a:pt x="418365" y="455697"/>
                </a:cubicBezTo>
                <a:lnTo>
                  <a:pt x="448248" y="410875"/>
                </a:lnTo>
                <a:cubicBezTo>
                  <a:pt x="460493" y="374140"/>
                  <a:pt x="460542" y="366948"/>
                  <a:pt x="478131" y="336170"/>
                </a:cubicBezTo>
                <a:cubicBezTo>
                  <a:pt x="482586" y="328375"/>
                  <a:pt x="485459" y="318517"/>
                  <a:pt x="493073" y="313759"/>
                </a:cubicBezTo>
                <a:cubicBezTo>
                  <a:pt x="506429" y="305412"/>
                  <a:pt x="537897" y="298818"/>
                  <a:pt x="537897" y="298818"/>
                </a:cubicBezTo>
                <a:cubicBezTo>
                  <a:pt x="545368" y="293838"/>
                  <a:pt x="552514" y="288332"/>
                  <a:pt x="560310" y="283877"/>
                </a:cubicBezTo>
                <a:cubicBezTo>
                  <a:pt x="569979" y="278352"/>
                  <a:pt x="583511" y="277845"/>
                  <a:pt x="590193" y="268936"/>
                </a:cubicBezTo>
                <a:cubicBezTo>
                  <a:pt x="599643" y="256337"/>
                  <a:pt x="600154" y="239054"/>
                  <a:pt x="605135" y="224113"/>
                </a:cubicBezTo>
                <a:lnTo>
                  <a:pt x="612605" y="201702"/>
                </a:lnTo>
                <a:cubicBezTo>
                  <a:pt x="619625" y="180643"/>
                  <a:pt x="619596" y="169596"/>
                  <a:pt x="642489" y="156879"/>
                </a:cubicBezTo>
                <a:cubicBezTo>
                  <a:pt x="656257" y="149231"/>
                  <a:pt x="671870" y="145028"/>
                  <a:pt x="687314" y="141939"/>
                </a:cubicBezTo>
                <a:cubicBezTo>
                  <a:pt x="699765" y="139449"/>
                  <a:pt x="712118" y="136399"/>
                  <a:pt x="724668" y="134468"/>
                </a:cubicBezTo>
                <a:cubicBezTo>
                  <a:pt x="761442" y="128811"/>
                  <a:pt x="793317" y="127514"/>
                  <a:pt x="829259" y="119527"/>
                </a:cubicBezTo>
                <a:cubicBezTo>
                  <a:pt x="846405" y="115717"/>
                  <a:pt x="867017" y="105422"/>
                  <a:pt x="881554" y="97116"/>
                </a:cubicBezTo>
                <a:cubicBezTo>
                  <a:pt x="889350" y="92661"/>
                  <a:pt x="897069" y="87923"/>
                  <a:pt x="903967" y="82175"/>
                </a:cubicBezTo>
                <a:cubicBezTo>
                  <a:pt x="912083" y="75412"/>
                  <a:pt x="918908" y="67234"/>
                  <a:pt x="926379" y="59764"/>
                </a:cubicBezTo>
                <a:cubicBezTo>
                  <a:pt x="928869" y="52293"/>
                  <a:pt x="930748" y="44590"/>
                  <a:pt x="933850" y="37352"/>
                </a:cubicBezTo>
                <a:cubicBezTo>
                  <a:pt x="949906" y="-109"/>
                  <a:pt x="948792" y="19804"/>
                  <a:pt x="948792" y="0"/>
                </a:cubicBezTo>
              </a:path>
            </a:pathLst>
          </a:custGeom>
          <a:ln w="38100">
            <a:solidFill>
              <a:srgbClr val="3366FF"/>
            </a:solidFill>
          </a:ln>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a:solidFill>
                <a:srgbClr val="FFFFFF"/>
              </a:solidFill>
              <a:latin typeface="Gill Sans" charset="0"/>
              <a:ea typeface="ヒラギノ角ゴ ProN W3" charset="0"/>
              <a:cs typeface="ヒラギノ角ゴ ProN W3" charset="0"/>
              <a:sym typeface="Gill Sans" charset="0"/>
            </a:endParaRPr>
          </a:p>
        </p:txBody>
      </p:sp>
      <p:sp>
        <p:nvSpPr>
          <p:cNvPr id="7" name="Freeform 6"/>
          <p:cNvSpPr/>
          <p:nvPr/>
        </p:nvSpPr>
        <p:spPr>
          <a:xfrm>
            <a:off x="7269480" y="3761435"/>
            <a:ext cx="1005127" cy="749606"/>
          </a:xfrm>
          <a:custGeom>
            <a:avLst/>
            <a:gdLst>
              <a:gd name="connsiteX0" fmla="*/ 0 w 1441865"/>
              <a:gd name="connsiteY0" fmla="*/ 1075744 h 1075744"/>
              <a:gd name="connsiteX1" fmla="*/ 59766 w 1441865"/>
              <a:gd name="connsiteY1" fmla="*/ 1053333 h 1075744"/>
              <a:gd name="connsiteX2" fmla="*/ 112062 w 1441865"/>
              <a:gd name="connsiteY2" fmla="*/ 1001040 h 1075744"/>
              <a:gd name="connsiteX3" fmla="*/ 156887 w 1441865"/>
              <a:gd name="connsiteY3" fmla="*/ 978628 h 1075744"/>
              <a:gd name="connsiteX4" fmla="*/ 216653 w 1441865"/>
              <a:gd name="connsiteY4" fmla="*/ 948747 h 1075744"/>
              <a:gd name="connsiteX5" fmla="*/ 239066 w 1441865"/>
              <a:gd name="connsiteY5" fmla="*/ 903924 h 1075744"/>
              <a:gd name="connsiteX6" fmla="*/ 246536 w 1441865"/>
              <a:gd name="connsiteY6" fmla="*/ 881513 h 1075744"/>
              <a:gd name="connsiteX7" fmla="*/ 358598 w 1441865"/>
              <a:gd name="connsiteY7" fmla="*/ 874042 h 1075744"/>
              <a:gd name="connsiteX8" fmla="*/ 425836 w 1441865"/>
              <a:gd name="connsiteY8" fmla="*/ 874042 h 1075744"/>
              <a:gd name="connsiteX9" fmla="*/ 470660 w 1441865"/>
              <a:gd name="connsiteY9" fmla="*/ 888983 h 1075744"/>
              <a:gd name="connsiteX10" fmla="*/ 515485 w 1441865"/>
              <a:gd name="connsiteY10" fmla="*/ 866572 h 1075744"/>
              <a:gd name="connsiteX11" fmla="*/ 537898 w 1441865"/>
              <a:gd name="connsiteY11" fmla="*/ 874042 h 1075744"/>
              <a:gd name="connsiteX12" fmla="*/ 590193 w 1441865"/>
              <a:gd name="connsiteY12" fmla="*/ 851631 h 1075744"/>
              <a:gd name="connsiteX13" fmla="*/ 605135 w 1441865"/>
              <a:gd name="connsiteY13" fmla="*/ 829220 h 1075744"/>
              <a:gd name="connsiteX14" fmla="*/ 635018 w 1441865"/>
              <a:gd name="connsiteY14" fmla="*/ 754515 h 1075744"/>
              <a:gd name="connsiteX15" fmla="*/ 657430 w 1441865"/>
              <a:gd name="connsiteY15" fmla="*/ 747045 h 1075744"/>
              <a:gd name="connsiteX16" fmla="*/ 664901 w 1441865"/>
              <a:gd name="connsiteY16" fmla="*/ 724633 h 1075744"/>
              <a:gd name="connsiteX17" fmla="*/ 672372 w 1441865"/>
              <a:gd name="connsiteY17" fmla="*/ 687281 h 1075744"/>
              <a:gd name="connsiteX18" fmla="*/ 694784 w 1441865"/>
              <a:gd name="connsiteY18" fmla="*/ 679811 h 1075744"/>
              <a:gd name="connsiteX19" fmla="*/ 702255 w 1441865"/>
              <a:gd name="connsiteY19" fmla="*/ 657399 h 1075744"/>
              <a:gd name="connsiteX20" fmla="*/ 724668 w 1441865"/>
              <a:gd name="connsiteY20" fmla="*/ 649929 h 1075744"/>
              <a:gd name="connsiteX21" fmla="*/ 732139 w 1441865"/>
              <a:gd name="connsiteY21" fmla="*/ 612577 h 1075744"/>
              <a:gd name="connsiteX22" fmla="*/ 762022 w 1441865"/>
              <a:gd name="connsiteY22" fmla="*/ 567754 h 1075744"/>
              <a:gd name="connsiteX23" fmla="*/ 791905 w 1441865"/>
              <a:gd name="connsiteY23" fmla="*/ 478109 h 1075744"/>
              <a:gd name="connsiteX24" fmla="*/ 814317 w 1441865"/>
              <a:gd name="connsiteY24" fmla="*/ 463168 h 1075744"/>
              <a:gd name="connsiteX25" fmla="*/ 821788 w 1441865"/>
              <a:gd name="connsiteY25" fmla="*/ 410875 h 1075744"/>
              <a:gd name="connsiteX26" fmla="*/ 866613 w 1441865"/>
              <a:gd name="connsiteY26" fmla="*/ 380993 h 1075744"/>
              <a:gd name="connsiteX27" fmla="*/ 918909 w 1441865"/>
              <a:gd name="connsiteY27" fmla="*/ 388463 h 1075744"/>
              <a:gd name="connsiteX28" fmla="*/ 978675 w 1441865"/>
              <a:gd name="connsiteY28" fmla="*/ 373522 h 1075744"/>
              <a:gd name="connsiteX29" fmla="*/ 1001087 w 1441865"/>
              <a:gd name="connsiteY29" fmla="*/ 351111 h 1075744"/>
              <a:gd name="connsiteX30" fmla="*/ 1038441 w 1441865"/>
              <a:gd name="connsiteY30" fmla="*/ 291347 h 1075744"/>
              <a:gd name="connsiteX31" fmla="*/ 1098208 w 1441865"/>
              <a:gd name="connsiteY31" fmla="*/ 298818 h 1075744"/>
              <a:gd name="connsiteX32" fmla="*/ 1120620 w 1441865"/>
              <a:gd name="connsiteY32" fmla="*/ 306288 h 1075744"/>
              <a:gd name="connsiteX33" fmla="*/ 1165445 w 1441865"/>
              <a:gd name="connsiteY33" fmla="*/ 291347 h 1075744"/>
              <a:gd name="connsiteX34" fmla="*/ 1195328 w 1441865"/>
              <a:gd name="connsiteY34" fmla="*/ 283877 h 1075744"/>
              <a:gd name="connsiteX35" fmla="*/ 1217741 w 1441865"/>
              <a:gd name="connsiteY35" fmla="*/ 298818 h 1075744"/>
              <a:gd name="connsiteX36" fmla="*/ 1262566 w 1441865"/>
              <a:gd name="connsiteY36" fmla="*/ 283877 h 1075744"/>
              <a:gd name="connsiteX37" fmla="*/ 1359686 w 1441865"/>
              <a:gd name="connsiteY37" fmla="*/ 283877 h 1075744"/>
              <a:gd name="connsiteX38" fmla="*/ 1352215 w 1441865"/>
              <a:gd name="connsiteY38" fmla="*/ 239054 h 1075744"/>
              <a:gd name="connsiteX39" fmla="*/ 1374628 w 1441865"/>
              <a:gd name="connsiteY39" fmla="*/ 179291 h 1075744"/>
              <a:gd name="connsiteX40" fmla="*/ 1419452 w 1441865"/>
              <a:gd name="connsiteY40" fmla="*/ 164350 h 1075744"/>
              <a:gd name="connsiteX41" fmla="*/ 1441865 w 1441865"/>
              <a:gd name="connsiteY41" fmla="*/ 156879 h 1075744"/>
              <a:gd name="connsiteX42" fmla="*/ 1426923 w 1441865"/>
              <a:gd name="connsiteY42" fmla="*/ 126998 h 1075744"/>
              <a:gd name="connsiteX43" fmla="*/ 1382098 w 1441865"/>
              <a:gd name="connsiteY43" fmla="*/ 97116 h 1075744"/>
              <a:gd name="connsiteX44" fmla="*/ 1411982 w 1441865"/>
              <a:gd name="connsiteY44" fmla="*/ 7471 h 1075744"/>
              <a:gd name="connsiteX45" fmla="*/ 1426923 w 1441865"/>
              <a:gd name="connsiteY45" fmla="*/ 0 h 107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41865" h="1075744">
                <a:moveTo>
                  <a:pt x="0" y="1075744"/>
                </a:moveTo>
                <a:cubicBezTo>
                  <a:pt x="22604" y="1071224"/>
                  <a:pt x="43443" y="1071987"/>
                  <a:pt x="59766" y="1053333"/>
                </a:cubicBezTo>
                <a:cubicBezTo>
                  <a:pt x="109127" y="996922"/>
                  <a:pt x="65987" y="1016396"/>
                  <a:pt x="112062" y="1001040"/>
                </a:cubicBezTo>
                <a:cubicBezTo>
                  <a:pt x="161173" y="968300"/>
                  <a:pt x="108286" y="1000718"/>
                  <a:pt x="156887" y="978628"/>
                </a:cubicBezTo>
                <a:cubicBezTo>
                  <a:pt x="177164" y="969412"/>
                  <a:pt x="216653" y="948747"/>
                  <a:pt x="216653" y="948747"/>
                </a:cubicBezTo>
                <a:cubicBezTo>
                  <a:pt x="235433" y="892410"/>
                  <a:pt x="210099" y="961855"/>
                  <a:pt x="239066" y="903924"/>
                </a:cubicBezTo>
                <a:cubicBezTo>
                  <a:pt x="242588" y="896881"/>
                  <a:pt x="238897" y="883423"/>
                  <a:pt x="246536" y="881513"/>
                </a:cubicBezTo>
                <a:cubicBezTo>
                  <a:pt x="282855" y="872433"/>
                  <a:pt x="321244" y="876532"/>
                  <a:pt x="358598" y="874042"/>
                </a:cubicBezTo>
                <a:cubicBezTo>
                  <a:pt x="391475" y="863084"/>
                  <a:pt x="380758" y="862773"/>
                  <a:pt x="425836" y="874042"/>
                </a:cubicBezTo>
                <a:cubicBezTo>
                  <a:pt x="441115" y="877862"/>
                  <a:pt x="470660" y="888983"/>
                  <a:pt x="470660" y="888983"/>
                </a:cubicBezTo>
                <a:cubicBezTo>
                  <a:pt x="481992" y="881429"/>
                  <a:pt x="500020" y="866572"/>
                  <a:pt x="515485" y="866572"/>
                </a:cubicBezTo>
                <a:cubicBezTo>
                  <a:pt x="523360" y="866572"/>
                  <a:pt x="530427" y="871552"/>
                  <a:pt x="537898" y="874042"/>
                </a:cubicBezTo>
                <a:cubicBezTo>
                  <a:pt x="560760" y="868327"/>
                  <a:pt x="572995" y="868828"/>
                  <a:pt x="590193" y="851631"/>
                </a:cubicBezTo>
                <a:cubicBezTo>
                  <a:pt x="596542" y="845282"/>
                  <a:pt x="600154" y="836690"/>
                  <a:pt x="605135" y="829220"/>
                </a:cubicBezTo>
                <a:cubicBezTo>
                  <a:pt x="611776" y="776097"/>
                  <a:pt x="596771" y="773638"/>
                  <a:pt x="635018" y="754515"/>
                </a:cubicBezTo>
                <a:cubicBezTo>
                  <a:pt x="642061" y="750993"/>
                  <a:pt x="649959" y="749535"/>
                  <a:pt x="657430" y="747045"/>
                </a:cubicBezTo>
                <a:cubicBezTo>
                  <a:pt x="659920" y="739574"/>
                  <a:pt x="662991" y="732273"/>
                  <a:pt x="664901" y="724633"/>
                </a:cubicBezTo>
                <a:cubicBezTo>
                  <a:pt x="667981" y="712315"/>
                  <a:pt x="665329" y="697846"/>
                  <a:pt x="672372" y="687281"/>
                </a:cubicBezTo>
                <a:cubicBezTo>
                  <a:pt x="676740" y="680729"/>
                  <a:pt x="687313" y="682301"/>
                  <a:pt x="694784" y="679811"/>
                </a:cubicBezTo>
                <a:cubicBezTo>
                  <a:pt x="697274" y="672340"/>
                  <a:pt x="696686" y="662967"/>
                  <a:pt x="702255" y="657399"/>
                </a:cubicBezTo>
                <a:cubicBezTo>
                  <a:pt x="707824" y="651831"/>
                  <a:pt x="720299" y="656481"/>
                  <a:pt x="724668" y="649929"/>
                </a:cubicBezTo>
                <a:cubicBezTo>
                  <a:pt x="731712" y="639365"/>
                  <a:pt x="726885" y="624136"/>
                  <a:pt x="732139" y="612577"/>
                </a:cubicBezTo>
                <a:cubicBezTo>
                  <a:pt x="739570" y="596230"/>
                  <a:pt x="762022" y="567754"/>
                  <a:pt x="762022" y="567754"/>
                </a:cubicBezTo>
                <a:cubicBezTo>
                  <a:pt x="772896" y="448154"/>
                  <a:pt x="742630" y="502746"/>
                  <a:pt x="791905" y="478109"/>
                </a:cubicBezTo>
                <a:cubicBezTo>
                  <a:pt x="799936" y="474094"/>
                  <a:pt x="806846" y="468148"/>
                  <a:pt x="814317" y="463168"/>
                </a:cubicBezTo>
                <a:cubicBezTo>
                  <a:pt x="816807" y="445737"/>
                  <a:pt x="812334" y="425730"/>
                  <a:pt x="821788" y="410875"/>
                </a:cubicBezTo>
                <a:cubicBezTo>
                  <a:pt x="831429" y="395725"/>
                  <a:pt x="866613" y="380993"/>
                  <a:pt x="866613" y="380993"/>
                </a:cubicBezTo>
                <a:cubicBezTo>
                  <a:pt x="884045" y="383483"/>
                  <a:pt x="901339" y="389634"/>
                  <a:pt x="918909" y="388463"/>
                </a:cubicBezTo>
                <a:cubicBezTo>
                  <a:pt x="939399" y="387097"/>
                  <a:pt x="978675" y="373522"/>
                  <a:pt x="978675" y="373522"/>
                </a:cubicBezTo>
                <a:cubicBezTo>
                  <a:pt x="986146" y="366052"/>
                  <a:pt x="995956" y="360346"/>
                  <a:pt x="1001087" y="351111"/>
                </a:cubicBezTo>
                <a:cubicBezTo>
                  <a:pt x="1037695" y="285219"/>
                  <a:pt x="992192" y="322179"/>
                  <a:pt x="1038441" y="291347"/>
                </a:cubicBezTo>
                <a:cubicBezTo>
                  <a:pt x="1058363" y="293837"/>
                  <a:pt x="1078454" y="295227"/>
                  <a:pt x="1098208" y="298818"/>
                </a:cubicBezTo>
                <a:cubicBezTo>
                  <a:pt x="1105956" y="300227"/>
                  <a:pt x="1112793" y="307158"/>
                  <a:pt x="1120620" y="306288"/>
                </a:cubicBezTo>
                <a:cubicBezTo>
                  <a:pt x="1136273" y="304549"/>
                  <a:pt x="1150165" y="295167"/>
                  <a:pt x="1165445" y="291347"/>
                </a:cubicBezTo>
                <a:lnTo>
                  <a:pt x="1195328" y="283877"/>
                </a:lnTo>
                <a:cubicBezTo>
                  <a:pt x="1202799" y="288857"/>
                  <a:pt x="1208762" y="298818"/>
                  <a:pt x="1217741" y="298818"/>
                </a:cubicBezTo>
                <a:cubicBezTo>
                  <a:pt x="1233491" y="298818"/>
                  <a:pt x="1262566" y="283877"/>
                  <a:pt x="1262566" y="283877"/>
                </a:cubicBezTo>
                <a:cubicBezTo>
                  <a:pt x="1272062" y="285233"/>
                  <a:pt x="1347209" y="301343"/>
                  <a:pt x="1359686" y="283877"/>
                </a:cubicBezTo>
                <a:cubicBezTo>
                  <a:pt x="1368490" y="271551"/>
                  <a:pt x="1354705" y="253995"/>
                  <a:pt x="1352215" y="239054"/>
                </a:cubicBezTo>
                <a:cubicBezTo>
                  <a:pt x="1355229" y="223986"/>
                  <a:pt x="1357039" y="190283"/>
                  <a:pt x="1374628" y="179291"/>
                </a:cubicBezTo>
                <a:cubicBezTo>
                  <a:pt x="1387984" y="170944"/>
                  <a:pt x="1404511" y="169330"/>
                  <a:pt x="1419452" y="164350"/>
                </a:cubicBezTo>
                <a:lnTo>
                  <a:pt x="1441865" y="156879"/>
                </a:lnTo>
                <a:cubicBezTo>
                  <a:pt x="1436884" y="146919"/>
                  <a:pt x="1434798" y="134872"/>
                  <a:pt x="1426923" y="126998"/>
                </a:cubicBezTo>
                <a:cubicBezTo>
                  <a:pt x="1414225" y="114301"/>
                  <a:pt x="1382098" y="97116"/>
                  <a:pt x="1382098" y="97116"/>
                </a:cubicBezTo>
                <a:cubicBezTo>
                  <a:pt x="1389608" y="22017"/>
                  <a:pt x="1369052" y="33228"/>
                  <a:pt x="1411982" y="7471"/>
                </a:cubicBezTo>
                <a:cubicBezTo>
                  <a:pt x="1416757" y="4606"/>
                  <a:pt x="1421943" y="2490"/>
                  <a:pt x="1426923" y="0"/>
                </a:cubicBezTo>
              </a:path>
            </a:pathLst>
          </a:custGeom>
          <a:ln w="38100">
            <a:solidFill>
              <a:srgbClr val="FF0000"/>
            </a:solidFill>
          </a:ln>
        </p:spPr>
        <p:txBody>
          <a:bodyPr vert="horz" wrap="square" lIns="64294" tIns="32147" rIns="64294" bIns="32147" numCol="1" rtlCol="0" anchor="t" anchorCtr="0" compatLnSpc="1">
            <a:prstTxWarp prst="textNoShape">
              <a:avLst/>
            </a:prstTxWarp>
          </a:bodyPr>
          <a:lstStyle/>
          <a:p>
            <a:pPr algn="ctr" defTabSz="642915" fontAlgn="base">
              <a:spcBef>
                <a:spcPct val="0"/>
              </a:spcBef>
              <a:spcAft>
                <a:spcPct val="0"/>
              </a:spcAft>
            </a:pPr>
            <a:endParaRPr lang="en-US" sz="2953">
              <a:solidFill>
                <a:srgbClr val="FFFFFF"/>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54281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6" grpId="0" animBg="1"/>
      <p:bldP spid="22"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676422" y="1097898"/>
            <a:ext cx="8138160" cy="523220"/>
          </a:xfrm>
          <a:prstGeom prst="rect">
            <a:avLst/>
          </a:prstGeom>
          <a:noFill/>
        </p:spPr>
        <p:txBody>
          <a:bodyPr wrap="square" rtlCol="0">
            <a:spAutoFit/>
          </a:bodyPr>
          <a:lstStyle/>
          <a:p>
            <a:pPr algn="ctr"/>
            <a:r>
              <a:rPr lang="en-US" sz="2800" dirty="0" smtClean="0">
                <a:latin typeface="Avenir Book" charset="0"/>
                <a:ea typeface="Avenir Book" charset="0"/>
                <a:cs typeface="Avenir Book" charset="0"/>
              </a:rPr>
              <a:t>EXCESS MORTALITY, NORTH OF ENGLAND</a:t>
            </a:r>
            <a:endParaRPr lang="en-US" sz="2800" dirty="0">
              <a:latin typeface="Avenir Book" charset="0"/>
              <a:ea typeface="Avenir Book" charset="0"/>
              <a:cs typeface="Avenir Book" charset="0"/>
            </a:endParaRPr>
          </a:p>
        </p:txBody>
      </p:sp>
      <p:graphicFrame>
        <p:nvGraphicFramePr>
          <p:cNvPr id="4" name="Chart 3"/>
          <p:cNvGraphicFramePr>
            <a:graphicFrameLocks/>
          </p:cNvGraphicFramePr>
          <p:nvPr>
            <p:extLst>
              <p:ext uri="{D42A27DB-BD31-4B8C-83A1-F6EECF244321}">
                <p14:modId xmlns:p14="http://schemas.microsoft.com/office/powerpoint/2010/main" val="1061022150"/>
              </p:ext>
            </p:extLst>
          </p:nvPr>
        </p:nvGraphicFramePr>
        <p:xfrm>
          <a:off x="820616" y="2086708"/>
          <a:ext cx="7514492" cy="421503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89729" y="1805941"/>
            <a:ext cx="430887" cy="4351020"/>
          </a:xfrm>
          <a:prstGeom prst="rect">
            <a:avLst/>
          </a:prstGeom>
          <a:noFill/>
        </p:spPr>
        <p:txBody>
          <a:bodyPr vert="vert270" wrap="square" rtlCol="0">
            <a:spAutoFit/>
          </a:bodyPr>
          <a:lstStyle/>
          <a:p>
            <a:pPr algn="ctr"/>
            <a:r>
              <a:rPr lang="en-US" sz="1600" dirty="0" smtClean="0">
                <a:latin typeface="Avenir Book" charset="0"/>
                <a:ea typeface="Avenir Book" charset="0"/>
                <a:cs typeface="Avenir Book" charset="0"/>
              </a:rPr>
              <a:t>Northern </a:t>
            </a:r>
            <a:r>
              <a:rPr lang="en-US" sz="1600" dirty="0">
                <a:latin typeface="Avenir Book" charset="0"/>
                <a:ea typeface="Avenir Book" charset="0"/>
                <a:cs typeface="Avenir Book" charset="0"/>
              </a:rPr>
              <a:t>e</a:t>
            </a:r>
            <a:r>
              <a:rPr lang="en-US" sz="1600" dirty="0" smtClean="0">
                <a:latin typeface="Avenir Book" charset="0"/>
                <a:ea typeface="Avenir Book" charset="0"/>
                <a:cs typeface="Avenir Book" charset="0"/>
              </a:rPr>
              <a:t>xcess </a:t>
            </a:r>
            <a:r>
              <a:rPr lang="en-US" sz="1600" dirty="0">
                <a:latin typeface="Avenir Book" charset="0"/>
                <a:ea typeface="Avenir Book" charset="0"/>
                <a:cs typeface="Avenir Book" charset="0"/>
              </a:rPr>
              <a:t>m</a:t>
            </a:r>
            <a:r>
              <a:rPr lang="en-US" sz="1600" dirty="0" smtClean="0">
                <a:latin typeface="Avenir Book" charset="0"/>
                <a:ea typeface="Avenir Book" charset="0"/>
                <a:cs typeface="Avenir Book" charset="0"/>
              </a:rPr>
              <a:t>ortality (ages 0-75)</a:t>
            </a:r>
            <a:endParaRPr lang="en-US" sz="1600" dirty="0"/>
          </a:p>
        </p:txBody>
      </p:sp>
      <p:sp>
        <p:nvSpPr>
          <p:cNvPr id="5" name="TextBox 4"/>
          <p:cNvSpPr txBox="1"/>
          <p:nvPr/>
        </p:nvSpPr>
        <p:spPr>
          <a:xfrm>
            <a:off x="3368040" y="6262469"/>
            <a:ext cx="2575560" cy="338554"/>
          </a:xfrm>
          <a:prstGeom prst="rect">
            <a:avLst/>
          </a:prstGeom>
          <a:noFill/>
        </p:spPr>
        <p:txBody>
          <a:bodyPr wrap="square" rtlCol="0">
            <a:spAutoFit/>
          </a:bodyPr>
          <a:lstStyle/>
          <a:p>
            <a:pPr algn="ctr"/>
            <a:r>
              <a:rPr lang="en-US" sz="1600" dirty="0" smtClean="0">
                <a:latin typeface="Avenir Book" charset="0"/>
                <a:ea typeface="Avenir Book" charset="0"/>
                <a:cs typeface="Avenir Book" charset="0"/>
              </a:rPr>
              <a:t>Year </a:t>
            </a:r>
            <a:endParaRPr lang="en-US" sz="1600" dirty="0">
              <a:latin typeface="Avenir Book" charset="0"/>
              <a:ea typeface="Avenir Book" charset="0"/>
              <a:cs typeface="Avenir Book" charset="0"/>
            </a:endParaRPr>
          </a:p>
        </p:txBody>
      </p:sp>
    </p:spTree>
    <p:extLst>
      <p:ext uri="{BB962C8B-B14F-4D97-AF65-F5344CB8AC3E}">
        <p14:creationId xmlns:p14="http://schemas.microsoft.com/office/powerpoint/2010/main" val="142304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976" y="2264496"/>
            <a:ext cx="9206976" cy="2531531"/>
          </a:xfrm>
          <a:prstGeom prst="rect">
            <a:avLst/>
          </a:prstGeom>
        </p:spPr>
      </p:pic>
    </p:spTree>
    <p:extLst>
      <p:ext uri="{BB962C8B-B14F-4D97-AF65-F5344CB8AC3E}">
        <p14:creationId xmlns:p14="http://schemas.microsoft.com/office/powerpoint/2010/main" val="203685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670230702"/>
              </p:ext>
            </p:extLst>
          </p:nvPr>
        </p:nvGraphicFramePr>
        <p:xfrm>
          <a:off x="820616" y="2086708"/>
          <a:ext cx="7514492" cy="424551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413" y="1167881"/>
            <a:ext cx="634988" cy="817746"/>
          </a:xfrm>
          <a:prstGeom prst="rect">
            <a:avLst/>
          </a:prstGeom>
          <a:ln w="15875">
            <a:solidFill>
              <a:srgbClr val="FF00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756" y="1175706"/>
            <a:ext cx="646031" cy="812108"/>
          </a:xfrm>
          <a:prstGeom prst="rect">
            <a:avLst/>
          </a:prstGeom>
          <a:ln w="15875">
            <a:solidFill>
              <a:schemeClr val="tx2">
                <a:lumMod val="60000"/>
                <a:lumOff val="40000"/>
              </a:schemeClr>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4474" y="1167939"/>
            <a:ext cx="636334" cy="812050"/>
          </a:xfrm>
          <a:prstGeom prst="rect">
            <a:avLst/>
          </a:prstGeom>
          <a:ln w="15875">
            <a:solidFill>
              <a:srgbClr val="FF0000"/>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5519" y="1167881"/>
            <a:ext cx="671168" cy="810784"/>
          </a:xfrm>
          <a:prstGeom prst="rect">
            <a:avLst/>
          </a:prstGeom>
          <a:noFill/>
          <a:ln w="15875">
            <a:solidFill>
              <a:schemeClr val="tx2">
                <a:lumMod val="60000"/>
                <a:lumOff val="40000"/>
              </a:schemeClr>
            </a:solid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7317" y="1175706"/>
            <a:ext cx="620624" cy="809921"/>
          </a:xfrm>
          <a:prstGeom prst="rect">
            <a:avLst/>
          </a:prstGeom>
          <a:noFill/>
          <a:ln w="15875">
            <a:solidFill>
              <a:schemeClr val="tx2">
                <a:lumMod val="60000"/>
                <a:lumOff val="40000"/>
              </a:schemeClr>
            </a:solidFill>
          </a:ln>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7435" y="1175706"/>
            <a:ext cx="641182" cy="818839"/>
          </a:xfrm>
          <a:prstGeom prst="rect">
            <a:avLst/>
          </a:prstGeom>
          <a:ln w="15875">
            <a:solidFill>
              <a:srgbClr val="FF0000"/>
            </a:solidFill>
          </a:ln>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2769" y="1175706"/>
            <a:ext cx="628883" cy="821140"/>
          </a:xfrm>
          <a:prstGeom prst="rect">
            <a:avLst/>
          </a:prstGeom>
          <a:ln w="15875">
            <a:solidFill>
              <a:srgbClr val="FF0000"/>
            </a:solidFill>
          </a:ln>
        </p:spPr>
      </p:pic>
      <p:sp>
        <p:nvSpPr>
          <p:cNvPr id="19" name="TextBox 18"/>
          <p:cNvSpPr txBox="1"/>
          <p:nvPr/>
        </p:nvSpPr>
        <p:spPr>
          <a:xfrm>
            <a:off x="389729" y="1805941"/>
            <a:ext cx="430887" cy="4351020"/>
          </a:xfrm>
          <a:prstGeom prst="rect">
            <a:avLst/>
          </a:prstGeom>
          <a:noFill/>
        </p:spPr>
        <p:txBody>
          <a:bodyPr vert="vert270" wrap="square" rtlCol="0">
            <a:spAutoFit/>
          </a:bodyPr>
          <a:lstStyle/>
          <a:p>
            <a:pPr algn="ctr"/>
            <a:r>
              <a:rPr lang="en-US" sz="1600" dirty="0" smtClean="0">
                <a:latin typeface="Avenir Book" charset="0"/>
                <a:ea typeface="Avenir Book" charset="0"/>
                <a:cs typeface="Avenir Book" charset="0"/>
              </a:rPr>
              <a:t>Northern </a:t>
            </a:r>
            <a:r>
              <a:rPr lang="en-US" sz="1600" dirty="0">
                <a:latin typeface="Avenir Book" charset="0"/>
                <a:ea typeface="Avenir Book" charset="0"/>
                <a:cs typeface="Avenir Book" charset="0"/>
              </a:rPr>
              <a:t>e</a:t>
            </a:r>
            <a:r>
              <a:rPr lang="en-US" sz="1600" dirty="0" smtClean="0">
                <a:latin typeface="Avenir Book" charset="0"/>
                <a:ea typeface="Avenir Book" charset="0"/>
                <a:cs typeface="Avenir Book" charset="0"/>
              </a:rPr>
              <a:t>xcess </a:t>
            </a:r>
            <a:r>
              <a:rPr lang="en-US" sz="1600" dirty="0">
                <a:latin typeface="Avenir Book" charset="0"/>
                <a:ea typeface="Avenir Book" charset="0"/>
                <a:cs typeface="Avenir Book" charset="0"/>
              </a:rPr>
              <a:t>m</a:t>
            </a:r>
            <a:r>
              <a:rPr lang="en-US" sz="1600" dirty="0" smtClean="0">
                <a:latin typeface="Avenir Book" charset="0"/>
                <a:ea typeface="Avenir Book" charset="0"/>
                <a:cs typeface="Avenir Book" charset="0"/>
              </a:rPr>
              <a:t>ortality (ages 0-75)</a:t>
            </a:r>
            <a:endParaRPr lang="en-US" sz="1600" dirty="0"/>
          </a:p>
        </p:txBody>
      </p:sp>
      <p:sp>
        <p:nvSpPr>
          <p:cNvPr id="20" name="TextBox 19"/>
          <p:cNvSpPr txBox="1"/>
          <p:nvPr/>
        </p:nvSpPr>
        <p:spPr>
          <a:xfrm>
            <a:off x="3368040" y="6262469"/>
            <a:ext cx="2575560" cy="338554"/>
          </a:xfrm>
          <a:prstGeom prst="rect">
            <a:avLst/>
          </a:prstGeom>
          <a:noFill/>
        </p:spPr>
        <p:txBody>
          <a:bodyPr wrap="square" rtlCol="0">
            <a:spAutoFit/>
          </a:bodyPr>
          <a:lstStyle/>
          <a:p>
            <a:pPr algn="ctr"/>
            <a:r>
              <a:rPr lang="en-US" sz="1600" dirty="0" smtClean="0">
                <a:latin typeface="Avenir Book" charset="0"/>
                <a:ea typeface="Avenir Book" charset="0"/>
                <a:cs typeface="Avenir Book" charset="0"/>
              </a:rPr>
              <a:t>Year </a:t>
            </a:r>
            <a:endParaRPr lang="en-US" sz="1600" dirty="0">
              <a:latin typeface="Avenir Book" charset="0"/>
              <a:ea typeface="Avenir Book" charset="0"/>
              <a:cs typeface="Avenir Book" charset="0"/>
            </a:endParaRPr>
          </a:p>
        </p:txBody>
      </p:sp>
    </p:spTree>
    <p:extLst>
      <p:ext uri="{BB962C8B-B14F-4D97-AF65-F5344CB8AC3E}">
        <p14:creationId xmlns:p14="http://schemas.microsoft.com/office/powerpoint/2010/main" val="41086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8503" y="2510125"/>
            <a:ext cx="4558364" cy="222074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444576"/>
            <a:ext cx="4859383" cy="2876362"/>
          </a:xfrm>
          <a:prstGeom prst="rect">
            <a:avLst/>
          </a:prstGeom>
        </p:spPr>
      </p:pic>
      <p:sp>
        <p:nvSpPr>
          <p:cNvPr id="8" name="TextBox 7"/>
          <p:cNvSpPr txBox="1"/>
          <p:nvPr/>
        </p:nvSpPr>
        <p:spPr>
          <a:xfrm>
            <a:off x="1675262" y="1770499"/>
            <a:ext cx="1721441" cy="351956"/>
          </a:xfrm>
          <a:prstGeom prst="rect">
            <a:avLst/>
          </a:prstGeom>
          <a:noFill/>
        </p:spPr>
        <p:txBody>
          <a:bodyPr wrap="square" rtlCol="0">
            <a:spAutoFit/>
          </a:bodyPr>
          <a:lstStyle/>
          <a:p>
            <a:pPr algn="ctr"/>
            <a:r>
              <a:rPr lang="en-US" sz="1687" dirty="0" smtClean="0">
                <a:solidFill>
                  <a:srgbClr val="000000"/>
                </a:solidFill>
                <a:latin typeface="Avenir Next Regular"/>
                <a:cs typeface="Avenir Next Regular"/>
              </a:rPr>
              <a:t>AGE &lt;75</a:t>
            </a:r>
            <a:endParaRPr lang="en-US" sz="1687" dirty="0">
              <a:solidFill>
                <a:srgbClr val="000000"/>
              </a:solidFill>
              <a:latin typeface="Avenir Next Regular"/>
              <a:cs typeface="Avenir Next Regular"/>
            </a:endParaRPr>
          </a:p>
        </p:txBody>
      </p:sp>
      <p:sp>
        <p:nvSpPr>
          <p:cNvPr id="9" name="TextBox 8"/>
          <p:cNvSpPr txBox="1"/>
          <p:nvPr/>
        </p:nvSpPr>
        <p:spPr>
          <a:xfrm>
            <a:off x="6042611" y="1770499"/>
            <a:ext cx="1721441" cy="351956"/>
          </a:xfrm>
          <a:prstGeom prst="rect">
            <a:avLst/>
          </a:prstGeom>
          <a:noFill/>
        </p:spPr>
        <p:txBody>
          <a:bodyPr wrap="square" rtlCol="0">
            <a:spAutoFit/>
          </a:bodyPr>
          <a:lstStyle/>
          <a:p>
            <a:pPr algn="ctr"/>
            <a:r>
              <a:rPr lang="en-US" sz="1687" dirty="0" smtClean="0">
                <a:solidFill>
                  <a:srgbClr val="000000"/>
                </a:solidFill>
                <a:latin typeface="Avenir Next Regular"/>
                <a:cs typeface="Avenir Next Regular"/>
              </a:rPr>
              <a:t>AGE 25-34</a:t>
            </a:r>
            <a:endParaRPr lang="en-US" sz="1687" dirty="0">
              <a:solidFill>
                <a:srgbClr val="000000"/>
              </a:solidFill>
              <a:latin typeface="Avenir Next Regular"/>
              <a:cs typeface="Avenir Next Regular"/>
            </a:endParaRPr>
          </a:p>
        </p:txBody>
      </p:sp>
      <p:sp>
        <p:nvSpPr>
          <p:cNvPr id="10" name="TextBox 9"/>
          <p:cNvSpPr txBox="1"/>
          <p:nvPr/>
        </p:nvSpPr>
        <p:spPr>
          <a:xfrm>
            <a:off x="502250" y="791834"/>
            <a:ext cx="8138160" cy="523220"/>
          </a:xfrm>
          <a:prstGeom prst="rect">
            <a:avLst/>
          </a:prstGeom>
          <a:noFill/>
        </p:spPr>
        <p:txBody>
          <a:bodyPr wrap="square" rtlCol="0">
            <a:spAutoFit/>
          </a:bodyPr>
          <a:lstStyle/>
          <a:p>
            <a:pPr algn="ctr"/>
            <a:r>
              <a:rPr lang="en-US" sz="2800" dirty="0" smtClean="0">
                <a:latin typeface="Avenir Book" charset="0"/>
                <a:ea typeface="Avenir Book" charset="0"/>
                <a:cs typeface="Avenir Book" charset="0"/>
              </a:rPr>
              <a:t>MORTALITY RATES, 1965-2015</a:t>
            </a:r>
            <a:endParaRPr lang="en-US" sz="2800" dirty="0">
              <a:latin typeface="Avenir Book" charset="0"/>
              <a:ea typeface="Avenir Book" charset="0"/>
              <a:cs typeface="Avenir Book" charset="0"/>
            </a:endParaRPr>
          </a:p>
        </p:txBody>
      </p:sp>
    </p:spTree>
    <p:extLst>
      <p:ext uri="{BB962C8B-B14F-4D97-AF65-F5344CB8AC3E}">
        <p14:creationId xmlns:p14="http://schemas.microsoft.com/office/powerpoint/2010/main" val="2031186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body" idx="1"/>
          </p:nvPr>
        </p:nvSpPr>
        <p:spPr>
          <a:xfrm>
            <a:off x="0" y="0"/>
            <a:ext cx="9163125" cy="946547"/>
          </a:xfrm>
          <a:solidFill>
            <a:schemeClr val="tx1"/>
          </a:solidFill>
          <a:ln/>
        </p:spPr>
        <p:txBody>
          <a:bodyPr>
            <a:noAutofit/>
          </a:bodyPr>
          <a:lstStyle/>
          <a:p>
            <a:pPr marL="187517" indent="0">
              <a:lnSpc>
                <a:spcPct val="150000"/>
              </a:lnSpc>
              <a:spcBef>
                <a:spcPts val="0"/>
              </a:spcBef>
              <a:buNone/>
            </a:pPr>
            <a:r>
              <a:rPr lang="en-US" sz="3600" dirty="0">
                <a:solidFill>
                  <a:schemeClr val="bg1"/>
                </a:solidFill>
                <a:latin typeface="Avenir Next Regular"/>
                <a:ea typeface="ヒラギノ角ゴ ProN W6" charset="0"/>
                <a:cs typeface="Avenir Next Regular"/>
                <a:sym typeface="Calibri Bold" charset="0"/>
              </a:rPr>
              <a:t>CAUSES OF DEATH</a:t>
            </a:r>
          </a:p>
        </p:txBody>
      </p:sp>
      <p:sp>
        <p:nvSpPr>
          <p:cNvPr id="16" name="TextBox 15"/>
          <p:cNvSpPr txBox="1"/>
          <p:nvPr/>
        </p:nvSpPr>
        <p:spPr>
          <a:xfrm>
            <a:off x="1129117" y="5504856"/>
            <a:ext cx="1367027" cy="351956"/>
          </a:xfrm>
          <a:prstGeom prst="rect">
            <a:avLst/>
          </a:prstGeom>
          <a:noFill/>
        </p:spPr>
        <p:txBody>
          <a:bodyPr wrap="square" rtlCol="0">
            <a:spAutoFit/>
          </a:bodyPr>
          <a:lstStyle/>
          <a:p>
            <a:r>
              <a:rPr lang="en-US" sz="1687" dirty="0">
                <a:solidFill>
                  <a:srgbClr val="000000"/>
                </a:solidFill>
                <a:latin typeface="Avenir Next Regular"/>
                <a:cs typeface="Avenir Next Regular"/>
              </a:rPr>
              <a:t>CANCER</a:t>
            </a:r>
          </a:p>
        </p:txBody>
      </p:sp>
      <p:sp>
        <p:nvSpPr>
          <p:cNvPr id="18" name="TextBox 17"/>
          <p:cNvSpPr txBox="1"/>
          <p:nvPr/>
        </p:nvSpPr>
        <p:spPr>
          <a:xfrm>
            <a:off x="6647856" y="5454225"/>
            <a:ext cx="1721441" cy="611578"/>
          </a:xfrm>
          <a:prstGeom prst="rect">
            <a:avLst/>
          </a:prstGeom>
          <a:noFill/>
        </p:spPr>
        <p:txBody>
          <a:bodyPr wrap="square" rtlCol="0">
            <a:spAutoFit/>
          </a:bodyPr>
          <a:lstStyle/>
          <a:p>
            <a:pPr algn="ctr"/>
            <a:r>
              <a:rPr lang="en-US" sz="1687" dirty="0">
                <a:solidFill>
                  <a:srgbClr val="000000"/>
                </a:solidFill>
                <a:latin typeface="Avenir Next Regular"/>
                <a:cs typeface="Avenir Next Regular"/>
              </a:rPr>
              <a:t>RESPIRATORY DISEASE</a:t>
            </a:r>
          </a:p>
        </p:txBody>
      </p:sp>
      <p:sp>
        <p:nvSpPr>
          <p:cNvPr id="19" name="TextBox 18"/>
          <p:cNvSpPr txBox="1"/>
          <p:nvPr/>
        </p:nvSpPr>
        <p:spPr>
          <a:xfrm>
            <a:off x="3407496" y="5454225"/>
            <a:ext cx="2379639" cy="611578"/>
          </a:xfrm>
          <a:prstGeom prst="rect">
            <a:avLst/>
          </a:prstGeom>
          <a:noFill/>
        </p:spPr>
        <p:txBody>
          <a:bodyPr wrap="square" rtlCol="0">
            <a:spAutoFit/>
          </a:bodyPr>
          <a:lstStyle/>
          <a:p>
            <a:pPr algn="ctr"/>
            <a:r>
              <a:rPr lang="en-US" sz="1687" dirty="0">
                <a:solidFill>
                  <a:srgbClr val="000000"/>
                </a:solidFill>
                <a:latin typeface="Avenir Next Regular"/>
                <a:cs typeface="Avenir Next Regular"/>
              </a:rPr>
              <a:t>CARDIOVASCULAR</a:t>
            </a:r>
          </a:p>
          <a:p>
            <a:pPr algn="ctr"/>
            <a:r>
              <a:rPr lang="en-US" sz="1687" dirty="0">
                <a:solidFill>
                  <a:srgbClr val="000000"/>
                </a:solidFill>
                <a:latin typeface="Avenir Next Regular"/>
                <a:cs typeface="Avenir Next Regular"/>
              </a:rPr>
              <a:t>DISEASE</a:t>
            </a:r>
          </a:p>
        </p:txBody>
      </p:sp>
      <p:pic>
        <p:nvPicPr>
          <p:cNvPr id="2" name="Picture 1" descr="Screen Shot 2013-06-26 at 00.35.4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66" y="2011342"/>
            <a:ext cx="2885946" cy="3366937"/>
          </a:xfrm>
          <a:prstGeom prst="rect">
            <a:avLst/>
          </a:prstGeom>
        </p:spPr>
      </p:pic>
      <p:pic>
        <p:nvPicPr>
          <p:cNvPr id="5" name="Picture 4" descr="Screen Shot 2013-06-26 at 00.36.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67" y="1150622"/>
            <a:ext cx="1806728" cy="1212515"/>
          </a:xfrm>
          <a:prstGeom prst="rect">
            <a:avLst/>
          </a:prstGeom>
        </p:spPr>
      </p:pic>
      <p:pic>
        <p:nvPicPr>
          <p:cNvPr id="6" name="Picture 5" descr="Screen Shot 2013-06-26 at 00.36.2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3712" y="2112604"/>
            <a:ext cx="2734054" cy="3164717"/>
          </a:xfrm>
          <a:prstGeom prst="rect">
            <a:avLst/>
          </a:prstGeom>
        </p:spPr>
      </p:pic>
      <p:pic>
        <p:nvPicPr>
          <p:cNvPr id="7" name="Picture 6" descr="Screen Shot 2013-06-26 at 00.36.4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7135" y="2061973"/>
            <a:ext cx="2835315" cy="3296723"/>
          </a:xfrm>
          <a:prstGeom prst="rect">
            <a:avLst/>
          </a:prstGeom>
        </p:spPr>
      </p:pic>
    </p:spTree>
    <p:extLst>
      <p:ext uri="{BB962C8B-B14F-4D97-AF65-F5344CB8AC3E}">
        <p14:creationId xmlns:p14="http://schemas.microsoft.com/office/powerpoint/2010/main" val="967943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113" y="1179576"/>
            <a:ext cx="8415687" cy="618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8FFFC48-D031-D245-88FF-D37DA64E6648}" type="slidenum">
              <a:rPr lang="en-US" smtClean="0"/>
              <a:t>9</a:t>
            </a:fld>
            <a:endParaRPr lang="en-US"/>
          </a:p>
        </p:txBody>
      </p:sp>
      <p:sp>
        <p:nvSpPr>
          <p:cNvPr id="5" name="Rectangle 1"/>
          <p:cNvSpPr txBox="1">
            <a:spLocks noChangeArrowheads="1"/>
          </p:cNvSpPr>
          <p:nvPr/>
        </p:nvSpPr>
        <p:spPr>
          <a:xfrm>
            <a:off x="0" y="0"/>
            <a:ext cx="9163125" cy="946547"/>
          </a:xfrm>
          <a:prstGeom prst="rect">
            <a:avLst/>
          </a:prstGeom>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187517" indent="0">
              <a:lnSpc>
                <a:spcPct val="150000"/>
              </a:lnSpc>
              <a:spcBef>
                <a:spcPts val="0"/>
              </a:spcBef>
              <a:buFont typeface="Arial"/>
              <a:buNone/>
            </a:pPr>
            <a:r>
              <a:rPr lang="en-US" sz="3600" dirty="0" smtClean="0">
                <a:solidFill>
                  <a:schemeClr val="bg1"/>
                </a:solidFill>
                <a:latin typeface="Avenir Next Regular"/>
                <a:ea typeface="ヒラギノ角ゴ ProN W6" charset="0"/>
                <a:cs typeface="Avenir Next Regular"/>
                <a:sym typeface="Calibri Bold" charset="0"/>
              </a:rPr>
              <a:t>EMERGENCY ADMISSIONS</a:t>
            </a:r>
            <a:endParaRPr lang="en-US" sz="3600" dirty="0">
              <a:solidFill>
                <a:schemeClr val="bg1"/>
              </a:solidFill>
              <a:latin typeface="Avenir Next Regular"/>
              <a:ea typeface="ヒラギノ角ゴ ProN W6" charset="0"/>
              <a:cs typeface="Avenir Next Regular"/>
              <a:sym typeface="Calibri Bold" charset="0"/>
            </a:endParaRPr>
          </a:p>
        </p:txBody>
      </p:sp>
    </p:spTree>
    <p:extLst>
      <p:ext uri="{BB962C8B-B14F-4D97-AF65-F5344CB8AC3E}">
        <p14:creationId xmlns:p14="http://schemas.microsoft.com/office/powerpoint/2010/main" val="104806634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CK AND WHIT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BLACK AND WHITE TEMPLATE.potx</Template>
  <TotalTime>8054</TotalTime>
  <Words>1423</Words>
  <Application>Microsoft Office PowerPoint</Application>
  <PresentationFormat>On-screen Show (4:3)</PresentationFormat>
  <Paragraphs>154</Paragraphs>
  <Slides>21</Slides>
  <Notes>17</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BLACK AND WHITE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NHS Public 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HEADING SUBHEADING</dc:title>
  <dc:creator>Tim Doran</dc:creator>
  <cp:lastModifiedBy>Wakefield Council</cp:lastModifiedBy>
  <cp:revision>394</cp:revision>
  <dcterms:created xsi:type="dcterms:W3CDTF">2014-03-20T14:20:42Z</dcterms:created>
  <dcterms:modified xsi:type="dcterms:W3CDTF">2017-11-30T15:58:42Z</dcterms:modified>
</cp:coreProperties>
</file>