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1" r:id="rId2"/>
    <p:sldId id="292" r:id="rId3"/>
    <p:sldId id="294" r:id="rId4"/>
    <p:sldId id="289" r:id="rId5"/>
    <p:sldId id="290" r:id="rId6"/>
    <p:sldId id="298" r:id="rId7"/>
    <p:sldId id="284" r:id="rId8"/>
    <p:sldId id="288" r:id="rId9"/>
    <p:sldId id="296" r:id="rId10"/>
    <p:sldId id="295" r:id="rId11"/>
    <p:sldId id="273" r:id="rId12"/>
    <p:sldId id="265" r:id="rId13"/>
    <p:sldId id="282" r:id="rId14"/>
    <p:sldId id="261" r:id="rId15"/>
    <p:sldId id="256" r:id="rId16"/>
    <p:sldId id="279" r:id="rId17"/>
    <p:sldId id="257" r:id="rId18"/>
    <p:sldId id="299" r:id="rId19"/>
    <p:sldId id="267"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snapToObjects="1">
      <p:cViewPr>
        <p:scale>
          <a:sx n="71" d="100"/>
          <a:sy n="71" d="100"/>
        </p:scale>
        <p:origin x="920"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2CED-B9DD-7DA4-FAAB-45F65373BE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BFBFC3-C488-900C-2F95-9FD6CC48E2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6997E98-54D1-A2B0-702B-52F3813F019E}"/>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5" name="Footer Placeholder 4">
            <a:extLst>
              <a:ext uri="{FF2B5EF4-FFF2-40B4-BE49-F238E27FC236}">
                <a16:creationId xmlns:a16="http://schemas.microsoft.com/office/drawing/2014/main" id="{1710A886-AE95-93CA-25CF-B19496DB6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C60E83-C389-1148-C3DD-F83B4E1FDFF7}"/>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2879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212A-BA47-A13D-6236-BA47CF0FB4D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927F88C-24CD-C9F4-B4A1-0327AC93C0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68849F-0086-CFE8-5CCA-575100E52F47}"/>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5" name="Footer Placeholder 4">
            <a:extLst>
              <a:ext uri="{FF2B5EF4-FFF2-40B4-BE49-F238E27FC236}">
                <a16:creationId xmlns:a16="http://schemas.microsoft.com/office/drawing/2014/main" id="{8072CCEE-9E4F-D3BC-B3A6-EFE7235EA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2FABE-AF2B-C028-F07F-F5CCACDA84E1}"/>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257230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B1E669-11C4-C328-D6B7-B15748C5732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68D7F9A-F440-424D-7C59-914E8D9560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3DB747-F4C0-23FC-2E45-BF59064EFBA6}"/>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5" name="Footer Placeholder 4">
            <a:extLst>
              <a:ext uri="{FF2B5EF4-FFF2-40B4-BE49-F238E27FC236}">
                <a16:creationId xmlns:a16="http://schemas.microsoft.com/office/drawing/2014/main" id="{A54A31E3-B514-214A-70E3-61CC800A1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DF510-7B10-C3C9-AC25-BCA4DB2C5CD4}"/>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35901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305E-0A4F-903C-86A0-E6A951A6AC9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27B444-217F-D7B7-A09C-55104580319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FBF11A-954C-C145-A97B-BE963E3F4A57}"/>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5" name="Footer Placeholder 4">
            <a:extLst>
              <a:ext uri="{FF2B5EF4-FFF2-40B4-BE49-F238E27FC236}">
                <a16:creationId xmlns:a16="http://schemas.microsoft.com/office/drawing/2014/main" id="{494F3ED2-84D1-186F-62F5-9A8ADB043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05C39C-9184-A99F-B61E-03DEF75C29BF}"/>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82764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6745-3568-215D-8AAD-1311D068D1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8AFAB37-76AC-95E9-5980-61CD065602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DFD40D1-D76F-B583-9D32-2741BD3FAC95}"/>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5" name="Footer Placeholder 4">
            <a:extLst>
              <a:ext uri="{FF2B5EF4-FFF2-40B4-BE49-F238E27FC236}">
                <a16:creationId xmlns:a16="http://schemas.microsoft.com/office/drawing/2014/main" id="{44EA503C-9ACA-7951-09C5-439C88F344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80A22-FA77-4A5F-8DEC-28F09BA03B61}"/>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70262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69E02-B594-C463-0E56-71886B693A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C1DF85-F9AA-7C15-5318-F955B4DE515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AA9D4E9-7A02-232C-DDB6-E7909BB27D7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15E4892-5EEE-B78A-254A-4E0B8B1A23DD}"/>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6" name="Footer Placeholder 5">
            <a:extLst>
              <a:ext uri="{FF2B5EF4-FFF2-40B4-BE49-F238E27FC236}">
                <a16:creationId xmlns:a16="http://schemas.microsoft.com/office/drawing/2014/main" id="{8E4FB0B6-1E5A-D83F-F511-4EB144ADD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9078C-29FD-C51E-6EEE-CD1651D77202}"/>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395749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2272-0142-7246-C042-F010C62F1E0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F5026D-4387-AC8E-C1FB-6B74DEF0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97ADF57-BC7C-C749-726C-00C887FFB0D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B62CE0-B849-7B68-0472-F0425E5C03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2154DCF-B94C-B7FF-B745-493A16C636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3500FCC-6699-80C3-870B-5EB696E6B9B8}"/>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8" name="Footer Placeholder 7">
            <a:extLst>
              <a:ext uri="{FF2B5EF4-FFF2-40B4-BE49-F238E27FC236}">
                <a16:creationId xmlns:a16="http://schemas.microsoft.com/office/drawing/2014/main" id="{30AD7BBD-A619-FF8F-CEE5-C0CE53A39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FC1536-FC93-DFEB-67A5-BC594CA239D5}"/>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212092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5DAD-CAE6-307F-0EE2-9D8D67B734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52AC985-392C-D7FB-8F22-1645F2EDF35F}"/>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4" name="Footer Placeholder 3">
            <a:extLst>
              <a:ext uri="{FF2B5EF4-FFF2-40B4-BE49-F238E27FC236}">
                <a16:creationId xmlns:a16="http://schemas.microsoft.com/office/drawing/2014/main" id="{066D19F4-5972-B729-DA0D-7298DF8D5C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732071-D973-9F02-1AF5-9544BC5E9141}"/>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186267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8E149-2D7F-A8DC-3BA5-664E0C0B746C}"/>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3" name="Footer Placeholder 2">
            <a:extLst>
              <a:ext uri="{FF2B5EF4-FFF2-40B4-BE49-F238E27FC236}">
                <a16:creationId xmlns:a16="http://schemas.microsoft.com/office/drawing/2014/main" id="{E0055EE2-FB21-A1CB-87CA-93BAB1E8A7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889868-E8ED-7DC3-A651-4F821E1CD924}"/>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13213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9082-0CAE-F549-E0B7-DAA3EE935B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30246D7-0F6B-AB1A-05CF-0706F3177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8864F59-9752-10D2-B024-AE9BF7468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FB824D-FB48-AD56-8429-74EE9A448CF2}"/>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6" name="Footer Placeholder 5">
            <a:extLst>
              <a:ext uri="{FF2B5EF4-FFF2-40B4-BE49-F238E27FC236}">
                <a16:creationId xmlns:a16="http://schemas.microsoft.com/office/drawing/2014/main" id="{2D221C97-444D-463E-9C83-3739C000D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F1BAF-1871-8F38-E072-D6543E550EE9}"/>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3590565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672BA-CE0E-F2BB-9B5A-C312397D0C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B28029-73D9-341B-F5A7-62F3E54C3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274D46-5EB5-610A-EA35-9D79C06F6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D809C0-1095-D2AA-0446-28BD62172C2E}"/>
              </a:ext>
            </a:extLst>
          </p:cNvPr>
          <p:cNvSpPr>
            <a:spLocks noGrp="1"/>
          </p:cNvSpPr>
          <p:nvPr>
            <p:ph type="dt" sz="half" idx="10"/>
          </p:nvPr>
        </p:nvSpPr>
        <p:spPr/>
        <p:txBody>
          <a:bodyPr/>
          <a:lstStyle/>
          <a:p>
            <a:fld id="{DAF54F81-ED13-0C4D-A974-2466655844A4}" type="datetimeFigureOut">
              <a:rPr lang="en-US" smtClean="0"/>
              <a:t>4/26/22</a:t>
            </a:fld>
            <a:endParaRPr lang="en-US"/>
          </a:p>
        </p:txBody>
      </p:sp>
      <p:sp>
        <p:nvSpPr>
          <p:cNvPr id="6" name="Footer Placeholder 5">
            <a:extLst>
              <a:ext uri="{FF2B5EF4-FFF2-40B4-BE49-F238E27FC236}">
                <a16:creationId xmlns:a16="http://schemas.microsoft.com/office/drawing/2014/main" id="{FB777B98-72AB-F221-2490-46CA6AB21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BC6765-17D1-1F2E-712A-1947977F8B97}"/>
              </a:ext>
            </a:extLst>
          </p:cNvPr>
          <p:cNvSpPr>
            <a:spLocks noGrp="1"/>
          </p:cNvSpPr>
          <p:nvPr>
            <p:ph type="sldNum" sz="quarter" idx="12"/>
          </p:nvPr>
        </p:nvSpPr>
        <p:spPr/>
        <p:txBody>
          <a:bodyPr/>
          <a:lstStyle/>
          <a:p>
            <a:fld id="{6E8A9CD9-DF5E-1847-8347-4C9291C672D4}" type="slidenum">
              <a:rPr lang="en-US" smtClean="0"/>
              <a:t>‹#›</a:t>
            </a:fld>
            <a:endParaRPr lang="en-US"/>
          </a:p>
        </p:txBody>
      </p:sp>
    </p:spTree>
    <p:extLst>
      <p:ext uri="{BB962C8B-B14F-4D97-AF65-F5344CB8AC3E}">
        <p14:creationId xmlns:p14="http://schemas.microsoft.com/office/powerpoint/2010/main" val="406619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47371-4473-CFF1-DA96-7ED8C6714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94C5CD-A64C-6AC6-17EF-77AD8F6A1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9CDD2F-6620-5C32-AF3C-73CC4A32F7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54F81-ED13-0C4D-A974-2466655844A4}" type="datetimeFigureOut">
              <a:rPr lang="en-US" smtClean="0"/>
              <a:t>4/26/22</a:t>
            </a:fld>
            <a:endParaRPr lang="en-US"/>
          </a:p>
        </p:txBody>
      </p:sp>
      <p:sp>
        <p:nvSpPr>
          <p:cNvPr id="5" name="Footer Placeholder 4">
            <a:extLst>
              <a:ext uri="{FF2B5EF4-FFF2-40B4-BE49-F238E27FC236}">
                <a16:creationId xmlns:a16="http://schemas.microsoft.com/office/drawing/2014/main" id="{ABD6F0E1-BD91-E809-5D68-E86BEFE466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781B44-5C42-6B9E-EB24-A7DBED361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9CD9-DF5E-1847-8347-4C9291C672D4}" type="slidenum">
              <a:rPr lang="en-US" smtClean="0"/>
              <a:t>‹#›</a:t>
            </a:fld>
            <a:endParaRPr lang="en-US"/>
          </a:p>
        </p:txBody>
      </p:sp>
    </p:spTree>
    <p:extLst>
      <p:ext uri="{BB962C8B-B14F-4D97-AF65-F5344CB8AC3E}">
        <p14:creationId xmlns:p14="http://schemas.microsoft.com/office/powerpoint/2010/main" val="787652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lderdale Food Network">
            <a:extLst>
              <a:ext uri="{FF2B5EF4-FFF2-40B4-BE49-F238E27FC236}">
                <a16:creationId xmlns:a16="http://schemas.microsoft.com/office/drawing/2014/main" id="{D5B01487-0697-C988-8BE5-03C81A1CD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004" y="0"/>
            <a:ext cx="5855525" cy="5855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36158B-DFD6-B366-8006-26926538DDF7}"/>
              </a:ext>
            </a:extLst>
          </p:cNvPr>
          <p:cNvSpPr txBox="1"/>
          <p:nvPr/>
        </p:nvSpPr>
        <p:spPr>
          <a:xfrm>
            <a:off x="118753" y="961901"/>
            <a:ext cx="11887200" cy="1107996"/>
          </a:xfrm>
          <a:prstGeom prst="rect">
            <a:avLst/>
          </a:prstGeom>
          <a:noFill/>
        </p:spPr>
        <p:txBody>
          <a:bodyPr wrap="square" rtlCol="0">
            <a:spAutoFit/>
          </a:bodyPr>
          <a:lstStyle/>
          <a:p>
            <a:r>
              <a:rPr lang="en-US" sz="6600" dirty="0">
                <a:solidFill>
                  <a:schemeClr val="accent4"/>
                </a:solidFill>
              </a:rPr>
              <a:t>Calderdale Good Food Movement</a:t>
            </a:r>
          </a:p>
        </p:txBody>
      </p:sp>
      <p:pic>
        <p:nvPicPr>
          <p:cNvPr id="4" name="Picture 3">
            <a:extLst>
              <a:ext uri="{FF2B5EF4-FFF2-40B4-BE49-F238E27FC236}">
                <a16:creationId xmlns:a16="http://schemas.microsoft.com/office/drawing/2014/main" id="{253BE49B-C82D-2C9F-993B-F34B113AA121}"/>
              </a:ext>
            </a:extLst>
          </p:cNvPr>
          <p:cNvPicPr>
            <a:picLocks noChangeAspect="1"/>
          </p:cNvPicPr>
          <p:nvPr/>
        </p:nvPicPr>
        <p:blipFill>
          <a:blip r:embed="rId3"/>
          <a:stretch>
            <a:fillRect/>
          </a:stretch>
        </p:blipFill>
        <p:spPr>
          <a:xfrm>
            <a:off x="125832" y="2155118"/>
            <a:ext cx="2398664" cy="2330133"/>
          </a:xfrm>
          <a:prstGeom prst="rect">
            <a:avLst/>
          </a:prstGeom>
        </p:spPr>
      </p:pic>
      <p:pic>
        <p:nvPicPr>
          <p:cNvPr id="5" name="Picture 4">
            <a:extLst>
              <a:ext uri="{FF2B5EF4-FFF2-40B4-BE49-F238E27FC236}">
                <a16:creationId xmlns:a16="http://schemas.microsoft.com/office/drawing/2014/main" id="{43CCF84F-D50C-1AF3-6CE4-1757BD2D854F}"/>
              </a:ext>
            </a:extLst>
          </p:cNvPr>
          <p:cNvPicPr>
            <a:picLocks noChangeAspect="1"/>
          </p:cNvPicPr>
          <p:nvPr/>
        </p:nvPicPr>
        <p:blipFill>
          <a:blip r:embed="rId4"/>
          <a:stretch>
            <a:fillRect/>
          </a:stretch>
        </p:blipFill>
        <p:spPr>
          <a:xfrm>
            <a:off x="10140339" y="2353376"/>
            <a:ext cx="1330327" cy="1933615"/>
          </a:xfrm>
          <a:prstGeom prst="rect">
            <a:avLst/>
          </a:prstGeom>
        </p:spPr>
      </p:pic>
      <p:sp>
        <p:nvSpPr>
          <p:cNvPr id="3" name="TextBox 2">
            <a:extLst>
              <a:ext uri="{FF2B5EF4-FFF2-40B4-BE49-F238E27FC236}">
                <a16:creationId xmlns:a16="http://schemas.microsoft.com/office/drawing/2014/main" id="{A7BD6DC2-9E91-C13D-421C-4A59C6D72DE0}"/>
              </a:ext>
            </a:extLst>
          </p:cNvPr>
          <p:cNvSpPr txBox="1"/>
          <p:nvPr/>
        </p:nvSpPr>
        <p:spPr>
          <a:xfrm>
            <a:off x="2441520" y="6092040"/>
            <a:ext cx="7514493" cy="523220"/>
          </a:xfrm>
          <a:prstGeom prst="rect">
            <a:avLst/>
          </a:prstGeom>
          <a:noFill/>
        </p:spPr>
        <p:txBody>
          <a:bodyPr wrap="none" rtlCol="0">
            <a:spAutoFit/>
          </a:bodyPr>
          <a:lstStyle/>
          <a:p>
            <a:pPr algn="ctr"/>
            <a:r>
              <a:rPr lang="en-US" sz="2800" dirty="0">
                <a:solidFill>
                  <a:schemeClr val="accent6">
                    <a:lumMod val="75000"/>
                  </a:schemeClr>
                </a:solidFill>
              </a:rPr>
              <a:t>My Food Community – Wednesday April 27</a:t>
            </a:r>
            <a:r>
              <a:rPr lang="en-US" sz="2800" baseline="30000" dirty="0">
                <a:solidFill>
                  <a:schemeClr val="accent6">
                    <a:lumMod val="75000"/>
                  </a:schemeClr>
                </a:solidFill>
              </a:rPr>
              <a:t>th</a:t>
            </a:r>
            <a:r>
              <a:rPr lang="en-US" sz="2800" dirty="0">
                <a:solidFill>
                  <a:schemeClr val="accent6">
                    <a:lumMod val="75000"/>
                  </a:schemeClr>
                </a:solidFill>
              </a:rPr>
              <a:t> 2022</a:t>
            </a:r>
          </a:p>
        </p:txBody>
      </p:sp>
    </p:spTree>
    <p:extLst>
      <p:ext uri="{BB962C8B-B14F-4D97-AF65-F5344CB8AC3E}">
        <p14:creationId xmlns:p14="http://schemas.microsoft.com/office/powerpoint/2010/main" val="320403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ier 2 restrictions to help reduce COVID-19 in Calderdale | News Centre -  Official news site of Calderdale Council">
            <a:extLst>
              <a:ext uri="{FF2B5EF4-FFF2-40B4-BE49-F238E27FC236}">
                <a16:creationId xmlns:a16="http://schemas.microsoft.com/office/drawing/2014/main" id="{0AC2FEDA-5A22-E07B-A7F0-C784242F1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361" y="1107077"/>
            <a:ext cx="9229277" cy="46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7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F15400-7980-8A90-1804-1F5B0B01F121}"/>
              </a:ext>
            </a:extLst>
          </p:cNvPr>
          <p:cNvGraphicFramePr>
            <a:graphicFrameLocks noGrp="1"/>
          </p:cNvGraphicFramePr>
          <p:nvPr>
            <p:ph idx="4294967295"/>
            <p:extLst>
              <p:ext uri="{D42A27DB-BD31-4B8C-83A1-F6EECF244321}">
                <p14:modId xmlns:p14="http://schemas.microsoft.com/office/powerpoint/2010/main" val="211292510"/>
              </p:ext>
            </p:extLst>
          </p:nvPr>
        </p:nvGraphicFramePr>
        <p:xfrm>
          <a:off x="0" y="1"/>
          <a:ext cx="12192000" cy="867657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567162480"/>
                    </a:ext>
                  </a:extLst>
                </a:gridCol>
              </a:tblGrid>
              <a:tr h="6926898">
                <a:tc>
                  <a:txBody>
                    <a:bodyPr/>
                    <a:lstStyle/>
                    <a:p>
                      <a:pPr marL="514350" indent="-514350">
                        <a:lnSpc>
                          <a:spcPct val="115000"/>
                        </a:lnSpc>
                        <a:spcAft>
                          <a:spcPts val="600"/>
                        </a:spcAft>
                        <a:buFont typeface="Arial" panose="020B0604020202020204" pitchFamily="34" charset="0"/>
                        <a:buChar char="•"/>
                      </a:pPr>
                      <a:r>
                        <a:rPr lang="en-GB" sz="2800" b="0" dirty="0">
                          <a:solidFill>
                            <a:schemeClr val="accent6">
                              <a:lumMod val="50000"/>
                            </a:schemeClr>
                          </a:solidFill>
                          <a:effectLst/>
                          <a:latin typeface="+mn-lt"/>
                        </a:rPr>
                        <a:t>Park Ward  -  one of the most socio-economically deprived areas in Calderdale. </a:t>
                      </a:r>
                    </a:p>
                    <a:p>
                      <a:pPr marL="514350" indent="-514350">
                        <a:lnSpc>
                          <a:spcPct val="115000"/>
                        </a:lnSpc>
                        <a:spcAft>
                          <a:spcPts val="600"/>
                        </a:spcAft>
                        <a:buFont typeface="Arial" panose="020B0604020202020204" pitchFamily="34" charset="0"/>
                        <a:buChar char="•"/>
                      </a:pPr>
                      <a:r>
                        <a:rPr lang="en-GB" sz="2800" b="0" dirty="0">
                          <a:solidFill>
                            <a:schemeClr val="accent6">
                              <a:lumMod val="50000"/>
                            </a:schemeClr>
                          </a:solidFill>
                          <a:effectLst/>
                          <a:latin typeface="+mn-lt"/>
                        </a:rPr>
                        <a:t>Families face challenges with finances, accommodation, mental health &amp; accessing services. </a:t>
                      </a:r>
                    </a:p>
                    <a:p>
                      <a:pPr marL="514350" indent="-514350">
                        <a:lnSpc>
                          <a:spcPct val="115000"/>
                        </a:lnSpc>
                        <a:spcAft>
                          <a:spcPts val="600"/>
                        </a:spcAft>
                        <a:buFont typeface="Arial" panose="020B0604020202020204" pitchFamily="34" charset="0"/>
                        <a:buChar char="•"/>
                      </a:pPr>
                      <a:r>
                        <a:rPr lang="en-GB" sz="2800" b="0" dirty="0">
                          <a:solidFill>
                            <a:schemeClr val="accent6">
                              <a:lumMod val="50000"/>
                            </a:schemeClr>
                          </a:solidFill>
                          <a:effectLst/>
                          <a:latin typeface="+mn-lt"/>
                        </a:rPr>
                        <a:t>Majority BAME families employed in sectors most affected by job loss /risk of infection, including taxi drivers, those on 0 hours contracts, working in security, care, restaurants, delivery &amp; mail order. </a:t>
                      </a:r>
                    </a:p>
                    <a:p>
                      <a:pPr marL="514350" indent="-514350">
                        <a:lnSpc>
                          <a:spcPct val="115000"/>
                        </a:lnSpc>
                        <a:spcAft>
                          <a:spcPts val="600"/>
                        </a:spcAft>
                        <a:buFont typeface="Arial" panose="020B0604020202020204" pitchFamily="34" charset="0"/>
                        <a:buChar char="•"/>
                      </a:pPr>
                      <a:r>
                        <a:rPr lang="en-GB" sz="2800" b="0" dirty="0">
                          <a:solidFill>
                            <a:schemeClr val="accent6">
                              <a:lumMod val="50000"/>
                            </a:schemeClr>
                          </a:solidFill>
                          <a:effectLst/>
                          <a:latin typeface="+mn-lt"/>
                        </a:rPr>
                        <a:t>A large number of people found themselves needing support for the first time - unfamiliar and uncomfortable ‘asking’ for help and accessing emergency support, </a:t>
                      </a:r>
                      <a:r>
                        <a:rPr lang="en-GB" sz="2800" b="0" dirty="0" err="1">
                          <a:solidFill>
                            <a:schemeClr val="accent6">
                              <a:lumMod val="50000"/>
                            </a:schemeClr>
                          </a:solidFill>
                          <a:effectLst/>
                          <a:latin typeface="+mn-lt"/>
                        </a:rPr>
                        <a:t>ie</a:t>
                      </a:r>
                      <a:r>
                        <a:rPr lang="en-GB" sz="2800" b="0" dirty="0">
                          <a:solidFill>
                            <a:schemeClr val="accent6">
                              <a:lumMod val="50000"/>
                            </a:schemeClr>
                          </a:solidFill>
                          <a:effectLst/>
                          <a:latin typeface="+mn-lt"/>
                        </a:rPr>
                        <a:t>, social services, foodbanks, etc. </a:t>
                      </a:r>
                    </a:p>
                    <a:p>
                      <a:pPr marL="514350" indent="-514350">
                        <a:lnSpc>
                          <a:spcPct val="115000"/>
                        </a:lnSpc>
                        <a:spcAft>
                          <a:spcPts val="600"/>
                        </a:spcAft>
                        <a:buFont typeface="Arial" panose="020B0604020202020204" pitchFamily="34" charset="0"/>
                        <a:buChar char="•"/>
                      </a:pPr>
                      <a:r>
                        <a:rPr lang="en-GB" sz="2800" b="0" dirty="0">
                          <a:solidFill>
                            <a:schemeClr val="accent6">
                              <a:lumMod val="50000"/>
                            </a:schemeClr>
                          </a:solidFill>
                          <a:effectLst/>
                          <a:latin typeface="+mn-lt"/>
                        </a:rPr>
                        <a:t>The gap between rich and poor is strongly felt, particularly in relation to food and wellbeing - ostracizing children and young people, alongside their families and tight knit community further. </a:t>
                      </a:r>
                    </a:p>
                    <a:p>
                      <a:pPr>
                        <a:lnSpc>
                          <a:spcPct val="115000"/>
                        </a:lnSpc>
                        <a:spcAft>
                          <a:spcPts val="600"/>
                        </a:spcAft>
                      </a:pPr>
                      <a:r>
                        <a:rPr lang="en-GB" sz="1200" dirty="0">
                          <a:solidFill>
                            <a:schemeClr val="tx1"/>
                          </a:solidFill>
                          <a:effectLst/>
                        </a:rPr>
                        <a:t> </a:t>
                      </a:r>
                    </a:p>
                    <a:p>
                      <a:pPr>
                        <a:lnSpc>
                          <a:spcPct val="115000"/>
                        </a:lnSpc>
                        <a:spcAft>
                          <a:spcPts val="600"/>
                        </a:spcAft>
                      </a:pPr>
                      <a:endParaRPr lang="en-GB" sz="1200" dirty="0">
                        <a:solidFill>
                          <a:schemeClr val="tx1"/>
                        </a:solidFill>
                        <a:effectLst/>
                      </a:endParaRPr>
                    </a:p>
                    <a:p>
                      <a:pPr>
                        <a:lnSpc>
                          <a:spcPct val="115000"/>
                        </a:lnSpc>
                        <a:spcAft>
                          <a:spcPts val="600"/>
                        </a:spcAft>
                      </a:pPr>
                      <a:endParaRPr lang="en-GB" sz="1200" dirty="0">
                        <a:solidFill>
                          <a:schemeClr val="tx1"/>
                        </a:solidFill>
                        <a:effectLst/>
                      </a:endParaRPr>
                    </a:p>
                    <a:p>
                      <a:pPr>
                        <a:lnSpc>
                          <a:spcPct val="115000"/>
                        </a:lnSpc>
                        <a:spcAft>
                          <a:spcPts val="600"/>
                        </a:spcAft>
                      </a:pPr>
                      <a:endParaRPr lang="en-GB" sz="1200" dirty="0">
                        <a:solidFill>
                          <a:schemeClr val="tx1"/>
                        </a:solidFill>
                        <a:effectLst/>
                      </a:endParaRPr>
                    </a:p>
                    <a:p>
                      <a:pPr>
                        <a:lnSpc>
                          <a:spcPct val="115000"/>
                        </a:lnSpc>
                        <a:spcAft>
                          <a:spcPts val="600"/>
                        </a:spcAft>
                      </a:pPr>
                      <a:endParaRPr lang="en-GB" sz="1200" dirty="0">
                        <a:solidFill>
                          <a:schemeClr val="tx1"/>
                        </a:solidFill>
                        <a:effectLst/>
                      </a:endParaRPr>
                    </a:p>
                    <a:p>
                      <a:pPr>
                        <a:lnSpc>
                          <a:spcPct val="115000"/>
                        </a:lnSpc>
                        <a:spcAft>
                          <a:spcPts val="600"/>
                        </a:spcAft>
                      </a:pPr>
                      <a:endParaRPr lang="en-GB" sz="1200" dirty="0">
                        <a:solidFill>
                          <a:schemeClr val="tx1"/>
                        </a:solidFill>
                        <a:effectLst/>
                      </a:endParaRPr>
                    </a:p>
                    <a:p>
                      <a:pPr>
                        <a:lnSpc>
                          <a:spcPct val="115000"/>
                        </a:lnSpc>
                        <a:spcAft>
                          <a:spcPts val="600"/>
                        </a:spcAft>
                      </a:pPr>
                      <a:endParaRPr lang="en-GB" sz="1200" dirty="0">
                        <a:solidFill>
                          <a:schemeClr val="tx1"/>
                        </a:solidFill>
                        <a:effectLst/>
                      </a:endParaRPr>
                    </a:p>
                    <a:p>
                      <a:pPr>
                        <a:lnSpc>
                          <a:spcPct val="115000"/>
                        </a:lnSpc>
                        <a:spcAft>
                          <a:spcPts val="600"/>
                        </a:spcAft>
                      </a:pPr>
                      <a:endParaRPr lang="en-GB" sz="1200" dirty="0">
                        <a:solidFill>
                          <a:schemeClr val="tx1"/>
                        </a:solidFill>
                        <a:effectLst/>
                      </a:endParaRPr>
                    </a:p>
                    <a:p>
                      <a:pPr>
                        <a:lnSpc>
                          <a:spcPct val="115000"/>
                        </a:lnSpc>
                        <a:spcAft>
                          <a:spcPts val="600"/>
                        </a:spcAft>
                      </a:pPr>
                      <a:r>
                        <a:rPr lang="en-GB" sz="700" dirty="0">
                          <a:effectLst/>
                        </a:rPr>
                        <a:t> </a:t>
                      </a:r>
                      <a:endParaRPr lang="en-GB" sz="700" dirty="0">
                        <a:effectLst/>
                        <a:latin typeface="Arial" panose="020B0604020202020204" pitchFamily="34" charset="0"/>
                        <a:ea typeface="Calibri" panose="020F0502020204030204" pitchFamily="34" charset="0"/>
                        <a:cs typeface="Times New Roman" panose="02020603050405020304" pitchFamily="18" charset="0"/>
                      </a:endParaRPr>
                    </a:p>
                  </a:txBody>
                  <a:tcPr marL="46536" marR="46536" marT="0" marB="0">
                    <a:noFill/>
                  </a:tcPr>
                </a:tc>
                <a:extLst>
                  <a:ext uri="{0D108BD9-81ED-4DB2-BD59-A6C34878D82A}">
                    <a16:rowId xmlns:a16="http://schemas.microsoft.com/office/drawing/2014/main" val="3206743783"/>
                  </a:ext>
                </a:extLst>
              </a:tr>
            </a:tbl>
          </a:graphicData>
        </a:graphic>
      </p:graphicFrame>
    </p:spTree>
    <p:extLst>
      <p:ext uri="{BB962C8B-B14F-4D97-AF65-F5344CB8AC3E}">
        <p14:creationId xmlns:p14="http://schemas.microsoft.com/office/powerpoint/2010/main" val="189207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5F341-41DA-8660-1C5D-E37F8354CDC8}"/>
              </a:ext>
            </a:extLst>
          </p:cNvPr>
          <p:cNvSpPr>
            <a:spLocks noGrp="1"/>
          </p:cNvSpPr>
          <p:nvPr>
            <p:ph type="title"/>
          </p:nvPr>
        </p:nvSpPr>
        <p:spPr>
          <a:xfrm>
            <a:off x="2994489" y="257143"/>
            <a:ext cx="8599713" cy="1325563"/>
          </a:xfrm>
        </p:spPr>
        <p:txBody>
          <a:bodyPr/>
          <a:lstStyle/>
          <a:p>
            <a:pPr algn="just"/>
            <a:r>
              <a:rPr lang="en-US" dirty="0">
                <a:solidFill>
                  <a:schemeClr val="accent5">
                    <a:lumMod val="50000"/>
                  </a:schemeClr>
                </a:solidFill>
              </a:rPr>
              <a:t>Community Food &amp; Grow</a:t>
            </a:r>
          </a:p>
        </p:txBody>
      </p:sp>
      <p:pic>
        <p:nvPicPr>
          <p:cNvPr id="5" name="Content Placeholder 4">
            <a:extLst>
              <a:ext uri="{FF2B5EF4-FFF2-40B4-BE49-F238E27FC236}">
                <a16:creationId xmlns:a16="http://schemas.microsoft.com/office/drawing/2014/main" id="{3A237A35-9E6F-756E-9720-432102EFCB5F}"/>
              </a:ext>
            </a:extLst>
          </p:cNvPr>
          <p:cNvPicPr>
            <a:picLocks noGrp="1" noChangeAspect="1"/>
          </p:cNvPicPr>
          <p:nvPr>
            <p:ph idx="1"/>
          </p:nvPr>
        </p:nvPicPr>
        <p:blipFill>
          <a:blip r:embed="rId2"/>
          <a:stretch>
            <a:fillRect/>
          </a:stretch>
        </p:blipFill>
        <p:spPr>
          <a:xfrm>
            <a:off x="2852058" y="1180300"/>
            <a:ext cx="8465936" cy="3264363"/>
          </a:xfrm>
        </p:spPr>
      </p:pic>
      <p:pic>
        <p:nvPicPr>
          <p:cNvPr id="6" name="Picture 2" descr="The Halifax Academy – 4 – 16 through school">
            <a:extLst>
              <a:ext uri="{FF2B5EF4-FFF2-40B4-BE49-F238E27FC236}">
                <a16:creationId xmlns:a16="http://schemas.microsoft.com/office/drawing/2014/main" id="{30D1CCC1-690B-47BA-93D1-E2FC09F31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295" y="5758543"/>
            <a:ext cx="2371375" cy="10994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ur Academies - Impact Education">
            <a:extLst>
              <a:ext uri="{FF2B5EF4-FFF2-40B4-BE49-F238E27FC236}">
                <a16:creationId xmlns:a16="http://schemas.microsoft.com/office/drawing/2014/main" id="{AD4454B7-C195-CD5F-CC30-D9D9FCB8FC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94489" cy="29944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98474DD-94ED-5904-7613-D380B8390567}"/>
              </a:ext>
            </a:extLst>
          </p:cNvPr>
          <p:cNvSpPr/>
          <p:nvPr/>
        </p:nvSpPr>
        <p:spPr>
          <a:xfrm>
            <a:off x="143330" y="4656652"/>
            <a:ext cx="9000670" cy="2277547"/>
          </a:xfrm>
          <a:prstGeom prst="rect">
            <a:avLst/>
          </a:prstGeom>
        </p:spPr>
        <p:txBody>
          <a:bodyPr wrap="square">
            <a:spAutoFit/>
          </a:bodyPr>
          <a:lstStyle/>
          <a:p>
            <a:r>
              <a:rPr lang="en-US" sz="2400" i="1" dirty="0">
                <a:solidFill>
                  <a:schemeClr val="accent5">
                    <a:lumMod val="50000"/>
                  </a:schemeClr>
                </a:solidFill>
              </a:rPr>
              <a:t>A collaborative initiative </a:t>
            </a:r>
            <a:r>
              <a:rPr lang="en-GB" sz="2400" i="1" dirty="0">
                <a:solidFill>
                  <a:schemeClr val="accent5">
                    <a:lumMod val="50000"/>
                  </a:schemeClr>
                </a:solidFill>
              </a:rPr>
              <a:t>bringing together local communities and organisations by harnessing the relationships already existing between school and community to engage with people who are marginalised, economically and socially and giving them the opportunity to play an active role as food citizens in our local food system</a:t>
            </a:r>
            <a:r>
              <a:rPr lang="en-GB" sz="2800" i="1" dirty="0">
                <a:solidFill>
                  <a:schemeClr val="accent5">
                    <a:lumMod val="50000"/>
                  </a:schemeClr>
                </a:solidFill>
              </a:rPr>
              <a:t>. </a:t>
            </a:r>
            <a:endParaRPr lang="en-GB" sz="2800" dirty="0"/>
          </a:p>
          <a:p>
            <a:endParaRPr lang="en-GB" dirty="0"/>
          </a:p>
        </p:txBody>
      </p:sp>
    </p:spTree>
    <p:extLst>
      <p:ext uri="{BB962C8B-B14F-4D97-AF65-F5344CB8AC3E}">
        <p14:creationId xmlns:p14="http://schemas.microsoft.com/office/powerpoint/2010/main" val="378672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4DB8A1-0D9B-80A2-1E4A-81DA30BA57A8}"/>
              </a:ext>
            </a:extLst>
          </p:cNvPr>
          <p:cNvSpPr/>
          <p:nvPr/>
        </p:nvSpPr>
        <p:spPr>
          <a:xfrm>
            <a:off x="185057" y="3984171"/>
            <a:ext cx="12083143" cy="779444"/>
          </a:xfrm>
          <a:prstGeom prst="rect">
            <a:avLst/>
          </a:prstGeom>
        </p:spPr>
        <p:txBody>
          <a:bodyPr wrap="square">
            <a:spAutoFit/>
          </a:bodyPr>
          <a:lstStyle/>
          <a:p>
            <a:pPr>
              <a:lnSpc>
                <a:spcPct val="115000"/>
              </a:lnSpc>
            </a:pPr>
            <a:r>
              <a:rPr lang="en-GB" sz="2000" dirty="0">
                <a:solidFill>
                  <a:schemeClr val="accent6">
                    <a:lumMod val="50000"/>
                  </a:schemeClr>
                </a:solidFill>
                <a:ea typeface="Times New Roman" panose="02020603050405020304" pitchFamily="18" charset="0"/>
              </a:rPr>
              <a:t>.</a:t>
            </a:r>
          </a:p>
          <a:p>
            <a:pPr>
              <a:lnSpc>
                <a:spcPct val="115000"/>
              </a:lnSpc>
            </a:pPr>
            <a:r>
              <a:rPr lang="en-GB" sz="2000" dirty="0">
                <a:ea typeface="Times New Roman" panose="02020603050405020304" pitchFamily="18" charset="0"/>
              </a:rPr>
              <a:t> </a:t>
            </a:r>
          </a:p>
        </p:txBody>
      </p:sp>
      <p:sp>
        <p:nvSpPr>
          <p:cNvPr id="4" name="TextBox 3">
            <a:extLst>
              <a:ext uri="{FF2B5EF4-FFF2-40B4-BE49-F238E27FC236}">
                <a16:creationId xmlns:a16="http://schemas.microsoft.com/office/drawing/2014/main" id="{08542BAE-4A6E-AAFC-3B0C-D0F10945492C}"/>
              </a:ext>
            </a:extLst>
          </p:cNvPr>
          <p:cNvSpPr txBox="1"/>
          <p:nvPr/>
        </p:nvSpPr>
        <p:spPr>
          <a:xfrm>
            <a:off x="185057" y="250370"/>
            <a:ext cx="11843657" cy="6080254"/>
          </a:xfrm>
          <a:prstGeom prst="rect">
            <a:avLst/>
          </a:prstGeom>
          <a:noFill/>
        </p:spPr>
        <p:txBody>
          <a:bodyPr wrap="square" rtlCol="0">
            <a:spAutoFit/>
          </a:bodyPr>
          <a:lstStyle/>
          <a:p>
            <a:pPr>
              <a:lnSpc>
                <a:spcPct val="115000"/>
              </a:lnSpc>
            </a:pPr>
            <a:r>
              <a:rPr lang="en-GB" sz="3600" dirty="0">
                <a:solidFill>
                  <a:schemeClr val="accent6">
                    <a:lumMod val="50000"/>
                  </a:schemeClr>
                </a:solidFill>
              </a:rPr>
              <a:t>Primary aim - to establish a collaborative working model which will increase access to healthy food for the local community (Park Ward) through the delivery of the following initiatives:</a:t>
            </a:r>
          </a:p>
          <a:p>
            <a:pPr>
              <a:lnSpc>
                <a:spcPct val="115000"/>
              </a:lnSpc>
            </a:pPr>
            <a:endParaRPr lang="en-GB" sz="3600" dirty="0">
              <a:solidFill>
                <a:schemeClr val="accent6">
                  <a:lumMod val="50000"/>
                </a:schemeClr>
              </a:solidFill>
            </a:endParaRPr>
          </a:p>
          <a:p>
            <a:pPr marL="285750" indent="-285750">
              <a:lnSpc>
                <a:spcPct val="115000"/>
              </a:lnSpc>
              <a:buFont typeface="Arial" panose="020B0604020202020204" pitchFamily="34" charset="0"/>
              <a:buChar char="•"/>
            </a:pPr>
            <a:r>
              <a:rPr lang="en-GB" sz="2800" dirty="0">
                <a:solidFill>
                  <a:schemeClr val="accent6">
                    <a:lumMod val="50000"/>
                  </a:schemeClr>
                </a:solidFill>
              </a:rPr>
              <a:t>Community Kitchen – working with St. Augustine’s and The Outback to provide healthy hot take-away food, 3 days per week, using produce from Pennine </a:t>
            </a:r>
            <a:r>
              <a:rPr lang="en-GB" sz="2800" dirty="0" err="1">
                <a:solidFill>
                  <a:schemeClr val="accent6">
                    <a:lumMod val="50000"/>
                  </a:schemeClr>
                </a:solidFill>
              </a:rPr>
              <a:t>Cropshare</a:t>
            </a:r>
            <a:r>
              <a:rPr lang="en-GB" sz="2800" dirty="0">
                <a:solidFill>
                  <a:schemeClr val="accent6">
                    <a:lumMod val="50000"/>
                  </a:schemeClr>
                </a:solidFill>
              </a:rPr>
              <a:t>, </a:t>
            </a:r>
            <a:r>
              <a:rPr lang="en-GB" sz="2800" dirty="0" err="1">
                <a:solidFill>
                  <a:schemeClr val="accent6">
                    <a:lumMod val="50000"/>
                  </a:schemeClr>
                </a:solidFill>
              </a:rPr>
              <a:t>Fareshare</a:t>
            </a:r>
            <a:r>
              <a:rPr lang="en-GB" sz="2800" dirty="0">
                <a:solidFill>
                  <a:schemeClr val="accent6">
                    <a:lumMod val="50000"/>
                  </a:schemeClr>
                </a:solidFill>
              </a:rPr>
              <a:t>, </a:t>
            </a:r>
            <a:r>
              <a:rPr lang="en-GB" sz="2800" dirty="0" err="1">
                <a:solidFill>
                  <a:schemeClr val="accent6">
                    <a:lumMod val="50000"/>
                  </a:schemeClr>
                </a:solidFill>
              </a:rPr>
              <a:t>ReThink</a:t>
            </a:r>
            <a:r>
              <a:rPr lang="en-GB" sz="2800" dirty="0">
                <a:solidFill>
                  <a:schemeClr val="accent6">
                    <a:lumMod val="50000"/>
                  </a:schemeClr>
                </a:solidFill>
              </a:rPr>
              <a:t> and The Real Junk Food Project</a:t>
            </a:r>
          </a:p>
          <a:p>
            <a:pPr marL="285750" indent="-285750">
              <a:lnSpc>
                <a:spcPct val="115000"/>
              </a:lnSpc>
              <a:buFont typeface="Arial" panose="020B0604020202020204" pitchFamily="34" charset="0"/>
              <a:buChar char="•"/>
            </a:pPr>
            <a:r>
              <a:rPr lang="en-GB" sz="2800" dirty="0">
                <a:solidFill>
                  <a:schemeClr val="accent6">
                    <a:lumMod val="50000"/>
                  </a:schemeClr>
                </a:solidFill>
              </a:rPr>
              <a:t>Voucher scheme pilot to support access to local affordable fresh produce.</a:t>
            </a:r>
          </a:p>
          <a:p>
            <a:pPr marL="285750" indent="-285750">
              <a:lnSpc>
                <a:spcPct val="115000"/>
              </a:lnSpc>
              <a:buFont typeface="Arial" panose="020B0604020202020204" pitchFamily="34" charset="0"/>
              <a:buChar char="•"/>
            </a:pPr>
            <a:r>
              <a:rPr lang="en-GB" sz="2800" dirty="0">
                <a:solidFill>
                  <a:schemeClr val="accent6">
                    <a:lumMod val="50000"/>
                  </a:schemeClr>
                </a:solidFill>
              </a:rPr>
              <a:t>Cooking &amp; Growing Workshops – working with members of the local community in friendly, supportive workshops in the grounds of Halifax Academy, supported by local community growing projects. </a:t>
            </a:r>
          </a:p>
        </p:txBody>
      </p:sp>
    </p:spTree>
    <p:extLst>
      <p:ext uri="{BB962C8B-B14F-4D97-AF65-F5344CB8AC3E}">
        <p14:creationId xmlns:p14="http://schemas.microsoft.com/office/powerpoint/2010/main" val="154241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43B8-85F2-4D4A-0AE8-7D944CA94D0B}"/>
              </a:ext>
            </a:extLst>
          </p:cNvPr>
          <p:cNvSpPr>
            <a:spLocks noGrp="1"/>
          </p:cNvSpPr>
          <p:nvPr>
            <p:ph type="title"/>
          </p:nvPr>
        </p:nvSpPr>
        <p:spPr>
          <a:xfrm>
            <a:off x="0" y="365125"/>
            <a:ext cx="12192000" cy="1325563"/>
          </a:xfrm>
        </p:spPr>
        <p:txBody>
          <a:bodyPr>
            <a:normAutofit fontScale="90000"/>
          </a:bodyPr>
          <a:lstStyle/>
          <a:p>
            <a:pPr algn="ctr"/>
            <a:br>
              <a:rPr lang="en-GB" sz="3100" dirty="0">
                <a:solidFill>
                  <a:schemeClr val="accent6">
                    <a:lumMod val="50000"/>
                  </a:schemeClr>
                </a:solidFill>
              </a:rPr>
            </a:br>
            <a:r>
              <a:rPr lang="en-GB" sz="3600" dirty="0">
                <a:solidFill>
                  <a:schemeClr val="accent6">
                    <a:lumMod val="50000"/>
                  </a:schemeClr>
                </a:solidFill>
                <a:latin typeface="+mn-lt"/>
              </a:rPr>
              <a:t>Key to developing a resilient and sustainable food system is having an integrated ‘joined-up’ approach which brings together voices from across the region and is representative of all members of the community</a:t>
            </a:r>
            <a:br>
              <a:rPr lang="en-US" i="1" dirty="0">
                <a:solidFill>
                  <a:schemeClr val="accent5">
                    <a:lumMod val="75000"/>
                  </a:schemeClr>
                </a:solidFill>
              </a:rPr>
            </a:br>
            <a:endParaRPr lang="en-US" dirty="0"/>
          </a:p>
        </p:txBody>
      </p:sp>
      <p:pic>
        <p:nvPicPr>
          <p:cNvPr id="5" name="Content Placeholder 4">
            <a:extLst>
              <a:ext uri="{FF2B5EF4-FFF2-40B4-BE49-F238E27FC236}">
                <a16:creationId xmlns:a16="http://schemas.microsoft.com/office/drawing/2014/main" id="{8B19B5B3-D3AF-7995-10BB-45057A2CE878}"/>
              </a:ext>
            </a:extLst>
          </p:cNvPr>
          <p:cNvPicPr>
            <a:picLocks noGrp="1" noChangeAspect="1"/>
          </p:cNvPicPr>
          <p:nvPr>
            <p:ph idx="1"/>
          </p:nvPr>
        </p:nvPicPr>
        <p:blipFill>
          <a:blip r:embed="rId2"/>
          <a:stretch>
            <a:fillRect/>
          </a:stretch>
        </p:blipFill>
        <p:spPr>
          <a:xfrm>
            <a:off x="15020" y="2047966"/>
            <a:ext cx="12192000" cy="4779990"/>
          </a:xfrm>
        </p:spPr>
      </p:pic>
    </p:spTree>
    <p:extLst>
      <p:ext uri="{BB962C8B-B14F-4D97-AF65-F5344CB8AC3E}">
        <p14:creationId xmlns:p14="http://schemas.microsoft.com/office/powerpoint/2010/main" val="193895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90829054-B590-B8BC-2883-558B7EA74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409" y="51426"/>
            <a:ext cx="4839591" cy="6452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10BCCA-6343-29FA-0B00-125C2FC3322E}"/>
              </a:ext>
            </a:extLst>
          </p:cNvPr>
          <p:cNvSpPr/>
          <p:nvPr/>
        </p:nvSpPr>
        <p:spPr>
          <a:xfrm>
            <a:off x="87084" y="0"/>
            <a:ext cx="7048501" cy="461665"/>
          </a:xfrm>
          <a:prstGeom prst="rect">
            <a:avLst/>
          </a:prstGeom>
        </p:spPr>
        <p:txBody>
          <a:bodyPr wrap="square">
            <a:spAutoFit/>
          </a:bodyPr>
          <a:lstStyle/>
          <a:p>
            <a:pPr lvl="0"/>
            <a:r>
              <a:rPr lang="en-GB" sz="2400" b="1" dirty="0">
                <a:solidFill>
                  <a:schemeClr val="accent5">
                    <a:lumMod val="50000"/>
                  </a:schemeClr>
                </a:solidFill>
              </a:rPr>
              <a:t>Community voice – Community action</a:t>
            </a:r>
            <a:endParaRPr lang="en-GB" sz="2000" b="1" dirty="0">
              <a:solidFill>
                <a:schemeClr val="accent5">
                  <a:lumMod val="50000"/>
                </a:schemeClr>
              </a:solidFill>
            </a:endParaRPr>
          </a:p>
        </p:txBody>
      </p:sp>
      <p:sp>
        <p:nvSpPr>
          <p:cNvPr id="5" name="Rectangle 4">
            <a:extLst>
              <a:ext uri="{FF2B5EF4-FFF2-40B4-BE49-F238E27FC236}">
                <a16:creationId xmlns:a16="http://schemas.microsoft.com/office/drawing/2014/main" id="{7920BDE5-E979-6175-A162-C8058E4341D3}"/>
              </a:ext>
            </a:extLst>
          </p:cNvPr>
          <p:cNvSpPr/>
          <p:nvPr/>
        </p:nvSpPr>
        <p:spPr>
          <a:xfrm>
            <a:off x="103412" y="2046941"/>
            <a:ext cx="7352409" cy="4579715"/>
          </a:xfrm>
          <a:prstGeom prst="rect">
            <a:avLst/>
          </a:prstGeom>
        </p:spPr>
        <p:txBody>
          <a:bodyPr wrap="square">
            <a:spAutoFit/>
          </a:bodyPr>
          <a:lstStyle/>
          <a:p>
            <a:pPr>
              <a:lnSpc>
                <a:spcPct val="115000"/>
              </a:lnSpc>
            </a:pPr>
            <a:r>
              <a:rPr lang="en-GB" sz="2400" dirty="0">
                <a:solidFill>
                  <a:schemeClr val="accent5">
                    <a:lumMod val="50000"/>
                  </a:schemeClr>
                </a:solidFill>
                <a:ea typeface="Times New Roman" panose="02020603050405020304" pitchFamily="18" charset="0"/>
              </a:rPr>
              <a:t>Key delivery elements:</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Working with local system of providing food support; linking with existing providers and building on to the local offer. </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Ensuring support is provided through sign posting and building choice - resilience rather than reliance. </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Creating additional/wrap around opportunities that are school and community wide - not only for the duration of this funding. </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Seed to plate model. </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Local partnerships and strength</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Building sustainable and small goals that fit into daily life.</a:t>
            </a:r>
          </a:p>
          <a:p>
            <a:pPr marL="285750" indent="-285750">
              <a:buFont typeface="Arial" panose="020B0604020202020204" pitchFamily="34" charset="0"/>
              <a:buChar char="•"/>
            </a:pPr>
            <a:r>
              <a:rPr lang="en-GB" sz="2200" i="1" dirty="0">
                <a:solidFill>
                  <a:schemeClr val="accent6">
                    <a:lumMod val="50000"/>
                  </a:schemeClr>
                </a:solidFill>
                <a:ea typeface="Times New Roman" panose="02020603050405020304" pitchFamily="18" charset="0"/>
              </a:rPr>
              <a:t>Whole school support- not just targeting one group, but building into school and community ethos</a:t>
            </a:r>
            <a:r>
              <a:rPr lang="en-GB" sz="2000" i="1" dirty="0">
                <a:solidFill>
                  <a:schemeClr val="accent6">
                    <a:lumMod val="50000"/>
                  </a:schemeClr>
                </a:solidFill>
                <a:ea typeface="Times New Roman" panose="02020603050405020304" pitchFamily="18" charset="0"/>
              </a:rPr>
              <a:t>. </a:t>
            </a:r>
            <a:endParaRPr lang="en-US" sz="2000" i="1" dirty="0">
              <a:solidFill>
                <a:schemeClr val="accent6">
                  <a:lumMod val="50000"/>
                </a:schemeClr>
              </a:solidFill>
            </a:endParaRPr>
          </a:p>
        </p:txBody>
      </p:sp>
      <p:sp>
        <p:nvSpPr>
          <p:cNvPr id="6" name="Rectangle 5">
            <a:extLst>
              <a:ext uri="{FF2B5EF4-FFF2-40B4-BE49-F238E27FC236}">
                <a16:creationId xmlns:a16="http://schemas.microsoft.com/office/drawing/2014/main" id="{C9AE6343-CA80-FB51-49AE-C8E09E0BACFA}"/>
              </a:ext>
            </a:extLst>
          </p:cNvPr>
          <p:cNvSpPr/>
          <p:nvPr/>
        </p:nvSpPr>
        <p:spPr>
          <a:xfrm>
            <a:off x="206828" y="461665"/>
            <a:ext cx="7145579" cy="1200329"/>
          </a:xfrm>
          <a:prstGeom prst="rect">
            <a:avLst/>
          </a:prstGeom>
        </p:spPr>
        <p:txBody>
          <a:bodyPr wrap="square">
            <a:spAutoFit/>
          </a:bodyPr>
          <a:lstStyle/>
          <a:p>
            <a:r>
              <a:rPr lang="en-GB" sz="2400" dirty="0">
                <a:solidFill>
                  <a:schemeClr val="accent6">
                    <a:lumMod val="50000"/>
                  </a:schemeClr>
                </a:solidFill>
              </a:rPr>
              <a:t>Led and shaped by participants, with a strong emphasis on peer-to-peer learning &amp; embracing the diverse values, cultures and traditions of the community.</a:t>
            </a:r>
          </a:p>
        </p:txBody>
      </p:sp>
    </p:spTree>
    <p:extLst>
      <p:ext uri="{BB962C8B-B14F-4D97-AF65-F5344CB8AC3E}">
        <p14:creationId xmlns:p14="http://schemas.microsoft.com/office/powerpoint/2010/main" val="162586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673D400-D00F-E011-AB2B-1B3058832DD3}"/>
              </a:ext>
            </a:extLst>
          </p:cNvPr>
          <p:cNvGraphicFramePr>
            <a:graphicFrameLocks noGrp="1"/>
          </p:cNvGraphicFramePr>
          <p:nvPr>
            <p:extLst>
              <p:ext uri="{D42A27DB-BD31-4B8C-83A1-F6EECF244321}">
                <p14:modId xmlns:p14="http://schemas.microsoft.com/office/powerpoint/2010/main" val="2533031156"/>
              </p:ext>
            </p:extLst>
          </p:nvPr>
        </p:nvGraphicFramePr>
        <p:xfrm>
          <a:off x="0" y="0"/>
          <a:ext cx="12192000" cy="13554020"/>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4140823269"/>
                    </a:ext>
                  </a:extLst>
                </a:gridCol>
              </a:tblGrid>
              <a:tr h="13554020">
                <a:tc>
                  <a:txBody>
                    <a:bodyPr/>
                    <a:lstStyle/>
                    <a:p>
                      <a:pPr algn="ctr">
                        <a:lnSpc>
                          <a:spcPct val="115000"/>
                        </a:lnSpc>
                      </a:pPr>
                      <a:r>
                        <a:rPr lang="en-GB" sz="1200" dirty="0">
                          <a:solidFill>
                            <a:schemeClr val="tx1"/>
                          </a:solidFill>
                          <a:effectLst/>
                        </a:rPr>
                        <a:t> </a:t>
                      </a:r>
                      <a:r>
                        <a:rPr lang="en-GB" sz="2800" b="1" dirty="0">
                          <a:solidFill>
                            <a:schemeClr val="accent6">
                              <a:lumMod val="50000"/>
                            </a:schemeClr>
                          </a:solidFill>
                          <a:effectLst/>
                          <a:latin typeface="+mn-lt"/>
                        </a:rPr>
                        <a:t>Outputs &amp; Outcomes</a:t>
                      </a:r>
                    </a:p>
                    <a:p>
                      <a:pPr>
                        <a:lnSpc>
                          <a:spcPct val="115000"/>
                        </a:lnSpc>
                      </a:pPr>
                      <a:r>
                        <a:rPr lang="en-GB" sz="2200" b="0" i="1" dirty="0">
                          <a:solidFill>
                            <a:schemeClr val="accent6">
                              <a:lumMod val="50000"/>
                            </a:schemeClr>
                          </a:solidFill>
                          <a:effectLst/>
                          <a:latin typeface="+mn-lt"/>
                        </a:rPr>
                        <a:t>The project has been successful in achieving a successful collaborative working model which has delivered the following:</a:t>
                      </a:r>
                    </a:p>
                    <a:p>
                      <a:pPr marL="342900" indent="-342900">
                        <a:lnSpc>
                          <a:spcPct val="115000"/>
                        </a:lnSpc>
                        <a:buFont typeface="Arial" panose="020B0604020202020204" pitchFamily="34" charset="0"/>
                        <a:buChar char="•"/>
                      </a:pPr>
                      <a:r>
                        <a:rPr lang="en-GB" sz="2200" b="0" dirty="0">
                          <a:solidFill>
                            <a:schemeClr val="accent6">
                              <a:lumMod val="50000"/>
                            </a:schemeClr>
                          </a:solidFill>
                          <a:effectLst/>
                          <a:latin typeface="+mn-lt"/>
                        </a:rPr>
                        <a:t>Weekly cooking workshops with pupils, using local seasonal and surplus food to create recipes which are taken home and shared</a:t>
                      </a:r>
                    </a:p>
                    <a:p>
                      <a:pPr marL="342900" indent="-342900">
                        <a:lnSpc>
                          <a:spcPct val="115000"/>
                        </a:lnSpc>
                        <a:buFont typeface="Arial" panose="020B0604020202020204" pitchFamily="34" charset="0"/>
                        <a:buChar char="•"/>
                      </a:pPr>
                      <a:endParaRPr lang="en-GB" sz="2200" b="0" dirty="0">
                        <a:solidFill>
                          <a:schemeClr val="accent6">
                            <a:lumMod val="50000"/>
                          </a:schemeClr>
                        </a:solidFill>
                        <a:effectLst/>
                        <a:latin typeface="+mn-lt"/>
                      </a:endParaRPr>
                    </a:p>
                    <a:p>
                      <a:pPr marL="342900" indent="-342900" algn="just">
                        <a:lnSpc>
                          <a:spcPct val="107000"/>
                        </a:lnSpc>
                        <a:buFont typeface="Arial" panose="020B0604020202020204" pitchFamily="34" charset="0"/>
                        <a:buChar char="•"/>
                      </a:pPr>
                      <a:r>
                        <a:rPr lang="en-GB" sz="2200" b="0" dirty="0">
                          <a:solidFill>
                            <a:schemeClr val="accent6">
                              <a:lumMod val="50000"/>
                            </a:schemeClr>
                          </a:solidFill>
                          <a:effectLst/>
                          <a:latin typeface="+mn-lt"/>
                        </a:rPr>
                        <a:t>Community Kitchen (3 days per week) hosted by Halifax Academy, The Outback and St. Augustine’s, with volunteers supporting the preparation and making of up to 150 meals on a weekly basis. Surplus food from Re-Think as well as vegetables from The Outback are used to produce meat free meals which are available to all primary school families. </a:t>
                      </a:r>
                    </a:p>
                    <a:p>
                      <a:pPr marL="342900" indent="-342900" algn="just">
                        <a:lnSpc>
                          <a:spcPct val="107000"/>
                        </a:lnSpc>
                        <a:buFont typeface="Arial" panose="020B0604020202020204" pitchFamily="34" charset="0"/>
                        <a:buChar char="•"/>
                      </a:pPr>
                      <a:endParaRPr lang="en-GB" sz="2200" b="0" dirty="0">
                        <a:solidFill>
                          <a:schemeClr val="accent6">
                            <a:lumMod val="50000"/>
                          </a:schemeClr>
                        </a:solidFill>
                        <a:effectLst/>
                        <a:latin typeface="+mn-lt"/>
                      </a:endParaRPr>
                    </a:p>
                    <a:p>
                      <a:pPr marL="342900" indent="-342900" algn="just">
                        <a:lnSpc>
                          <a:spcPct val="107000"/>
                        </a:lnSpc>
                        <a:buFont typeface="Arial" panose="020B0604020202020204" pitchFamily="34" charset="0"/>
                        <a:buChar char="•"/>
                      </a:pPr>
                      <a:r>
                        <a:rPr lang="en-GB" sz="2200" b="0" dirty="0">
                          <a:solidFill>
                            <a:schemeClr val="accent6">
                              <a:lumMod val="50000"/>
                            </a:schemeClr>
                          </a:solidFill>
                          <a:effectLst/>
                          <a:latin typeface="+mn-lt"/>
                        </a:rPr>
                        <a:t>Cooking and Growing workshops with Year 11 students to learn gardening skills and develop links with the community. The group meet weekly to develop an area of the garden as edible plots. They have visited The Outback and cooked a range of dishes together from the seasonal and surplus ingredients available. </a:t>
                      </a:r>
                    </a:p>
                    <a:p>
                      <a:pPr marL="342900" indent="-342900" algn="just">
                        <a:lnSpc>
                          <a:spcPct val="107000"/>
                        </a:lnSpc>
                        <a:buFont typeface="Arial" panose="020B0604020202020204" pitchFamily="34" charset="0"/>
                        <a:buChar char="•"/>
                      </a:pPr>
                      <a:endParaRPr lang="en-GB" sz="2200" b="0" dirty="0">
                        <a:solidFill>
                          <a:schemeClr val="accent6">
                            <a:lumMod val="50000"/>
                          </a:schemeClr>
                        </a:solidFill>
                        <a:effectLst/>
                        <a:latin typeface="+mn-lt"/>
                      </a:endParaRPr>
                    </a:p>
                    <a:p>
                      <a:pPr marL="342900" indent="-342900" algn="just">
                        <a:lnSpc>
                          <a:spcPct val="107000"/>
                        </a:lnSpc>
                        <a:buFont typeface="Arial" panose="020B0604020202020204" pitchFamily="34" charset="0"/>
                        <a:buChar char="•"/>
                      </a:pPr>
                      <a:r>
                        <a:rPr lang="en-GB" sz="2200" b="0" dirty="0">
                          <a:solidFill>
                            <a:schemeClr val="accent6">
                              <a:lumMod val="50000"/>
                            </a:schemeClr>
                          </a:solidFill>
                          <a:effectLst/>
                          <a:latin typeface="+mn-lt"/>
                        </a:rPr>
                        <a:t>The Giving Project with Year 9 students where basic cooking skills are taught on a weekly basis and food is shared and discussed in the context of community and giving.</a:t>
                      </a:r>
                    </a:p>
                  </a:txBody>
                  <a:tcPr marL="63500" marR="63500" marT="63500" marB="63500">
                    <a:noFill/>
                  </a:tcPr>
                </a:tc>
                <a:extLst>
                  <a:ext uri="{0D108BD9-81ED-4DB2-BD59-A6C34878D82A}">
                    <a16:rowId xmlns:a16="http://schemas.microsoft.com/office/drawing/2014/main" val="2566812997"/>
                  </a:ext>
                </a:extLst>
              </a:tr>
            </a:tbl>
          </a:graphicData>
        </a:graphic>
      </p:graphicFrame>
    </p:spTree>
    <p:extLst>
      <p:ext uri="{BB962C8B-B14F-4D97-AF65-F5344CB8AC3E}">
        <p14:creationId xmlns:p14="http://schemas.microsoft.com/office/powerpoint/2010/main" val="199451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9053E8D-27E0-B932-8B3B-D4999B3D6C1F}"/>
              </a:ext>
            </a:extLst>
          </p:cNvPr>
          <p:cNvGraphicFramePr>
            <a:graphicFrameLocks noGrp="1"/>
          </p:cNvGraphicFramePr>
          <p:nvPr>
            <p:ph idx="4294967295"/>
            <p:extLst>
              <p:ext uri="{D42A27DB-BD31-4B8C-83A1-F6EECF244321}">
                <p14:modId xmlns:p14="http://schemas.microsoft.com/office/powerpoint/2010/main" val="2181977343"/>
              </p:ext>
            </p:extLst>
          </p:nvPr>
        </p:nvGraphicFramePr>
        <p:xfrm>
          <a:off x="0" y="3681413"/>
          <a:ext cx="9220200" cy="640080"/>
        </p:xfrm>
        <a:graphic>
          <a:graphicData uri="http://schemas.openxmlformats.org/drawingml/2006/table">
            <a:tbl>
              <a:tblPr/>
              <a:tblGrid>
                <a:gridCol w="8803640">
                  <a:extLst>
                    <a:ext uri="{9D8B030D-6E8A-4147-A177-3AD203B41FA5}">
                      <a16:colId xmlns:a16="http://schemas.microsoft.com/office/drawing/2014/main" val="830228600"/>
                    </a:ext>
                  </a:extLst>
                </a:gridCol>
                <a:gridCol w="208280">
                  <a:extLst>
                    <a:ext uri="{9D8B030D-6E8A-4147-A177-3AD203B41FA5}">
                      <a16:colId xmlns:a16="http://schemas.microsoft.com/office/drawing/2014/main" val="981151747"/>
                    </a:ext>
                  </a:extLst>
                </a:gridCol>
                <a:gridCol w="208280">
                  <a:extLst>
                    <a:ext uri="{9D8B030D-6E8A-4147-A177-3AD203B41FA5}">
                      <a16:colId xmlns:a16="http://schemas.microsoft.com/office/drawing/2014/main" val="1625510659"/>
                    </a:ext>
                  </a:extLst>
                </a:gridCol>
              </a:tblGrid>
              <a:tr h="0">
                <a:tc gridSpan="3">
                  <a:txBody>
                    <a:bodyPr/>
                    <a:lstStyle/>
                    <a:p>
                      <a:endParaRPr lang="en-US"/>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5371225"/>
                  </a:ext>
                </a:extLst>
              </a:tr>
              <a:tr h="0">
                <a:tc>
                  <a:txBody>
                    <a:bodyPr/>
                    <a:lstStyle/>
                    <a:p>
                      <a:pPr fontAlgn="t"/>
                      <a:endParaRPr lang="en-GB">
                        <a:effectLst/>
                        <a:latin typeface="Roboto" panose="02000000000000000000" pitchFamily="2" charset="0"/>
                      </a:endParaRPr>
                    </a:p>
                  </a:txBody>
                  <a:tcPr marL="0" marR="0" marT="0" marB="0" anchor="ctr">
                    <a:lnL>
                      <a:noFill/>
                    </a:lnL>
                    <a:lnR>
                      <a:noFill/>
                    </a:lnR>
                    <a:lnT>
                      <a:noFill/>
                    </a:lnT>
                    <a:lnB>
                      <a:noFill/>
                    </a:lnB>
                  </a:tcPr>
                </a:tc>
                <a:tc>
                  <a:txBody>
                    <a:bodyPr/>
                    <a:lstStyle/>
                    <a:p>
                      <a:endParaRPr lang="en-US"/>
                    </a:p>
                  </a:txBody>
                  <a:tcPr>
                    <a:lnL>
                      <a:noFill/>
                    </a:lnL>
                    <a:lnT>
                      <a:noFill/>
                    </a:lnT>
                  </a:tcPr>
                </a:tc>
                <a:tc>
                  <a:txBody>
                    <a:bodyPr/>
                    <a:lstStyle/>
                    <a:p>
                      <a:endParaRPr lang="en-US" dirty="0"/>
                    </a:p>
                  </a:txBody>
                  <a:tcPr>
                    <a:lnT>
                      <a:noFill/>
                    </a:lnT>
                  </a:tcPr>
                </a:tc>
                <a:extLst>
                  <a:ext uri="{0D108BD9-81ED-4DB2-BD59-A6C34878D82A}">
                    <a16:rowId xmlns:a16="http://schemas.microsoft.com/office/drawing/2014/main" val="130747707"/>
                  </a:ext>
                </a:extLst>
              </a:tr>
            </a:tbl>
          </a:graphicData>
        </a:graphic>
      </p:graphicFrame>
      <p:pic>
        <p:nvPicPr>
          <p:cNvPr id="2049" name="Picture 1">
            <a:extLst>
              <a:ext uri="{FF2B5EF4-FFF2-40B4-BE49-F238E27FC236}">
                <a16:creationId xmlns:a16="http://schemas.microsoft.com/office/drawing/2014/main" id="{B8AD5D29-7C34-77A6-AAB6-9F40BFD32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3681413"/>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4303AF2C-0470-C036-B201-3BB234179D97}"/>
              </a:ext>
            </a:extLst>
          </p:cNvPr>
          <p:cNvSpPr>
            <a:spLocks noChangeArrowheads="1"/>
          </p:cNvSpPr>
          <p:nvPr/>
        </p:nvSpPr>
        <p:spPr bwMode="auto">
          <a:xfrm>
            <a:off x="98612" y="0"/>
            <a:ext cx="11994775" cy="71833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sz="2800" b="1" dirty="0">
                <a:solidFill>
                  <a:schemeClr val="accent6">
                    <a:lumMod val="50000"/>
                  </a:schemeClr>
                </a:solidFill>
              </a:rPr>
              <a:t>Outputs &amp; Outcomes (</a:t>
            </a:r>
            <a:r>
              <a:rPr lang="en-GB" sz="2800" b="1" dirty="0" err="1">
                <a:solidFill>
                  <a:schemeClr val="accent6">
                    <a:lumMod val="50000"/>
                  </a:schemeClr>
                </a:solidFill>
              </a:rPr>
              <a:t>cont</a:t>
            </a:r>
            <a:r>
              <a:rPr lang="en-GB" sz="2800" b="1" dirty="0">
                <a:solidFill>
                  <a:schemeClr val="accent6">
                    <a:lumMod val="50000"/>
                  </a:schemeClr>
                </a:solidFill>
              </a:rPr>
              <a:t>……)</a:t>
            </a:r>
          </a:p>
          <a:p>
            <a:pPr marL="342900" indent="-342900" algn="just">
              <a:lnSpc>
                <a:spcPct val="107000"/>
              </a:lnSpc>
              <a:buFont typeface="Arial" panose="020B0604020202020204" pitchFamily="34" charset="0"/>
              <a:buChar char="•"/>
            </a:pPr>
            <a:r>
              <a:rPr lang="en-GB" sz="2200" dirty="0">
                <a:solidFill>
                  <a:schemeClr val="accent6">
                    <a:lumMod val="50000"/>
                  </a:schemeClr>
                </a:solidFill>
              </a:rPr>
              <a:t>Regular opportunities for pupils and community members to come together and form relationships and develop peer support groups, including; ESOL/IT Classes, visits to The Outback, coffee mornings</a:t>
            </a:r>
          </a:p>
          <a:p>
            <a:pPr marL="342900" indent="-342900" algn="just">
              <a:lnSpc>
                <a:spcPct val="107000"/>
              </a:lnSpc>
              <a:buFont typeface="Arial" panose="020B0604020202020204" pitchFamily="34" charset="0"/>
              <a:buChar char="•"/>
            </a:pPr>
            <a:endParaRPr lang="en-GB" sz="2200" dirty="0">
              <a:solidFill>
                <a:schemeClr val="accent6">
                  <a:lumMod val="50000"/>
                </a:schemeClr>
              </a:solidFill>
            </a:endParaRPr>
          </a:p>
          <a:p>
            <a:pPr marL="342900" indent="-342900" algn="just">
              <a:lnSpc>
                <a:spcPct val="107000"/>
              </a:lnSpc>
              <a:buFont typeface="Arial" panose="020B0604020202020204" pitchFamily="34" charset="0"/>
              <a:buChar char="•"/>
            </a:pPr>
            <a:r>
              <a:rPr lang="en-GB" sz="2200" dirty="0">
                <a:solidFill>
                  <a:schemeClr val="accent6">
                    <a:lumMod val="50000"/>
                  </a:schemeClr>
                </a:solidFill>
              </a:rPr>
              <a:t>‘Meet The Street’ and ‘Uniform Reuse and Recycle Point’. </a:t>
            </a:r>
            <a:endParaRPr lang="en-GB" sz="2200" dirty="0">
              <a:solidFill>
                <a:schemeClr val="accent6">
                  <a:lumMod val="50000"/>
                </a:schemeClr>
              </a:solidFill>
              <a:cs typeface="Times New Roman" panose="02020603050405020304" pitchFamily="18" charset="0"/>
            </a:endParaRPr>
          </a:p>
          <a:p>
            <a:pPr marL="342900" indent="-342900" algn="just">
              <a:lnSpc>
                <a:spcPct val="107000"/>
              </a:lnSpc>
              <a:buFont typeface="Arial" panose="020B0604020202020204" pitchFamily="34" charset="0"/>
              <a:buChar char="•"/>
            </a:pPr>
            <a:endParaRPr kumimoji="0" lang="en-GB" altLang="en-US" sz="2200" b="0" i="0" u="none" strike="noStrike" cap="none" normalizeH="0" baseline="0" dirty="0">
              <a:ln>
                <a:noFill/>
              </a:ln>
              <a:solidFill>
                <a:schemeClr val="accent6">
                  <a:lumMod val="50000"/>
                </a:schemeClr>
              </a:solidFill>
              <a:effectLst/>
              <a:cs typeface="Times New Roman" panose="02020603050405020304" pitchFamily="18" charset="0"/>
            </a:endParaRPr>
          </a:p>
          <a:p>
            <a:pPr marL="342900" indent="-342900" algn="just">
              <a:lnSpc>
                <a:spcPct val="107000"/>
              </a:lnSpc>
              <a:buFont typeface="Arial" panose="020B0604020202020204" pitchFamily="34" charset="0"/>
              <a:buChar char="•"/>
            </a:pPr>
            <a:r>
              <a:rPr kumimoji="0" lang="en-US" altLang="en-US" sz="2200" b="0" i="0" u="none" strike="noStrike" cap="none" normalizeH="0" baseline="0" dirty="0">
                <a:ln>
                  <a:noFill/>
                </a:ln>
                <a:solidFill>
                  <a:schemeClr val="accent6">
                    <a:lumMod val="50000"/>
                  </a:schemeClr>
                </a:solidFill>
                <a:effectLst/>
              </a:rPr>
              <a:t>Over 2,500 meals served to the community -  </a:t>
            </a:r>
            <a:r>
              <a:rPr lang="en-US" altLang="en-US" sz="2200" dirty="0">
                <a:solidFill>
                  <a:schemeClr val="accent6">
                    <a:lumMod val="50000"/>
                  </a:schemeClr>
                </a:solidFill>
              </a:rPr>
              <a:t>a</a:t>
            </a:r>
            <a:r>
              <a:rPr kumimoji="0" lang="en-US" altLang="en-US" sz="2200" b="0" i="0" u="none" strike="noStrike" cap="none" normalizeH="0" baseline="0" dirty="0">
                <a:ln>
                  <a:noFill/>
                </a:ln>
                <a:solidFill>
                  <a:schemeClr val="accent6">
                    <a:lumMod val="50000"/>
                  </a:schemeClr>
                </a:solidFill>
                <a:effectLst/>
              </a:rPr>
              <a:t>ll surplus /veggie /vegan </a:t>
            </a:r>
          </a:p>
          <a:p>
            <a:pPr marL="342900" indent="-342900" algn="just">
              <a:lnSpc>
                <a:spcPct val="107000"/>
              </a:lnSpc>
              <a:buFont typeface="Arial" panose="020B0604020202020204" pitchFamily="34" charset="0"/>
              <a:buChar char="•"/>
            </a:pPr>
            <a:endParaRPr kumimoji="0" lang="en-US" altLang="en-US" sz="2200" b="0" i="0" u="none" strike="noStrike" cap="none" normalizeH="0" baseline="0" dirty="0">
              <a:ln>
                <a:noFill/>
              </a:ln>
              <a:solidFill>
                <a:schemeClr val="accent6">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accent6">
                    <a:lumMod val="50000"/>
                  </a:schemeClr>
                </a:solidFill>
                <a:effectLst/>
              </a:rPr>
              <a:t>Polytunnel and edible growing sites established installed with pupils ongoing involvement.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chemeClr val="accent6">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accent6">
                    <a:lumMod val="50000"/>
                  </a:schemeClr>
                </a:solidFill>
                <a:effectLst/>
              </a:rPr>
              <a:t>Fruit and veg pilot voucher scheme with local retailers and market traders, supported by PH funding.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chemeClr val="accent6">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accent6">
                    <a:lumMod val="50000"/>
                  </a:schemeClr>
                </a:solidFill>
                <a:effectLst/>
              </a:rPr>
              <a:t>Walking </a:t>
            </a:r>
            <a:r>
              <a:rPr kumimoji="0" lang="en-US" altLang="en-US" sz="2200" b="0" u="none" strike="noStrike" cap="none" normalizeH="0" baseline="0" dirty="0">
                <a:ln>
                  <a:noFill/>
                </a:ln>
                <a:solidFill>
                  <a:schemeClr val="accent6">
                    <a:lumMod val="50000"/>
                  </a:schemeClr>
                </a:solidFill>
                <a:effectLst/>
              </a:rPr>
              <a:t>Bus</a:t>
            </a:r>
            <a:r>
              <a:rPr kumimoji="0" lang="en-US" altLang="en-US" sz="2200" b="0" i="1" u="none" strike="noStrike" cap="none" normalizeH="0" baseline="0" dirty="0">
                <a:ln>
                  <a:noFill/>
                </a:ln>
                <a:solidFill>
                  <a:schemeClr val="accent6">
                    <a:lumMod val="50000"/>
                  </a:schemeClr>
                </a:solidFill>
                <a:effectLst/>
              </a:rPr>
              <a:t> </a:t>
            </a:r>
            <a:r>
              <a:rPr kumimoji="0" lang="en-US" altLang="en-US" sz="2200" b="0" i="0" u="none" strike="noStrike" cap="none" normalizeH="0" baseline="0" dirty="0">
                <a:ln>
                  <a:noFill/>
                </a:ln>
                <a:solidFill>
                  <a:schemeClr val="accent6">
                    <a:lumMod val="50000"/>
                  </a:schemeClr>
                </a:solidFill>
                <a:effectLst/>
              </a:rPr>
              <a:t>group for parents and </a:t>
            </a:r>
            <a:r>
              <a:rPr kumimoji="0" lang="en-US" altLang="en-US" sz="2200" b="0" i="0" u="none" strike="noStrike" cap="none" normalizeH="0" baseline="0" dirty="0" err="1">
                <a:ln>
                  <a:noFill/>
                </a:ln>
                <a:solidFill>
                  <a:schemeClr val="accent6">
                    <a:lumMod val="50000"/>
                  </a:schemeClr>
                </a:solidFill>
                <a:effectLst/>
              </a:rPr>
              <a:t>carers</a:t>
            </a:r>
            <a:r>
              <a:rPr kumimoji="0" lang="en-US" altLang="en-US" sz="2200" b="0" i="0" u="none" strike="noStrike" cap="none" normalizeH="0" baseline="0" dirty="0">
                <a:ln>
                  <a:noFill/>
                </a:ln>
                <a:solidFill>
                  <a:schemeClr val="accent6">
                    <a:lumMod val="50000"/>
                  </a:schemeClr>
                </a:solidFill>
                <a:effectLst/>
              </a:rPr>
              <a:t> – visiting markets, growing sites, community kitchens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chemeClr val="accent6">
                  <a:lumMod val="50000"/>
                </a:schemeClr>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accent6">
                    <a:lumMod val="50000"/>
                  </a:schemeClr>
                </a:solidFill>
                <a:effectLst/>
              </a:rPr>
              <a:t>Creating a fuel questionnaire to map needs currently then re-visit at the end of the year with Calderdale Citizen's Advice</a:t>
            </a:r>
            <a:r>
              <a:rPr lang="en-US" altLang="en-US" sz="2200" dirty="0">
                <a:solidFill>
                  <a:schemeClr val="accent6">
                    <a:lumMod val="50000"/>
                  </a:schemeClr>
                </a:solidFill>
              </a:rPr>
              <a:t> &amp; partnership with New Ground Together Fuel fund.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200" b="0" i="0" u="none" strike="noStrike" cap="none" normalizeH="0" baseline="0" dirty="0">
              <a:ln>
                <a:noFill/>
              </a:ln>
              <a:solidFill>
                <a:schemeClr val="accent6">
                  <a:lumMod val="50000"/>
                </a:schemeClr>
              </a:solidFill>
              <a:effectLst/>
            </a:endParaRPr>
          </a:p>
          <a:p>
            <a:pPr marL="342900" indent="-342900" eaLnBrk="0" fontAlgn="base" hangingPunct="0">
              <a:spcBef>
                <a:spcPct val="0"/>
              </a:spcBef>
              <a:spcAft>
                <a:spcPct val="0"/>
              </a:spcAft>
              <a:buFont typeface="Arial" panose="020B0604020202020204" pitchFamily="34" charset="0"/>
              <a:buChar char="•"/>
            </a:pPr>
            <a:r>
              <a:rPr lang="en-GB" sz="2200" dirty="0">
                <a:solidFill>
                  <a:schemeClr val="accent6">
                    <a:lumMod val="50000"/>
                  </a:schemeClr>
                </a:solidFill>
              </a:rPr>
              <a:t>Building community links and working with local businesses such as </a:t>
            </a:r>
            <a:r>
              <a:rPr lang="en-GB" sz="2200" dirty="0" err="1">
                <a:solidFill>
                  <a:schemeClr val="accent6">
                    <a:lumMod val="50000"/>
                  </a:schemeClr>
                </a:solidFill>
              </a:rPr>
              <a:t>McVities</a:t>
            </a:r>
            <a:r>
              <a:rPr lang="en-GB" sz="2200" dirty="0">
                <a:solidFill>
                  <a:schemeClr val="accent6">
                    <a:lumMod val="50000"/>
                  </a:schemeClr>
                </a:solidFill>
              </a:rPr>
              <a:t> to establish new allotments to facilitate growing throughout Park Ward</a:t>
            </a:r>
            <a:endParaRPr lang="en-US" sz="2200" dirty="0">
              <a:solidFill>
                <a:schemeClr val="accent6">
                  <a:lumMod val="50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86056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E4F02-98EB-15E8-8B89-1B7F79224EB1}"/>
              </a:ext>
            </a:extLst>
          </p:cNvPr>
          <p:cNvSpPr txBox="1"/>
          <p:nvPr/>
        </p:nvSpPr>
        <p:spPr>
          <a:xfrm>
            <a:off x="35859" y="215152"/>
            <a:ext cx="12156141" cy="4247317"/>
          </a:xfrm>
          <a:prstGeom prst="rect">
            <a:avLst/>
          </a:prstGeom>
          <a:noFill/>
        </p:spPr>
        <p:txBody>
          <a:bodyPr wrap="square" rtlCol="0">
            <a:spAutoFit/>
          </a:bodyPr>
          <a:lstStyle/>
          <a:p>
            <a:pPr algn="ctr"/>
            <a:r>
              <a:rPr lang="en-US" sz="2800" b="1" dirty="0">
                <a:solidFill>
                  <a:schemeClr val="accent6">
                    <a:lumMod val="50000"/>
                  </a:schemeClr>
                </a:solidFill>
              </a:rPr>
              <a:t>Outputs and Outcomes (continued……)</a:t>
            </a:r>
          </a:p>
          <a:p>
            <a:pPr marL="342900" indent="-342900">
              <a:buFont typeface="Arial" panose="020B0604020202020204" pitchFamily="34" charset="0"/>
              <a:buChar char="•"/>
            </a:pPr>
            <a:r>
              <a:rPr lang="en-US" sz="2200" dirty="0">
                <a:solidFill>
                  <a:schemeClr val="accent6">
                    <a:lumMod val="50000"/>
                  </a:schemeClr>
                </a:solidFill>
              </a:rPr>
              <a:t>‘Bite Back’ Champions group – looking at how we use food throughout school &amp; talking about food-use and cooking after school</a:t>
            </a:r>
          </a:p>
          <a:p>
            <a:pPr marL="342900" indent="-342900">
              <a:buFont typeface="Arial" panose="020B0604020202020204" pitchFamily="34" charset="0"/>
              <a:buChar char="•"/>
            </a:pPr>
            <a:endParaRPr lang="en-US" sz="2200" dirty="0">
              <a:solidFill>
                <a:schemeClr val="accent6">
                  <a:lumMod val="50000"/>
                </a:schemeClr>
              </a:solidFill>
            </a:endParaRPr>
          </a:p>
          <a:p>
            <a:pPr marL="342900" indent="-342900">
              <a:buFont typeface="Arial" panose="020B0604020202020204" pitchFamily="34" charset="0"/>
              <a:buChar char="•"/>
            </a:pPr>
            <a:r>
              <a:rPr lang="en-US" sz="2200" dirty="0">
                <a:solidFill>
                  <a:schemeClr val="accent6">
                    <a:lumMod val="50000"/>
                  </a:schemeClr>
                </a:solidFill>
              </a:rPr>
              <a:t>Bid for creating our own </a:t>
            </a:r>
            <a:r>
              <a:rPr lang="en-US" sz="2200" i="1" dirty="0">
                <a:solidFill>
                  <a:schemeClr val="accent6">
                    <a:lumMod val="50000"/>
                  </a:schemeClr>
                </a:solidFill>
              </a:rPr>
              <a:t>community fridge </a:t>
            </a:r>
            <a:r>
              <a:rPr lang="en-US" sz="2200" dirty="0">
                <a:solidFill>
                  <a:schemeClr val="accent6">
                    <a:lumMod val="50000"/>
                  </a:schemeClr>
                </a:solidFill>
              </a:rPr>
              <a:t>submitted</a:t>
            </a:r>
          </a:p>
          <a:p>
            <a:pPr marL="342900" indent="-342900">
              <a:buFont typeface="Arial" panose="020B0604020202020204" pitchFamily="34" charset="0"/>
              <a:buChar char="•"/>
            </a:pPr>
            <a:endParaRPr lang="en-US" sz="2200" dirty="0">
              <a:solidFill>
                <a:schemeClr val="accent6">
                  <a:lumMod val="50000"/>
                </a:schemeClr>
              </a:solidFill>
            </a:endParaRPr>
          </a:p>
          <a:p>
            <a:pPr marL="342900" indent="-342900">
              <a:buFont typeface="Arial" panose="020B0604020202020204" pitchFamily="34" charset="0"/>
              <a:buChar char="•"/>
            </a:pPr>
            <a:r>
              <a:rPr lang="en-US" sz="2200" dirty="0">
                <a:solidFill>
                  <a:schemeClr val="accent6">
                    <a:lumMod val="50000"/>
                  </a:schemeClr>
                </a:solidFill>
              </a:rPr>
              <a:t>Breakfast club and coffee mornings </a:t>
            </a:r>
          </a:p>
          <a:p>
            <a:pPr marL="342900" indent="-342900">
              <a:buFont typeface="Arial" panose="020B0604020202020204" pitchFamily="34" charset="0"/>
              <a:buChar char="•"/>
            </a:pPr>
            <a:endParaRPr lang="en-US" sz="2200" dirty="0">
              <a:solidFill>
                <a:schemeClr val="accent6">
                  <a:lumMod val="50000"/>
                </a:schemeClr>
              </a:solidFill>
            </a:endParaRPr>
          </a:p>
          <a:p>
            <a:pPr marL="342900" indent="-342900">
              <a:buFont typeface="Arial" panose="020B0604020202020204" pitchFamily="34" charset="0"/>
              <a:buChar char="•"/>
            </a:pPr>
            <a:r>
              <a:rPr lang="en-US" sz="2200" i="1" dirty="0">
                <a:solidFill>
                  <a:schemeClr val="accent6">
                    <a:lumMod val="50000"/>
                  </a:schemeClr>
                </a:solidFill>
              </a:rPr>
              <a:t>Ready Steady Cook </a:t>
            </a:r>
            <a:r>
              <a:rPr lang="en-US" sz="2200" dirty="0">
                <a:solidFill>
                  <a:schemeClr val="accent6">
                    <a:lumMod val="50000"/>
                  </a:schemeClr>
                </a:solidFill>
              </a:rPr>
              <a:t>classes with pupils and a ‘cook-off’ at the end of term</a:t>
            </a:r>
          </a:p>
          <a:p>
            <a:pPr marL="342900" indent="-342900">
              <a:buFont typeface="Arial" panose="020B0604020202020204" pitchFamily="34" charset="0"/>
              <a:buChar char="•"/>
            </a:pPr>
            <a:endParaRPr lang="en-US" sz="2200" dirty="0">
              <a:solidFill>
                <a:schemeClr val="accent6">
                  <a:lumMod val="50000"/>
                </a:schemeClr>
              </a:solidFill>
            </a:endParaRPr>
          </a:p>
          <a:p>
            <a:pPr marL="342900" indent="-342900">
              <a:buFont typeface="Arial" panose="020B0604020202020204" pitchFamily="34" charset="0"/>
              <a:buChar char="•"/>
            </a:pPr>
            <a:r>
              <a:rPr lang="en-US" sz="2200" dirty="0">
                <a:solidFill>
                  <a:schemeClr val="accent6">
                    <a:lumMod val="50000"/>
                  </a:schemeClr>
                </a:solidFill>
              </a:rPr>
              <a:t>Summer holiday scheme linking with The Outback, Summerfield Care Home and Spring Hall Health Centre</a:t>
            </a:r>
          </a:p>
        </p:txBody>
      </p:sp>
      <p:sp>
        <p:nvSpPr>
          <p:cNvPr id="4" name="TextBox 3">
            <a:extLst>
              <a:ext uri="{FF2B5EF4-FFF2-40B4-BE49-F238E27FC236}">
                <a16:creationId xmlns:a16="http://schemas.microsoft.com/office/drawing/2014/main" id="{34E48454-A1B0-2514-B213-56B0C135CC0A}"/>
              </a:ext>
            </a:extLst>
          </p:cNvPr>
          <p:cNvSpPr txBox="1"/>
          <p:nvPr/>
        </p:nvSpPr>
        <p:spPr>
          <a:xfrm>
            <a:off x="35859" y="4462469"/>
            <a:ext cx="12120282" cy="2062103"/>
          </a:xfrm>
          <a:prstGeom prst="rect">
            <a:avLst/>
          </a:prstGeom>
          <a:noFill/>
        </p:spPr>
        <p:txBody>
          <a:bodyPr wrap="square" rtlCol="0">
            <a:spAutoFit/>
          </a:bodyPr>
          <a:lstStyle/>
          <a:p>
            <a:r>
              <a:rPr lang="en-US" sz="2200" i="1" dirty="0">
                <a:solidFill>
                  <a:schemeClr val="accent5">
                    <a:lumMod val="50000"/>
                  </a:schemeClr>
                </a:solidFill>
              </a:rPr>
              <a:t>Our overarching aim is to work with our pupils and community, ensuring sustainability is at the </a:t>
            </a:r>
            <a:r>
              <a:rPr lang="en-US" sz="2200" i="1" dirty="0" err="1">
                <a:solidFill>
                  <a:schemeClr val="accent5">
                    <a:lumMod val="50000"/>
                  </a:schemeClr>
                </a:solidFill>
              </a:rPr>
              <a:t>centre</a:t>
            </a:r>
            <a:r>
              <a:rPr lang="en-US" sz="2200" i="1" dirty="0">
                <a:solidFill>
                  <a:schemeClr val="accent5">
                    <a:lumMod val="50000"/>
                  </a:schemeClr>
                </a:solidFill>
              </a:rPr>
              <a:t> of learning, reflected in the home, and to embed a committed individual environmental approach.</a:t>
            </a:r>
          </a:p>
          <a:p>
            <a:r>
              <a:rPr lang="en-US" sz="2200" i="1" dirty="0">
                <a:solidFill>
                  <a:schemeClr val="accent5">
                    <a:lumMod val="50000"/>
                  </a:schemeClr>
                </a:solidFill>
              </a:rPr>
              <a:t>We are creating a strategy which will under pin this ethos – Cultivate, Cook, Create.</a:t>
            </a:r>
          </a:p>
          <a:p>
            <a:r>
              <a:rPr lang="en-US" sz="2200" i="1" dirty="0">
                <a:solidFill>
                  <a:schemeClr val="accent5">
                    <a:lumMod val="50000"/>
                  </a:schemeClr>
                </a:solidFill>
              </a:rPr>
              <a:t>This will be a live working document which will enable change in small meaningful ways,  through food growing and carbon reduction, throughout our classrooms, growing spaces and community.</a:t>
            </a:r>
          </a:p>
          <a:p>
            <a:endParaRPr lang="en-US" dirty="0"/>
          </a:p>
        </p:txBody>
      </p:sp>
    </p:spTree>
    <p:extLst>
      <p:ext uri="{BB962C8B-B14F-4D97-AF65-F5344CB8AC3E}">
        <p14:creationId xmlns:p14="http://schemas.microsoft.com/office/powerpoint/2010/main" val="2859652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19B57E9-D473-AC88-D69D-7DC35C3924B6}"/>
              </a:ext>
            </a:extLst>
          </p:cNvPr>
          <p:cNvPicPr>
            <a:picLocks noGrp="1" noChangeAspect="1"/>
          </p:cNvPicPr>
          <p:nvPr>
            <p:ph idx="4294967295"/>
          </p:nvPr>
        </p:nvPicPr>
        <p:blipFill>
          <a:blip r:embed="rId2"/>
          <a:stretch>
            <a:fillRect/>
          </a:stretch>
        </p:blipFill>
        <p:spPr>
          <a:xfrm>
            <a:off x="156755" y="2506662"/>
            <a:ext cx="2482850" cy="4351338"/>
          </a:xfrm>
        </p:spPr>
      </p:pic>
      <p:pic>
        <p:nvPicPr>
          <p:cNvPr id="5" name="Content Placeholder 4">
            <a:extLst>
              <a:ext uri="{FF2B5EF4-FFF2-40B4-BE49-F238E27FC236}">
                <a16:creationId xmlns:a16="http://schemas.microsoft.com/office/drawing/2014/main" id="{DEC58B18-EA8B-AEED-5275-0908CB1B38C7}"/>
              </a:ext>
            </a:extLst>
          </p:cNvPr>
          <p:cNvPicPr>
            <a:picLocks noChangeAspect="1"/>
          </p:cNvPicPr>
          <p:nvPr/>
        </p:nvPicPr>
        <p:blipFill>
          <a:blip r:embed="rId3"/>
          <a:stretch>
            <a:fillRect/>
          </a:stretch>
        </p:blipFill>
        <p:spPr>
          <a:xfrm>
            <a:off x="156755" y="0"/>
            <a:ext cx="3359728" cy="4351338"/>
          </a:xfrm>
          <a:prstGeom prst="rect">
            <a:avLst/>
          </a:prstGeom>
        </p:spPr>
      </p:pic>
      <p:pic>
        <p:nvPicPr>
          <p:cNvPr id="6" name="Picture 5">
            <a:extLst>
              <a:ext uri="{FF2B5EF4-FFF2-40B4-BE49-F238E27FC236}">
                <a16:creationId xmlns:a16="http://schemas.microsoft.com/office/drawing/2014/main" id="{90C6AA9B-A3BD-703C-88B5-BACE5D6E3B7D}"/>
              </a:ext>
            </a:extLst>
          </p:cNvPr>
          <p:cNvPicPr>
            <a:picLocks noChangeAspect="1"/>
          </p:cNvPicPr>
          <p:nvPr/>
        </p:nvPicPr>
        <p:blipFill>
          <a:blip r:embed="rId4"/>
          <a:stretch>
            <a:fillRect/>
          </a:stretch>
        </p:blipFill>
        <p:spPr>
          <a:xfrm>
            <a:off x="2639605" y="0"/>
            <a:ext cx="5826184" cy="6199513"/>
          </a:xfrm>
          <a:prstGeom prst="rect">
            <a:avLst/>
          </a:prstGeom>
        </p:spPr>
      </p:pic>
      <p:pic>
        <p:nvPicPr>
          <p:cNvPr id="7" name="Content Placeholder 4">
            <a:extLst>
              <a:ext uri="{FF2B5EF4-FFF2-40B4-BE49-F238E27FC236}">
                <a16:creationId xmlns:a16="http://schemas.microsoft.com/office/drawing/2014/main" id="{A32F04D9-E384-AC7E-D16F-7B98AC01B435}"/>
              </a:ext>
            </a:extLst>
          </p:cNvPr>
          <p:cNvPicPr>
            <a:picLocks noChangeAspect="1"/>
          </p:cNvPicPr>
          <p:nvPr/>
        </p:nvPicPr>
        <p:blipFill>
          <a:blip r:embed="rId5"/>
          <a:stretch>
            <a:fillRect/>
          </a:stretch>
        </p:blipFill>
        <p:spPr>
          <a:xfrm>
            <a:off x="8465789" y="24719"/>
            <a:ext cx="3569456" cy="4351338"/>
          </a:xfrm>
          <a:prstGeom prst="rect">
            <a:avLst/>
          </a:prstGeom>
        </p:spPr>
      </p:pic>
      <p:pic>
        <p:nvPicPr>
          <p:cNvPr id="8" name="Content Placeholder 4">
            <a:extLst>
              <a:ext uri="{FF2B5EF4-FFF2-40B4-BE49-F238E27FC236}">
                <a16:creationId xmlns:a16="http://schemas.microsoft.com/office/drawing/2014/main" id="{6D8208D7-F452-F6C6-D73C-60E16B251B1B}"/>
              </a:ext>
            </a:extLst>
          </p:cNvPr>
          <p:cNvPicPr>
            <a:picLocks noChangeAspect="1"/>
          </p:cNvPicPr>
          <p:nvPr/>
        </p:nvPicPr>
        <p:blipFill>
          <a:blip r:embed="rId6"/>
          <a:stretch>
            <a:fillRect/>
          </a:stretch>
        </p:blipFill>
        <p:spPr>
          <a:xfrm>
            <a:off x="5358097" y="2481943"/>
            <a:ext cx="3529710" cy="4351338"/>
          </a:xfrm>
          <a:prstGeom prst="rect">
            <a:avLst/>
          </a:prstGeom>
        </p:spPr>
      </p:pic>
      <p:pic>
        <p:nvPicPr>
          <p:cNvPr id="9" name="Content Placeholder 4">
            <a:extLst>
              <a:ext uri="{FF2B5EF4-FFF2-40B4-BE49-F238E27FC236}">
                <a16:creationId xmlns:a16="http://schemas.microsoft.com/office/drawing/2014/main" id="{BA28B60A-D4D1-110B-7123-1B1C038E3FDA}"/>
              </a:ext>
            </a:extLst>
          </p:cNvPr>
          <p:cNvPicPr>
            <a:picLocks noChangeAspect="1"/>
          </p:cNvPicPr>
          <p:nvPr/>
        </p:nvPicPr>
        <p:blipFill>
          <a:blip r:embed="rId7"/>
          <a:stretch>
            <a:fillRect/>
          </a:stretch>
        </p:blipFill>
        <p:spPr>
          <a:xfrm>
            <a:off x="8887807" y="3331029"/>
            <a:ext cx="2966163" cy="3619818"/>
          </a:xfrm>
          <a:prstGeom prst="rect">
            <a:avLst/>
          </a:prstGeom>
        </p:spPr>
      </p:pic>
    </p:spTree>
    <p:extLst>
      <p:ext uri="{BB962C8B-B14F-4D97-AF65-F5344CB8AC3E}">
        <p14:creationId xmlns:p14="http://schemas.microsoft.com/office/powerpoint/2010/main" val="225403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ncredible Edible Todmorden - Home | Facebook">
            <a:extLst>
              <a:ext uri="{FF2B5EF4-FFF2-40B4-BE49-F238E27FC236}">
                <a16:creationId xmlns:a16="http://schemas.microsoft.com/office/drawing/2014/main" id="{F7FD1110-DD99-3992-83D2-CA070E705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06" y="1917803"/>
            <a:ext cx="5948620" cy="369440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ncredible Edible Todmorden | The Future Of Local Food In Todmorden">
            <a:extLst>
              <a:ext uri="{FF2B5EF4-FFF2-40B4-BE49-F238E27FC236}">
                <a16:creationId xmlns:a16="http://schemas.microsoft.com/office/drawing/2014/main" id="{62F3C205-CF65-E72A-B383-E4CD9C26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51" y="424213"/>
            <a:ext cx="43307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credible Edible Todmorden | GRÜNE LIGA Berlin e.V. Netzwerk Ökologischer  Bewegungen">
            <a:extLst>
              <a:ext uri="{FF2B5EF4-FFF2-40B4-BE49-F238E27FC236}">
                <a16:creationId xmlns:a16="http://schemas.microsoft.com/office/drawing/2014/main" id="{68C3E2EA-5E20-9945-FD1A-F3D220F26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921" y="1917802"/>
            <a:ext cx="5577527" cy="369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44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1D808C-6271-9626-91A5-37BD1118487B}"/>
              </a:ext>
            </a:extLst>
          </p:cNvPr>
          <p:cNvPicPr>
            <a:picLocks noGrp="1" noChangeAspect="1"/>
          </p:cNvPicPr>
          <p:nvPr>
            <p:ph idx="1"/>
          </p:nvPr>
        </p:nvPicPr>
        <p:blipFill>
          <a:blip r:embed="rId2"/>
          <a:stretch>
            <a:fillRect/>
          </a:stretch>
        </p:blipFill>
        <p:spPr>
          <a:xfrm>
            <a:off x="1298917" y="0"/>
            <a:ext cx="9594166" cy="3952698"/>
          </a:xfrm>
        </p:spPr>
      </p:pic>
      <p:sp>
        <p:nvSpPr>
          <p:cNvPr id="3" name="TextBox 2">
            <a:extLst>
              <a:ext uri="{FF2B5EF4-FFF2-40B4-BE49-F238E27FC236}">
                <a16:creationId xmlns:a16="http://schemas.microsoft.com/office/drawing/2014/main" id="{202AC6C5-3961-8180-CB5D-2536F2A13D05}"/>
              </a:ext>
            </a:extLst>
          </p:cNvPr>
          <p:cNvSpPr txBox="1"/>
          <p:nvPr/>
        </p:nvSpPr>
        <p:spPr>
          <a:xfrm>
            <a:off x="250094" y="4318782"/>
            <a:ext cx="3182424" cy="2055691"/>
          </a:xfrm>
          <a:prstGeom prst="rect">
            <a:avLst/>
          </a:prstGeom>
          <a:noFill/>
        </p:spPr>
        <p:txBody>
          <a:bodyPr wrap="square" rtlCol="0">
            <a:spAutoFit/>
          </a:bodyPr>
          <a:lstStyle/>
          <a:p>
            <a:pPr>
              <a:lnSpc>
                <a:spcPct val="115000"/>
              </a:lnSpc>
            </a:pPr>
            <a:r>
              <a:rPr lang="en-GB" b="1" i="1" dirty="0">
                <a:solidFill>
                  <a:schemeClr val="accent5">
                    <a:lumMod val="50000"/>
                  </a:schemeClr>
                </a:solidFill>
                <a:ea typeface="Times New Roman" panose="02020603050405020304" pitchFamily="18" charset="0"/>
              </a:rPr>
              <a:t>Calderdale Food Network Vision and Principles</a:t>
            </a:r>
          </a:p>
          <a:p>
            <a:pPr>
              <a:lnSpc>
                <a:spcPct val="115000"/>
              </a:lnSpc>
            </a:pPr>
            <a:r>
              <a:rPr lang="en-GB" dirty="0">
                <a:solidFill>
                  <a:schemeClr val="accent5">
                    <a:lumMod val="50000"/>
                  </a:schemeClr>
                </a:solidFill>
                <a:ea typeface="Times New Roman" panose="02020603050405020304" pitchFamily="18" charset="0"/>
              </a:rPr>
              <a:t>‘to establish a culture where healthy affordable sustainable food is accessible to all’ </a:t>
            </a:r>
          </a:p>
          <a:p>
            <a:pPr>
              <a:lnSpc>
                <a:spcPct val="115000"/>
              </a:lnSpc>
            </a:pPr>
            <a:endParaRPr lang="en-GB" i="1" dirty="0">
              <a:solidFill>
                <a:schemeClr val="accent5">
                  <a:lumMod val="50000"/>
                </a:schemeClr>
              </a:solidFill>
              <a:ea typeface="Times New Roman" panose="02020603050405020304" pitchFamily="18" charset="0"/>
            </a:endParaRPr>
          </a:p>
        </p:txBody>
      </p:sp>
      <p:sp>
        <p:nvSpPr>
          <p:cNvPr id="4" name="TextBox 3">
            <a:extLst>
              <a:ext uri="{FF2B5EF4-FFF2-40B4-BE49-F238E27FC236}">
                <a16:creationId xmlns:a16="http://schemas.microsoft.com/office/drawing/2014/main" id="{FF06AFC2-8A91-21BA-039A-A91CC51070C8}"/>
              </a:ext>
            </a:extLst>
          </p:cNvPr>
          <p:cNvSpPr txBox="1"/>
          <p:nvPr/>
        </p:nvSpPr>
        <p:spPr>
          <a:xfrm>
            <a:off x="3432518" y="3952698"/>
            <a:ext cx="5542670" cy="3259097"/>
          </a:xfrm>
          <a:prstGeom prst="rect">
            <a:avLst/>
          </a:prstGeom>
          <a:noFill/>
        </p:spPr>
        <p:txBody>
          <a:bodyPr wrap="square" rtlCol="0">
            <a:spAutoFit/>
          </a:bodyPr>
          <a:lstStyle/>
          <a:p>
            <a:pPr>
              <a:lnSpc>
                <a:spcPct val="115000"/>
              </a:lnSpc>
            </a:pPr>
            <a:r>
              <a:rPr lang="en-GB" b="1" i="1" dirty="0">
                <a:solidFill>
                  <a:schemeClr val="accent6">
                    <a:lumMod val="50000"/>
                  </a:schemeClr>
                </a:solidFill>
                <a:ea typeface="Times New Roman" panose="02020603050405020304" pitchFamily="18" charset="0"/>
              </a:rPr>
              <a:t>               Calderdale Good Food Movement </a:t>
            </a:r>
          </a:p>
          <a:p>
            <a:pPr marL="342900" indent="-342900">
              <a:lnSpc>
                <a:spcPct val="115000"/>
              </a:lnSpc>
              <a:buFont typeface="Arial" panose="020B0604020202020204" pitchFamily="34" charset="0"/>
              <a:buChar char="•"/>
            </a:pPr>
            <a:r>
              <a:rPr lang="en-GB" dirty="0">
                <a:solidFill>
                  <a:schemeClr val="accent6">
                    <a:lumMod val="50000"/>
                  </a:schemeClr>
                </a:solidFill>
                <a:ea typeface="Times New Roman" panose="02020603050405020304" pitchFamily="18" charset="0"/>
              </a:rPr>
              <a:t>recognising diversity within our region and the need to connect through collaborative and partnership work to establish an equitable sustainable food culture. </a:t>
            </a:r>
          </a:p>
          <a:p>
            <a:pPr marL="342900" indent="-342900">
              <a:lnSpc>
                <a:spcPct val="115000"/>
              </a:lnSpc>
              <a:buFont typeface="Arial" panose="020B0604020202020204" pitchFamily="34" charset="0"/>
              <a:buChar char="•"/>
            </a:pPr>
            <a:r>
              <a:rPr lang="en-GB" dirty="0">
                <a:solidFill>
                  <a:schemeClr val="accent6">
                    <a:lumMod val="50000"/>
                  </a:schemeClr>
                </a:solidFill>
                <a:ea typeface="Times New Roman" panose="02020603050405020304" pitchFamily="18" charset="0"/>
              </a:rPr>
              <a:t>engaging people who are marginalised, economically and socially </a:t>
            </a:r>
          </a:p>
          <a:p>
            <a:pPr marL="342900" indent="-342900">
              <a:lnSpc>
                <a:spcPct val="115000"/>
              </a:lnSpc>
              <a:buFont typeface="Arial" panose="020B0604020202020204" pitchFamily="34" charset="0"/>
              <a:buChar char="•"/>
            </a:pPr>
            <a:r>
              <a:rPr lang="en-GB" dirty="0">
                <a:solidFill>
                  <a:schemeClr val="accent6">
                    <a:lumMod val="50000"/>
                  </a:schemeClr>
                </a:solidFill>
                <a:ea typeface="Times New Roman" panose="02020603050405020304" pitchFamily="18" charset="0"/>
              </a:rPr>
              <a:t>giving them the opportunity to play an active role as food citizens in our local food system. </a:t>
            </a:r>
          </a:p>
          <a:p>
            <a:pPr>
              <a:lnSpc>
                <a:spcPct val="115000"/>
              </a:lnSpc>
            </a:pPr>
            <a:endParaRPr lang="en-GB" i="1" dirty="0">
              <a:solidFill>
                <a:schemeClr val="accent6">
                  <a:lumMod val="50000"/>
                </a:schemeClr>
              </a:solidFill>
              <a:ea typeface="Times New Roman" panose="02020603050405020304" pitchFamily="18" charset="0"/>
            </a:endParaRPr>
          </a:p>
        </p:txBody>
      </p:sp>
      <p:sp>
        <p:nvSpPr>
          <p:cNvPr id="6" name="TextBox 5">
            <a:extLst>
              <a:ext uri="{FF2B5EF4-FFF2-40B4-BE49-F238E27FC236}">
                <a16:creationId xmlns:a16="http://schemas.microsoft.com/office/drawing/2014/main" id="{BA623706-0D5D-966D-7A0B-D5BC8E6D6DD1}"/>
              </a:ext>
            </a:extLst>
          </p:cNvPr>
          <p:cNvSpPr txBox="1"/>
          <p:nvPr/>
        </p:nvSpPr>
        <p:spPr>
          <a:xfrm>
            <a:off x="8975188" y="4426990"/>
            <a:ext cx="3216812" cy="1984902"/>
          </a:xfrm>
          <a:prstGeom prst="rect">
            <a:avLst/>
          </a:prstGeom>
          <a:noFill/>
        </p:spPr>
        <p:txBody>
          <a:bodyPr wrap="square" rtlCol="0">
            <a:spAutoFit/>
          </a:bodyPr>
          <a:lstStyle/>
          <a:p>
            <a:pPr>
              <a:lnSpc>
                <a:spcPct val="115000"/>
              </a:lnSpc>
            </a:pPr>
            <a:r>
              <a:rPr lang="en-GB" b="1" i="1" dirty="0">
                <a:solidFill>
                  <a:schemeClr val="accent5">
                    <a:lumMod val="50000"/>
                  </a:schemeClr>
                </a:solidFill>
                <a:ea typeface="Times New Roman" panose="02020603050405020304" pitchFamily="18" charset="0"/>
              </a:rPr>
              <a:t>Calderdale Food Charter</a:t>
            </a:r>
          </a:p>
          <a:p>
            <a:pPr>
              <a:lnSpc>
                <a:spcPct val="115000"/>
              </a:lnSpc>
            </a:pPr>
            <a:r>
              <a:rPr lang="en-GB" dirty="0">
                <a:solidFill>
                  <a:schemeClr val="accent5">
                    <a:lumMod val="50000"/>
                  </a:schemeClr>
                </a:solidFill>
                <a:ea typeface="Times New Roman" panose="02020603050405020304" pitchFamily="18" charset="0"/>
              </a:rPr>
              <a:t>-empowering participants to make positive life-long changes to their wellbeing and environment, through food actions</a:t>
            </a:r>
            <a:endParaRPr lang="en-US" dirty="0">
              <a:solidFill>
                <a:schemeClr val="accent5">
                  <a:lumMod val="50000"/>
                </a:schemeClr>
              </a:solidFill>
            </a:endParaRPr>
          </a:p>
        </p:txBody>
      </p:sp>
    </p:spTree>
    <p:extLst>
      <p:ext uri="{BB962C8B-B14F-4D97-AF65-F5344CB8AC3E}">
        <p14:creationId xmlns:p14="http://schemas.microsoft.com/office/powerpoint/2010/main" val="62742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tally Locally Towns - Totally Locally">
            <a:extLst>
              <a:ext uri="{FF2B5EF4-FFF2-40B4-BE49-F238E27FC236}">
                <a16:creationId xmlns:a16="http://schemas.microsoft.com/office/drawing/2014/main" id="{7D75605E-2BD1-DD3C-E765-9D36328A9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663" y="1078180"/>
            <a:ext cx="6677909" cy="444384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Totally Locally Sowerby Bridge - Home | Facebook">
            <a:extLst>
              <a:ext uri="{FF2B5EF4-FFF2-40B4-BE49-F238E27FC236}">
                <a16:creationId xmlns:a16="http://schemas.microsoft.com/office/drawing/2014/main" id="{D41720B2-5D47-14FE-5675-67203B689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81" y="707571"/>
            <a:ext cx="3543463" cy="354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43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The Outback Garden - Halifax Opportunities Trust">
            <a:extLst>
              <a:ext uri="{FF2B5EF4-FFF2-40B4-BE49-F238E27FC236}">
                <a16:creationId xmlns:a16="http://schemas.microsoft.com/office/drawing/2014/main" id="{33C159C4-8CA4-8AB3-AAAA-80AB54BBC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3401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St Augustines Centre Halifax | Stewardship">
            <a:extLst>
              <a:ext uri="{FF2B5EF4-FFF2-40B4-BE49-F238E27FC236}">
                <a16:creationId xmlns:a16="http://schemas.microsoft.com/office/drawing/2014/main" id="{9B95EF94-0BF7-1466-8CC1-A20F86948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276197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St Augustines Centre 🧡 (@infostaugs) / Twitter">
            <a:extLst>
              <a:ext uri="{FF2B5EF4-FFF2-40B4-BE49-F238E27FC236}">
                <a16:creationId xmlns:a16="http://schemas.microsoft.com/office/drawing/2014/main" id="{274162AE-7403-4C93-4A01-F3E8E9C0C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2700" y="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Pextenement Cheese | OF&amp;G">
            <a:extLst>
              <a:ext uri="{FF2B5EF4-FFF2-40B4-BE49-F238E27FC236}">
                <a16:creationId xmlns:a16="http://schemas.microsoft.com/office/drawing/2014/main" id="{90274542-52B0-57A2-A16B-2EEE54BF12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9" y="2302824"/>
            <a:ext cx="4508500" cy="1726395"/>
          </a:xfrm>
          <a:prstGeom prst="rect">
            <a:avLst/>
          </a:prstGeom>
          <a:noFill/>
          <a:extLst>
            <a:ext uri="{909E8E84-426E-40DD-AFC4-6F175D3DCCD1}">
              <a14:hiddenFill xmlns:a14="http://schemas.microsoft.com/office/drawing/2010/main">
                <a:solidFill>
                  <a:srgbClr val="FFFFFF"/>
                </a:solidFill>
              </a14:hiddenFill>
            </a:ext>
          </a:extLst>
        </p:spPr>
      </p:pic>
      <p:pic>
        <p:nvPicPr>
          <p:cNvPr id="11282" name="Picture 18" descr="Halifax Food Assembly hits major milestone | Halifax Courier">
            <a:extLst>
              <a:ext uri="{FF2B5EF4-FFF2-40B4-BE49-F238E27FC236}">
                <a16:creationId xmlns:a16="http://schemas.microsoft.com/office/drawing/2014/main" id="{34640AFB-44BF-6D8E-20C2-A49916A54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64795"/>
            <a:ext cx="3595927" cy="2693205"/>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Anderson's Haggis 400g - The Captain Pig">
            <a:extLst>
              <a:ext uri="{FF2B5EF4-FFF2-40B4-BE49-F238E27FC236}">
                <a16:creationId xmlns:a16="http://schemas.microsoft.com/office/drawing/2014/main" id="{54C4433D-C1F4-85B2-79C5-EEA765E6F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4482" y="1731377"/>
            <a:ext cx="3391732" cy="2667805"/>
          </a:xfrm>
          <a:prstGeom prst="rect">
            <a:avLst/>
          </a:prstGeom>
          <a:noFill/>
          <a:extLst>
            <a:ext uri="{909E8E84-426E-40DD-AFC4-6F175D3DCCD1}">
              <a14:hiddenFill xmlns:a14="http://schemas.microsoft.com/office/drawing/2010/main">
                <a:solidFill>
                  <a:srgbClr val="FFFFFF"/>
                </a:solidFill>
              </a14:hiddenFill>
            </a:ext>
          </a:extLst>
        </p:spPr>
      </p:pic>
      <p:pic>
        <p:nvPicPr>
          <p:cNvPr id="11290" name="Picture 26" descr="Intergenerational project in Halifax receives funding to bring people  together using good food | Halifax Courier">
            <a:extLst>
              <a:ext uri="{FF2B5EF4-FFF2-40B4-BE49-F238E27FC236}">
                <a16:creationId xmlns:a16="http://schemas.microsoft.com/office/drawing/2014/main" id="{90FCC373-CB1A-1FC7-B802-3B2B6F55A4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050" y="3168131"/>
            <a:ext cx="4923243" cy="368987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The Porcus Story - It only ever matters if ytou want it to - Porcus">
            <a:extLst>
              <a:ext uri="{FF2B5EF4-FFF2-40B4-BE49-F238E27FC236}">
                <a16:creationId xmlns:a16="http://schemas.microsoft.com/office/drawing/2014/main" id="{36210C51-2C58-A93E-E5D5-73FAFB453E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6971" y="2463800"/>
            <a:ext cx="2761979" cy="2042383"/>
          </a:xfrm>
          <a:prstGeom prst="rect">
            <a:avLst/>
          </a:prstGeom>
          <a:noFill/>
          <a:extLst>
            <a:ext uri="{909E8E84-426E-40DD-AFC4-6F175D3DCCD1}">
              <a14:hiddenFill xmlns:a14="http://schemas.microsoft.com/office/drawing/2010/main">
                <a:solidFill>
                  <a:srgbClr val="FFFFFF"/>
                </a:solidFill>
              </a14:hiddenFill>
            </a:ext>
          </a:extLst>
        </p:spPr>
      </p:pic>
      <p:pic>
        <p:nvPicPr>
          <p:cNvPr id="11292" name="Picture 28" descr="Todmorden Kindness Meal (1) – Logic wealth planning">
            <a:extLst>
              <a:ext uri="{FF2B5EF4-FFF2-40B4-BE49-F238E27FC236}">
                <a16:creationId xmlns:a16="http://schemas.microsoft.com/office/drawing/2014/main" id="{8C233E6D-EF27-DA25-DC48-77E5DFC2A2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0437" y="3469538"/>
            <a:ext cx="241855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log — Cargodale">
            <a:extLst>
              <a:ext uri="{FF2B5EF4-FFF2-40B4-BE49-F238E27FC236}">
                <a16:creationId xmlns:a16="http://schemas.microsoft.com/office/drawing/2014/main" id="{CACDF081-566E-F1ED-6F96-4C654643D6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0100" y="0"/>
            <a:ext cx="3289300" cy="2463800"/>
          </a:xfrm>
          <a:prstGeom prst="rect">
            <a:avLst/>
          </a:prstGeom>
          <a:noFill/>
          <a:extLst>
            <a:ext uri="{909E8E84-426E-40DD-AFC4-6F175D3DCCD1}">
              <a14:hiddenFill xmlns:a14="http://schemas.microsoft.com/office/drawing/2010/main">
                <a:solidFill>
                  <a:srgbClr val="FFFFFF"/>
                </a:solidFill>
              </a14:hiddenFill>
            </a:ext>
          </a:extLst>
        </p:spPr>
      </p:pic>
      <p:pic>
        <p:nvPicPr>
          <p:cNvPr id="11294" name="Picture 30" descr="Pennine Cropshare | Healthy local food across the South Pennines">
            <a:extLst>
              <a:ext uri="{FF2B5EF4-FFF2-40B4-BE49-F238E27FC236}">
                <a16:creationId xmlns:a16="http://schemas.microsoft.com/office/drawing/2014/main" id="{FFBBC382-43BB-D612-8792-552DEC02591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966" y="4943600"/>
            <a:ext cx="2973471" cy="160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2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pisode 3: Mary Clear, death doula and kindness propaganda gardener – Time  is Sliding">
            <a:extLst>
              <a:ext uri="{FF2B5EF4-FFF2-40B4-BE49-F238E27FC236}">
                <a16:creationId xmlns:a16="http://schemas.microsoft.com/office/drawing/2014/main" id="{5429FF6B-7DF8-9FEE-7CBF-D257BF51E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686" y="0"/>
            <a:ext cx="6330627" cy="2755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FFE24F-8935-472C-2978-FD362AD83DF1}"/>
              </a:ext>
            </a:extLst>
          </p:cNvPr>
          <p:cNvSpPr txBox="1"/>
          <p:nvPr/>
        </p:nvSpPr>
        <p:spPr>
          <a:xfrm>
            <a:off x="498564" y="3104573"/>
            <a:ext cx="11194869" cy="954107"/>
          </a:xfrm>
          <a:prstGeom prst="rect">
            <a:avLst/>
          </a:prstGeom>
          <a:noFill/>
        </p:spPr>
        <p:txBody>
          <a:bodyPr wrap="square" rtlCol="0">
            <a:spAutoFit/>
          </a:bodyPr>
          <a:lstStyle/>
          <a:p>
            <a:pPr algn="ctr"/>
            <a:r>
              <a:rPr lang="en-US" sz="2800" dirty="0">
                <a:solidFill>
                  <a:schemeClr val="accent6">
                    <a:lumMod val="50000"/>
                  </a:schemeClr>
                </a:solidFill>
              </a:rPr>
              <a:t>Calderdale – passion, innovation, kindness…… </a:t>
            </a:r>
          </a:p>
          <a:p>
            <a:pPr algn="ctr"/>
            <a:r>
              <a:rPr lang="en-US" sz="2800" dirty="0">
                <a:solidFill>
                  <a:schemeClr val="accent6">
                    <a:lumMod val="50000"/>
                  </a:schemeClr>
                </a:solidFill>
              </a:rPr>
              <a:t>Inequality…….Food Poverty……. Poor nutrition……Climate Emergency</a:t>
            </a:r>
          </a:p>
        </p:txBody>
      </p:sp>
      <p:pic>
        <p:nvPicPr>
          <p:cNvPr id="16388" name="Picture 4" descr="Climate emergency | Calderdale Council">
            <a:extLst>
              <a:ext uri="{FF2B5EF4-FFF2-40B4-BE49-F238E27FC236}">
                <a16:creationId xmlns:a16="http://schemas.microsoft.com/office/drawing/2014/main" id="{9F0A84DB-F894-1297-DCE2-C4EEF8388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86" y="4191232"/>
            <a:ext cx="6422320" cy="266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90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889B-FB19-BF59-063B-4EA1025EB741}"/>
              </a:ext>
            </a:extLst>
          </p:cNvPr>
          <p:cNvSpPr>
            <a:spLocks noGrp="1"/>
          </p:cNvSpPr>
          <p:nvPr>
            <p:ph type="title"/>
          </p:nvPr>
        </p:nvSpPr>
        <p:spPr>
          <a:xfrm>
            <a:off x="-119743" y="365125"/>
            <a:ext cx="11473543" cy="1325563"/>
          </a:xfrm>
        </p:spPr>
        <p:txBody>
          <a:bodyPr>
            <a:normAutofit/>
          </a:bodyPr>
          <a:lstStyle/>
          <a:p>
            <a:pPr algn="ctr"/>
            <a:r>
              <a:rPr lang="en-US" sz="3600" dirty="0">
                <a:solidFill>
                  <a:schemeClr val="accent6">
                    <a:lumMod val="50000"/>
                  </a:schemeClr>
                </a:solidFill>
                <a:latin typeface="+mn-lt"/>
              </a:rPr>
              <a:t>Calderdale Good Food Movement</a:t>
            </a:r>
            <a:br>
              <a:rPr lang="en-US" sz="3600" dirty="0">
                <a:solidFill>
                  <a:schemeClr val="accent6">
                    <a:lumMod val="50000"/>
                  </a:schemeClr>
                </a:solidFill>
                <a:latin typeface="+mn-lt"/>
              </a:rPr>
            </a:br>
            <a:r>
              <a:rPr lang="en-US" sz="3600" dirty="0">
                <a:solidFill>
                  <a:schemeClr val="accent6">
                    <a:lumMod val="50000"/>
                  </a:schemeClr>
                </a:solidFill>
                <a:latin typeface="+mn-lt"/>
              </a:rPr>
              <a:t>-</a:t>
            </a:r>
            <a:r>
              <a:rPr lang="en-US" sz="3200" dirty="0">
                <a:solidFill>
                  <a:schemeClr val="accent6">
                    <a:lumMod val="50000"/>
                  </a:schemeClr>
                </a:solidFill>
                <a:latin typeface="+mn-lt"/>
              </a:rPr>
              <a:t>3 themes-</a:t>
            </a:r>
            <a:endParaRPr lang="en-US" sz="3600" dirty="0">
              <a:solidFill>
                <a:schemeClr val="accent6">
                  <a:lumMod val="50000"/>
                </a:schemeClr>
              </a:solidFill>
              <a:latin typeface="+mn-lt"/>
            </a:endParaRPr>
          </a:p>
        </p:txBody>
      </p:sp>
      <p:sp>
        <p:nvSpPr>
          <p:cNvPr id="3" name="Content Placeholder 2">
            <a:extLst>
              <a:ext uri="{FF2B5EF4-FFF2-40B4-BE49-F238E27FC236}">
                <a16:creationId xmlns:a16="http://schemas.microsoft.com/office/drawing/2014/main" id="{6B04B77B-EF02-3094-16D4-1301EA47D969}"/>
              </a:ext>
            </a:extLst>
          </p:cNvPr>
          <p:cNvSpPr>
            <a:spLocks noGrp="1"/>
          </p:cNvSpPr>
          <p:nvPr>
            <p:ph idx="1"/>
          </p:nvPr>
        </p:nvSpPr>
        <p:spPr>
          <a:xfrm>
            <a:off x="1012371" y="1641702"/>
            <a:ext cx="10167257" cy="1634898"/>
          </a:xfrm>
        </p:spPr>
        <p:txBody>
          <a:bodyPr>
            <a:normAutofit/>
          </a:bodyPr>
          <a:lstStyle/>
          <a:p>
            <a:pPr algn="just">
              <a:lnSpc>
                <a:spcPct val="107000"/>
              </a:lnSpc>
            </a:pPr>
            <a:r>
              <a:rPr lang="en-GB" dirty="0">
                <a:solidFill>
                  <a:schemeClr val="accent6">
                    <a:lumMod val="50000"/>
                  </a:schemeClr>
                </a:solidFill>
              </a:rPr>
              <a:t>Calderdale - Market Garden - peri-urban food production</a:t>
            </a:r>
          </a:p>
          <a:p>
            <a:r>
              <a:rPr lang="en-GB" dirty="0">
                <a:solidFill>
                  <a:schemeClr val="accent6">
                    <a:lumMod val="50000"/>
                  </a:schemeClr>
                </a:solidFill>
              </a:rPr>
              <a:t>Calderdale - Resilient, diverse, sustainable food economy</a:t>
            </a:r>
          </a:p>
          <a:p>
            <a:r>
              <a:rPr lang="en-GB" dirty="0">
                <a:solidFill>
                  <a:schemeClr val="accent6">
                    <a:lumMod val="50000"/>
                  </a:schemeClr>
                </a:solidFill>
              </a:rPr>
              <a:t>Calderdale - Healthy, affordable, sustainable food -accessible to all</a:t>
            </a:r>
          </a:p>
          <a:p>
            <a:endParaRPr lang="en-GB" dirty="0"/>
          </a:p>
          <a:p>
            <a:pPr marL="0" indent="0">
              <a:buNone/>
            </a:pPr>
            <a:endParaRPr lang="en-GB" dirty="0"/>
          </a:p>
          <a:p>
            <a:endParaRPr lang="en-US" dirty="0"/>
          </a:p>
        </p:txBody>
      </p:sp>
      <p:sp>
        <p:nvSpPr>
          <p:cNvPr id="5" name="TextBox 4">
            <a:extLst>
              <a:ext uri="{FF2B5EF4-FFF2-40B4-BE49-F238E27FC236}">
                <a16:creationId xmlns:a16="http://schemas.microsoft.com/office/drawing/2014/main" id="{43B341D5-553A-B3F9-2BC1-3AEEFF252C32}"/>
              </a:ext>
            </a:extLst>
          </p:cNvPr>
          <p:cNvSpPr txBox="1"/>
          <p:nvPr/>
        </p:nvSpPr>
        <p:spPr>
          <a:xfrm>
            <a:off x="1420585" y="4060372"/>
            <a:ext cx="9350828" cy="1454950"/>
          </a:xfrm>
          <a:prstGeom prst="rect">
            <a:avLst/>
          </a:prstGeom>
          <a:noFill/>
        </p:spPr>
        <p:txBody>
          <a:bodyPr wrap="square" rtlCol="0">
            <a:spAutoFit/>
          </a:bodyPr>
          <a:lstStyle/>
          <a:p>
            <a:pPr>
              <a:lnSpc>
                <a:spcPct val="107000"/>
              </a:lnSpc>
            </a:pPr>
            <a:r>
              <a:rPr lang="en-GB" sz="2800" i="1" dirty="0">
                <a:solidFill>
                  <a:schemeClr val="accent5">
                    <a:lumMod val="50000"/>
                  </a:schemeClr>
                </a:solidFill>
              </a:rPr>
              <a:t>The Calderdale Food Charter, a public facing campaign and call to action, aimed at bringing people together to establish a culture of good food for all and address climate change issues…</a:t>
            </a:r>
          </a:p>
        </p:txBody>
      </p:sp>
    </p:spTree>
    <p:extLst>
      <p:ext uri="{BB962C8B-B14F-4D97-AF65-F5344CB8AC3E}">
        <p14:creationId xmlns:p14="http://schemas.microsoft.com/office/powerpoint/2010/main" val="311700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DAEA22-DB5F-1897-0D60-BA2A71C6E1AD}"/>
              </a:ext>
            </a:extLst>
          </p:cNvPr>
          <p:cNvPicPr>
            <a:picLocks noChangeAspect="1"/>
          </p:cNvPicPr>
          <p:nvPr/>
        </p:nvPicPr>
        <p:blipFill>
          <a:blip r:embed="rId2"/>
          <a:stretch>
            <a:fillRect/>
          </a:stretch>
        </p:blipFill>
        <p:spPr>
          <a:xfrm>
            <a:off x="7163313" y="292644"/>
            <a:ext cx="4427796" cy="6272711"/>
          </a:xfrm>
          <a:prstGeom prst="rect">
            <a:avLst/>
          </a:prstGeom>
        </p:spPr>
      </p:pic>
      <p:sp>
        <p:nvSpPr>
          <p:cNvPr id="6" name="TextBox 5">
            <a:extLst>
              <a:ext uri="{FF2B5EF4-FFF2-40B4-BE49-F238E27FC236}">
                <a16:creationId xmlns:a16="http://schemas.microsoft.com/office/drawing/2014/main" id="{F7DCBED5-8492-61E5-8C61-5AF98915AD82}"/>
              </a:ext>
            </a:extLst>
          </p:cNvPr>
          <p:cNvSpPr txBox="1"/>
          <p:nvPr/>
        </p:nvSpPr>
        <p:spPr>
          <a:xfrm>
            <a:off x="600891" y="151178"/>
            <a:ext cx="5120640" cy="6555641"/>
          </a:xfrm>
          <a:prstGeom prst="rect">
            <a:avLst/>
          </a:prstGeom>
          <a:noFill/>
        </p:spPr>
        <p:txBody>
          <a:bodyPr wrap="square" rtlCol="0">
            <a:spAutoFit/>
          </a:bodyPr>
          <a:lstStyle/>
          <a:p>
            <a:r>
              <a:rPr lang="en-US" sz="2800" dirty="0">
                <a:solidFill>
                  <a:schemeClr val="accent6">
                    <a:lumMod val="50000"/>
                  </a:schemeClr>
                </a:solidFill>
              </a:rPr>
              <a:t>Harness passion and kindness</a:t>
            </a:r>
          </a:p>
          <a:p>
            <a:endParaRPr lang="en-US" sz="2800" dirty="0">
              <a:solidFill>
                <a:schemeClr val="accent6">
                  <a:lumMod val="50000"/>
                </a:schemeClr>
              </a:solidFill>
            </a:endParaRPr>
          </a:p>
          <a:p>
            <a:r>
              <a:rPr lang="en-US" sz="2800" dirty="0">
                <a:solidFill>
                  <a:schemeClr val="accent6">
                    <a:lumMod val="50000"/>
                  </a:schemeClr>
                </a:solidFill>
              </a:rPr>
              <a:t>Encourage Innovation</a:t>
            </a:r>
          </a:p>
          <a:p>
            <a:endParaRPr lang="en-US" sz="2800" dirty="0">
              <a:solidFill>
                <a:schemeClr val="accent6">
                  <a:lumMod val="50000"/>
                </a:schemeClr>
              </a:solidFill>
            </a:endParaRPr>
          </a:p>
          <a:p>
            <a:r>
              <a:rPr lang="en-US" sz="2800" dirty="0">
                <a:solidFill>
                  <a:schemeClr val="accent6">
                    <a:lumMod val="50000"/>
                  </a:schemeClr>
                </a:solidFill>
              </a:rPr>
              <a:t>Collaborate and Integrate</a:t>
            </a:r>
          </a:p>
          <a:p>
            <a:endParaRPr lang="en-US" sz="2800" dirty="0">
              <a:solidFill>
                <a:schemeClr val="accent6">
                  <a:lumMod val="50000"/>
                </a:schemeClr>
              </a:solidFill>
            </a:endParaRPr>
          </a:p>
          <a:p>
            <a:r>
              <a:rPr lang="en-US" sz="2800" dirty="0">
                <a:solidFill>
                  <a:schemeClr val="accent6">
                    <a:lumMod val="50000"/>
                  </a:schemeClr>
                </a:solidFill>
              </a:rPr>
              <a:t>Empower small actions</a:t>
            </a:r>
          </a:p>
          <a:p>
            <a:endParaRPr lang="en-US" sz="2800" dirty="0">
              <a:solidFill>
                <a:schemeClr val="accent6">
                  <a:lumMod val="50000"/>
                </a:schemeClr>
              </a:solidFill>
            </a:endParaRPr>
          </a:p>
          <a:p>
            <a:r>
              <a:rPr lang="en-US" sz="2800" dirty="0">
                <a:solidFill>
                  <a:schemeClr val="accent6">
                    <a:lumMod val="50000"/>
                  </a:schemeClr>
                </a:solidFill>
              </a:rPr>
              <a:t>Simplify the message</a:t>
            </a:r>
          </a:p>
          <a:p>
            <a:endParaRPr lang="en-US" sz="2800" dirty="0">
              <a:solidFill>
                <a:schemeClr val="accent6">
                  <a:lumMod val="50000"/>
                </a:schemeClr>
              </a:solidFill>
            </a:endParaRPr>
          </a:p>
          <a:p>
            <a:r>
              <a:rPr lang="en-US" sz="2800" dirty="0">
                <a:solidFill>
                  <a:schemeClr val="accent6">
                    <a:lumMod val="50000"/>
                  </a:schemeClr>
                </a:solidFill>
              </a:rPr>
              <a:t>Encourage Food Citizens</a:t>
            </a:r>
          </a:p>
          <a:p>
            <a:endParaRPr lang="en-US" sz="2800" dirty="0">
              <a:solidFill>
                <a:schemeClr val="accent6">
                  <a:lumMod val="50000"/>
                </a:schemeClr>
              </a:solidFill>
            </a:endParaRPr>
          </a:p>
          <a:p>
            <a:r>
              <a:rPr lang="en-US" sz="2800" dirty="0">
                <a:solidFill>
                  <a:schemeClr val="accent6">
                    <a:lumMod val="50000"/>
                  </a:schemeClr>
                </a:solidFill>
              </a:rPr>
              <a:t>Create a Good Food Movement</a:t>
            </a:r>
          </a:p>
          <a:p>
            <a:endParaRPr lang="en-US" sz="2800" dirty="0"/>
          </a:p>
          <a:p>
            <a:endParaRPr lang="en-US" sz="2800" dirty="0"/>
          </a:p>
        </p:txBody>
      </p:sp>
    </p:spTree>
    <p:extLst>
      <p:ext uri="{BB962C8B-B14F-4D97-AF65-F5344CB8AC3E}">
        <p14:creationId xmlns:p14="http://schemas.microsoft.com/office/powerpoint/2010/main" val="317348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a:extLst>
              <a:ext uri="{FF2B5EF4-FFF2-40B4-BE49-F238E27FC236}">
                <a16:creationId xmlns:a16="http://schemas.microsoft.com/office/drawing/2014/main" id="{F8E29314-FA6A-71CB-BD66-5A071C26E5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8" y="700514"/>
            <a:ext cx="3825159" cy="5100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a:extLst>
              <a:ext uri="{FF2B5EF4-FFF2-40B4-BE49-F238E27FC236}">
                <a16:creationId xmlns:a16="http://schemas.microsoft.com/office/drawing/2014/main" id="{4BE00D5C-7CA8-2683-D326-C53C5BA64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560" y="871964"/>
            <a:ext cx="3825159" cy="51002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705E29-A9BA-0F95-3D93-A8EC4B495630}"/>
              </a:ext>
            </a:extLst>
          </p:cNvPr>
          <p:cNvPicPr>
            <a:picLocks noChangeAspect="1"/>
          </p:cNvPicPr>
          <p:nvPr/>
        </p:nvPicPr>
        <p:blipFill>
          <a:blip r:embed="rId4"/>
          <a:stretch>
            <a:fillRect/>
          </a:stretch>
        </p:blipFill>
        <p:spPr>
          <a:xfrm>
            <a:off x="4038769" y="-206956"/>
            <a:ext cx="4846211" cy="6858000"/>
          </a:xfrm>
          <a:prstGeom prst="rect">
            <a:avLst/>
          </a:prstGeom>
        </p:spPr>
      </p:pic>
    </p:spTree>
    <p:extLst>
      <p:ext uri="{BB962C8B-B14F-4D97-AF65-F5344CB8AC3E}">
        <p14:creationId xmlns:p14="http://schemas.microsoft.com/office/powerpoint/2010/main" val="32416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2597D-D7B2-0EF4-CB1A-86B820DD10F7}"/>
              </a:ext>
            </a:extLst>
          </p:cNvPr>
          <p:cNvPicPr>
            <a:picLocks noChangeAspect="1"/>
          </p:cNvPicPr>
          <p:nvPr/>
        </p:nvPicPr>
        <p:blipFill>
          <a:blip r:embed="rId2"/>
          <a:stretch>
            <a:fillRect/>
          </a:stretch>
        </p:blipFill>
        <p:spPr>
          <a:xfrm>
            <a:off x="3652862" y="813469"/>
            <a:ext cx="8539138" cy="6041364"/>
          </a:xfrm>
          <a:prstGeom prst="rect">
            <a:avLst/>
          </a:prstGeom>
        </p:spPr>
      </p:pic>
      <p:sp>
        <p:nvSpPr>
          <p:cNvPr id="5" name="TextBox 4">
            <a:extLst>
              <a:ext uri="{FF2B5EF4-FFF2-40B4-BE49-F238E27FC236}">
                <a16:creationId xmlns:a16="http://schemas.microsoft.com/office/drawing/2014/main" id="{5660D31F-AD18-4490-5B94-7F8131BB1506}"/>
              </a:ext>
            </a:extLst>
          </p:cNvPr>
          <p:cNvSpPr txBox="1"/>
          <p:nvPr/>
        </p:nvSpPr>
        <p:spPr>
          <a:xfrm>
            <a:off x="287383" y="1332411"/>
            <a:ext cx="3163868" cy="3970318"/>
          </a:xfrm>
          <a:prstGeom prst="rect">
            <a:avLst/>
          </a:prstGeom>
          <a:noFill/>
        </p:spPr>
        <p:txBody>
          <a:bodyPr wrap="square" rtlCol="0">
            <a:spAutoFit/>
          </a:bodyPr>
          <a:lstStyle/>
          <a:p>
            <a:endParaRPr lang="en-US" sz="2800" dirty="0">
              <a:solidFill>
                <a:schemeClr val="accent6">
                  <a:lumMod val="50000"/>
                </a:schemeClr>
              </a:solidFill>
            </a:endParaRPr>
          </a:p>
          <a:p>
            <a:endParaRPr lang="en-US" sz="2800" dirty="0">
              <a:solidFill>
                <a:schemeClr val="accent6">
                  <a:lumMod val="50000"/>
                </a:schemeClr>
              </a:solidFill>
            </a:endParaRPr>
          </a:p>
          <a:p>
            <a:r>
              <a:rPr lang="en-US" sz="2800" dirty="0">
                <a:solidFill>
                  <a:schemeClr val="accent6">
                    <a:lumMod val="50000"/>
                  </a:schemeClr>
                </a:solidFill>
              </a:rPr>
              <a:t>Communication</a:t>
            </a:r>
          </a:p>
          <a:p>
            <a:endParaRPr lang="en-US" sz="2800" dirty="0">
              <a:solidFill>
                <a:schemeClr val="accent6">
                  <a:lumMod val="50000"/>
                </a:schemeClr>
              </a:solidFill>
            </a:endParaRPr>
          </a:p>
          <a:p>
            <a:r>
              <a:rPr lang="en-US" sz="2800" dirty="0">
                <a:solidFill>
                  <a:schemeClr val="accent6">
                    <a:lumMod val="50000"/>
                  </a:schemeClr>
                </a:solidFill>
              </a:rPr>
              <a:t>Connections</a:t>
            </a:r>
          </a:p>
          <a:p>
            <a:endParaRPr lang="en-US" sz="2800" dirty="0">
              <a:solidFill>
                <a:schemeClr val="accent6">
                  <a:lumMod val="50000"/>
                </a:schemeClr>
              </a:solidFill>
            </a:endParaRPr>
          </a:p>
          <a:p>
            <a:r>
              <a:rPr lang="en-US" sz="2800" dirty="0">
                <a:solidFill>
                  <a:schemeClr val="accent6">
                    <a:lumMod val="50000"/>
                  </a:schemeClr>
                </a:solidFill>
              </a:rPr>
              <a:t>Collaboration</a:t>
            </a:r>
          </a:p>
          <a:p>
            <a:endParaRPr lang="en-US" sz="2800" dirty="0">
              <a:solidFill>
                <a:schemeClr val="accent6">
                  <a:lumMod val="50000"/>
                </a:schemeClr>
              </a:solidFill>
            </a:endParaRPr>
          </a:p>
          <a:p>
            <a:r>
              <a:rPr lang="en-US" sz="2800" dirty="0">
                <a:solidFill>
                  <a:schemeClr val="accent6">
                    <a:lumMod val="50000"/>
                  </a:schemeClr>
                </a:solidFill>
              </a:rPr>
              <a:t>Change </a:t>
            </a:r>
          </a:p>
        </p:txBody>
      </p:sp>
      <p:sp>
        <p:nvSpPr>
          <p:cNvPr id="7" name="TextBox 6">
            <a:extLst>
              <a:ext uri="{FF2B5EF4-FFF2-40B4-BE49-F238E27FC236}">
                <a16:creationId xmlns:a16="http://schemas.microsoft.com/office/drawing/2014/main" id="{A7A751B9-92B3-41A7-D4F6-85092C523880}"/>
              </a:ext>
            </a:extLst>
          </p:cNvPr>
          <p:cNvSpPr txBox="1"/>
          <p:nvPr/>
        </p:nvSpPr>
        <p:spPr>
          <a:xfrm>
            <a:off x="235132" y="167138"/>
            <a:ext cx="7276011" cy="646331"/>
          </a:xfrm>
          <a:prstGeom prst="rect">
            <a:avLst/>
          </a:prstGeom>
          <a:noFill/>
        </p:spPr>
        <p:txBody>
          <a:bodyPr wrap="square" rtlCol="0">
            <a:spAutoFit/>
          </a:bodyPr>
          <a:lstStyle/>
          <a:p>
            <a:r>
              <a:rPr lang="en-US" sz="3600" dirty="0">
                <a:solidFill>
                  <a:schemeClr val="accent6">
                    <a:lumMod val="50000"/>
                  </a:schemeClr>
                </a:solidFill>
              </a:rPr>
              <a:t>Calderdale Good Food Movement</a:t>
            </a:r>
          </a:p>
        </p:txBody>
      </p:sp>
    </p:spTree>
    <p:extLst>
      <p:ext uri="{BB962C8B-B14F-4D97-AF65-F5344CB8AC3E}">
        <p14:creationId xmlns:p14="http://schemas.microsoft.com/office/powerpoint/2010/main" val="1652951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TotalTime>
  <Words>1213</Words>
  <Application>Microsoft Macintosh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Calderdale Good Food Movement -3 themes-</vt:lpstr>
      <vt:lpstr>PowerPoint Presentation</vt:lpstr>
      <vt:lpstr>PowerPoint Presentation</vt:lpstr>
      <vt:lpstr>PowerPoint Presentation</vt:lpstr>
      <vt:lpstr>PowerPoint Presentation</vt:lpstr>
      <vt:lpstr>PowerPoint Presentation</vt:lpstr>
      <vt:lpstr>Community Food &amp; Grow</vt:lpstr>
      <vt:lpstr>PowerPoint Presentation</vt:lpstr>
      <vt:lpstr> Key to developing a resilient and sustainable food system is having an integrated ‘joined-up’ approach which brings together voices from across the region and is representative of all members of the community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Aine Douglas</dc:creator>
  <cp:lastModifiedBy>Aine Douglas</cp:lastModifiedBy>
  <cp:revision>108</cp:revision>
  <dcterms:created xsi:type="dcterms:W3CDTF">2022-04-25T11:01:14Z</dcterms:created>
  <dcterms:modified xsi:type="dcterms:W3CDTF">2022-04-27T08:16:14Z</dcterms:modified>
</cp:coreProperties>
</file>