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1" r:id="rId6"/>
    <p:sldId id="282" r:id="rId7"/>
    <p:sldId id="268" r:id="rId8"/>
    <p:sldId id="265" r:id="rId9"/>
    <p:sldId id="284" r:id="rId10"/>
    <p:sldId id="283" r:id="rId11"/>
    <p:sldId id="260" r:id="rId12"/>
    <p:sldId id="261" r:id="rId13"/>
    <p:sldId id="262" r:id="rId14"/>
    <p:sldId id="263" r:id="rId15"/>
    <p:sldId id="270" r:id="rId16"/>
    <p:sldId id="279" r:id="rId17"/>
    <p:sldId id="280" r:id="rId18"/>
    <p:sldId id="272" r:id="rId19"/>
    <p:sldId id="273" r:id="rId20"/>
    <p:sldId id="276" r:id="rId21"/>
    <p:sldId id="267"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tsa Nyikadzino" initials="MN" lastIdx="3" clrIdx="0">
    <p:extLst>
      <p:ext uri="{19B8F6BF-5375-455C-9EA6-DF929625EA0E}">
        <p15:presenceInfo xmlns:p15="http://schemas.microsoft.com/office/powerpoint/2012/main" userId="S::Mutsa.Nyikadzino@phe.gov.uk::d82266ab-ba26-4571-99a9-a112ba86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3T16:35:45.444" idx="2">
    <p:pos x="10" y="10"/>
    <p:text>You may need to change the wording about reasons for closing - they may be closed because of lots of case - which would be the public health grounds, key to let the schools know is that UKHSA does not make the decision to close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dirty="0"/>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Presentation title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hs.uk/conditions/vaccinations/hpv-human-papillomavirus-vaccine/" TargetMode="External"/><Relationship Id="rId3" Type="http://schemas.openxmlformats.org/officeDocument/2006/relationships/hyperlink" Target="https://www.nhs.uk/conditions/vaccinations/mmr-vaccine/" TargetMode="External"/><Relationship Id="rId7" Type="http://schemas.openxmlformats.org/officeDocument/2006/relationships/hyperlink" Target="https://www.nhs.uk/conditions/vaccinations/4-in-1-pre-school-dtap-ipv-booster/" TargetMode="External"/><Relationship Id="rId2" Type="http://schemas.openxmlformats.org/officeDocument/2006/relationships/hyperlink" Target="https://www.nhs.uk/conditions/vaccinations/hib-men-c-booster-vaccine/" TargetMode="External"/><Relationship Id="rId1" Type="http://schemas.openxmlformats.org/officeDocument/2006/relationships/slideLayout" Target="../slideLayouts/slideLayout2.xml"/><Relationship Id="rId6" Type="http://schemas.openxmlformats.org/officeDocument/2006/relationships/hyperlink" Target="https://www.nhs.uk/conditions/vaccinations/child-flu-vaccine/" TargetMode="External"/><Relationship Id="rId5" Type="http://schemas.openxmlformats.org/officeDocument/2006/relationships/hyperlink" Target="https://www.nhs.uk/conditions/vaccinations/meningitis-b-vaccine/" TargetMode="External"/><Relationship Id="rId10" Type="http://schemas.openxmlformats.org/officeDocument/2006/relationships/hyperlink" Target="https://www.nhs.uk/conditions/vaccinations/men-acwy-vaccine/" TargetMode="External"/><Relationship Id="rId4" Type="http://schemas.openxmlformats.org/officeDocument/2006/relationships/hyperlink" Target="https://www.nhs.uk/conditions/vaccinations/pneumococcal-vaccination/" TargetMode="External"/><Relationship Id="rId9" Type="http://schemas.openxmlformats.org/officeDocument/2006/relationships/hyperlink" Target="https://www.nhs.uk/conditions/vaccinations/3-in-1-teenage-boos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v.uk/guidance/people-with-symptoms-of-a-respiratory-infection-including-covid-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hs.uk/using-the-nhs/about-the-nhs/your-choices-in-the-nhs/" TargetMode="External"/><Relationship Id="rId3" Type="http://schemas.openxmlformats.org/officeDocument/2006/relationships/hyperlink" Target="https://www.gov.uk/government/publications/health-protection-in-schools-and-other-childcare-facilities" TargetMode="External"/><Relationship Id="rId7" Type="http://schemas.openxmlformats.org/officeDocument/2006/relationships/hyperlink" Target="https://www.who.int/teams/integrated-health-services/infection-prevention-control/hand-hygiene/training-tools" TargetMode="External"/><Relationship Id="rId2" Type="http://schemas.openxmlformats.org/officeDocument/2006/relationships/hyperlink" Target="https://www.gov.uk/guidance/people-with-symptoms-of-a-respiratory-infection-including-covid-19" TargetMode="External"/><Relationship Id="rId1" Type="http://schemas.openxmlformats.org/officeDocument/2006/relationships/slideLayout" Target="../slideLayouts/slideLayout2.xml"/><Relationship Id="rId6" Type="http://schemas.openxmlformats.org/officeDocument/2006/relationships/hyperlink" Target="https://www.hse.gov.uk/coronavirus/hand-sanitiser/choosing-hand-sanitiser-surface-disinfectant.htm" TargetMode="External"/><Relationship Id="rId5" Type="http://schemas.openxmlformats.org/officeDocument/2006/relationships/hyperlink" Target="https://www.gov.uk/government/publications/health-protection-in-schools-and-other-childcare-facilities/chapter-3-public-health-management-of-specific-infectious-diseases#respiratory-infections-including-coronavirus-covid-19" TargetMode="External"/><Relationship Id="rId4" Type="http://schemas.openxmlformats.org/officeDocument/2006/relationships/hyperlink" Target="https://assets.publishing.service.gov.uk/government/uploads/system/uploads/attachment_data/file/1080190/20220531-People_with_Symptoms_easyread.pdf" TargetMode="External"/><Relationship Id="rId9" Type="http://schemas.openxmlformats.org/officeDocument/2006/relationships/hyperlink" Target="https://www.gov.uk/guidance/living-safely-with-respiratory-infections-including-covid-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492981" y="2528657"/>
            <a:ext cx="10527527" cy="3267844"/>
          </a:xfrm>
        </p:spPr>
        <p:txBody>
          <a:bodyPr>
            <a:normAutofit fontScale="90000"/>
          </a:bodyPr>
          <a:lstStyle/>
          <a:p>
            <a:r>
              <a:rPr lang="en-GB" dirty="0"/>
              <a:t>MANAGEMENT OF RESPIRATORY INFECTIONS </a:t>
            </a:r>
            <a:br>
              <a:rPr lang="en-GB" dirty="0"/>
            </a:br>
            <a:r>
              <a:rPr lang="en-GB" dirty="0"/>
              <a:t>September  2022</a:t>
            </a:r>
            <a:br>
              <a:rPr lang="en-GB" dirty="0"/>
            </a:br>
            <a:br>
              <a:rPr lang="en-GB" dirty="0"/>
            </a:br>
            <a:r>
              <a:rPr lang="en-GB" dirty="0" err="1"/>
              <a:t>Nyari</a:t>
            </a:r>
            <a:r>
              <a:rPr lang="en-GB" dirty="0"/>
              <a:t> Maliko </a:t>
            </a:r>
            <a:br>
              <a:rPr lang="en-GB" dirty="0"/>
            </a:br>
            <a:r>
              <a:rPr lang="en-GB" dirty="0"/>
              <a:t>Health Protection Practitioner </a:t>
            </a:r>
            <a:br>
              <a:rPr lang="en-GB" dirty="0"/>
            </a:br>
            <a:r>
              <a:rPr lang="en-GB" dirty="0"/>
              <a:t>Yorkshire &amp; Humber HPT </a:t>
            </a: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B517-E552-415C-BA74-42FAF05BF968}"/>
              </a:ext>
            </a:extLst>
          </p:cNvPr>
          <p:cNvSpPr>
            <a:spLocks noGrp="1"/>
          </p:cNvSpPr>
          <p:nvPr>
            <p:ph type="title"/>
          </p:nvPr>
        </p:nvSpPr>
        <p:spPr/>
        <p:txBody>
          <a:bodyPr/>
          <a:lstStyle/>
          <a:p>
            <a:r>
              <a:rPr lang="en-GB" dirty="0"/>
              <a:t>Investigation of influenza outbreak</a:t>
            </a:r>
          </a:p>
        </p:txBody>
      </p:sp>
      <p:sp>
        <p:nvSpPr>
          <p:cNvPr id="3" name="Content Placeholder 2">
            <a:extLst>
              <a:ext uri="{FF2B5EF4-FFF2-40B4-BE49-F238E27FC236}">
                <a16:creationId xmlns:a16="http://schemas.microsoft.com/office/drawing/2014/main" id="{FF886DE7-C330-467C-8357-F3E4B3BDE110}"/>
              </a:ext>
            </a:extLst>
          </p:cNvPr>
          <p:cNvSpPr>
            <a:spLocks noGrp="1"/>
          </p:cNvSpPr>
          <p:nvPr>
            <p:ph idx="1"/>
          </p:nvPr>
        </p:nvSpPr>
        <p:spPr>
          <a:xfrm>
            <a:off x="280074" y="1448823"/>
            <a:ext cx="11123857" cy="4351338"/>
          </a:xfrm>
        </p:spPr>
        <p:txBody>
          <a:bodyPr>
            <a:normAutofit fontScale="92500" lnSpcReduction="20000"/>
          </a:bodyPr>
          <a:lstStyle/>
          <a:p>
            <a:pPr marL="4763" marR="0" lvl="0" indent="-4763" algn="l" defTabSz="914400" rtl="0" eaLnBrk="0" fontAlgn="base" latinLnBrk="0" hangingPunct="0">
              <a:lnSpc>
                <a:spcPct val="160000"/>
              </a:lnSpc>
              <a:spcBef>
                <a:spcPts val="0"/>
              </a:spcBef>
              <a:spcAft>
                <a:spcPct val="0"/>
              </a:spcAft>
              <a:buClrTx/>
              <a:buSzTx/>
              <a:buFont typeface="Arial" pitchFamily="8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a:t>
            </a:r>
            <a:r>
              <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nformation required by the health protection team to </a:t>
            </a:r>
            <a:r>
              <a:rPr lang="en-GB" sz="1800" b="1" dirty="0">
                <a:solidFill>
                  <a:prstClr val="black"/>
                </a:solidFill>
                <a:ea typeface="ヒラギノ角ゴ Pro W3" pitchFamily="84" charset="-128"/>
              </a:rPr>
              <a:t>conduct </a:t>
            </a:r>
            <a:r>
              <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the risk assessment</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size of the school/nursery/class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size of year group (s) affected if illness is limited to specific years (or age groups/rooms for nurseries)</a:t>
            </a:r>
          </a:p>
          <a:p>
            <a:pPr eaLnBrk="0" fontAlgn="base" hangingPunct="0">
              <a:lnSpc>
                <a:spcPct val="160000"/>
              </a:lnSpc>
              <a:spcBef>
                <a:spcPts val="0"/>
              </a:spcBef>
              <a:spcAft>
                <a:spcPct val="0"/>
              </a:spcAft>
              <a:buClrTx/>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day pupils only, boarders or both?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lang="en-GB" sz="1800" dirty="0">
                <a:solidFill>
                  <a:prstClr val="black"/>
                </a:solidFill>
                <a:ea typeface="ヒラギノ角ゴ Pro W3" pitchFamily="84" charset="-128"/>
              </a:rPr>
              <a:t>any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pupils with special educational needs or disability (SEND) or any within the mainstream school</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lang="en-GB" sz="1800" dirty="0">
                <a:solidFill>
                  <a:prstClr val="black"/>
                </a:solidFill>
                <a:ea typeface="ヒラギノ角ゴ Pro W3" pitchFamily="84" charset="-128"/>
              </a:rPr>
              <a:t>main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contact person at the school (including their job title and direct contact number)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dates of childhood influenza vaccination and coverage rates in the school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nature of the symptoms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lang="en-GB" sz="1800" dirty="0">
                <a:solidFill>
                  <a:prstClr val="black"/>
                </a:solidFill>
                <a:ea typeface="ヒラギノ角ゴ Pro W3" pitchFamily="84" charset="-128"/>
              </a:rPr>
              <a:t>timeline of cases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lang="en-GB" sz="1800" dirty="0" err="1">
                <a:solidFill>
                  <a:prstClr val="black"/>
                </a:solidFill>
                <a:ea typeface="ヒラギノ角ゴ Pro W3" pitchFamily="84" charset="-128"/>
              </a:rPr>
              <a:t>ie</a:t>
            </a:r>
            <a:r>
              <a:rPr lang="en-GB" sz="1800" dirty="0">
                <a:solidFill>
                  <a:prstClr val="black"/>
                </a:solidFill>
                <a:ea typeface="ヒラギノ角ゴ Pro W3" pitchFamily="84" charset="-128"/>
              </a:rPr>
              <a:t>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onset date of the first </a:t>
            </a:r>
            <a:r>
              <a:rPr lang="en-GB" sz="1800" dirty="0">
                <a:solidFill>
                  <a:prstClr val="black"/>
                </a:solidFill>
                <a:ea typeface="ヒラギノ角ゴ Pro W3" pitchFamily="84" charset="-128"/>
              </a:rPr>
              <a:t>,</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most recent cases according to class/year group )</a:t>
            </a:r>
          </a:p>
          <a:p>
            <a:pPr marL="285750" marR="0" lvl="0" indent="-285750" algn="l" defTabSz="914400" rtl="0" eaLnBrk="0" fontAlgn="base" latinLnBrk="0" hangingPunct="0">
              <a:lnSpc>
                <a:spcPct val="160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number of hospitalisations, ICU admissions and deaths associated with the outbreak if known </a:t>
            </a:r>
          </a:p>
          <a:p>
            <a:pPr marL="4763" marR="0" lvl="0" indent="-4763" algn="l" defTabSz="914400" rtl="0" eaLnBrk="0" fontAlgn="base" latinLnBrk="0" hangingPunct="0">
              <a:lnSpc>
                <a:spcPct val="160000"/>
              </a:lnSpc>
              <a:spcBef>
                <a:spcPts val="0"/>
              </a:spcBef>
              <a:spcAft>
                <a:spcPct val="0"/>
              </a:spcAft>
              <a:buClrTx/>
              <a:buSzTx/>
              <a:buFont typeface="Arial" pitchFamily="8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lang="en-GB" sz="1800" dirty="0">
                <a:solidFill>
                  <a:prstClr val="black"/>
                </a:solidFill>
                <a:ea typeface="ヒラギノ角ゴ Pro W3" pitchFamily="84" charset="-128"/>
              </a:rPr>
              <a:t>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any children in clinical risk groups in the school, if known </a:t>
            </a:r>
          </a:p>
          <a:p>
            <a:endParaRPr lang="en-GB" dirty="0"/>
          </a:p>
        </p:txBody>
      </p:sp>
      <p:sp>
        <p:nvSpPr>
          <p:cNvPr id="4" name="Footer Placeholder 3">
            <a:extLst>
              <a:ext uri="{FF2B5EF4-FFF2-40B4-BE49-F238E27FC236}">
                <a16:creationId xmlns:a16="http://schemas.microsoft.com/office/drawing/2014/main" id="{EAFA44B8-2049-4B7E-B3ED-812CCEC374D9}"/>
              </a:ext>
            </a:extLst>
          </p:cNvPr>
          <p:cNvSpPr>
            <a:spLocks noGrp="1"/>
          </p:cNvSpPr>
          <p:nvPr>
            <p:ph type="ftr" sz="quarter" idx="10"/>
          </p:nvPr>
        </p:nvSpPr>
        <p:spPr/>
        <p:txBody>
          <a:bodyPr/>
          <a:lstStyle/>
          <a:p>
            <a:r>
              <a:rPr lang="en-GB" dirty="0"/>
              <a:t>Management Of Respiratory Infections</a:t>
            </a:r>
            <a:endParaRPr lang="en-GB" sz="1400" dirty="0"/>
          </a:p>
        </p:txBody>
      </p:sp>
      <p:sp>
        <p:nvSpPr>
          <p:cNvPr id="5" name="Slide Number Placeholder 4">
            <a:extLst>
              <a:ext uri="{FF2B5EF4-FFF2-40B4-BE49-F238E27FC236}">
                <a16:creationId xmlns:a16="http://schemas.microsoft.com/office/drawing/2014/main" id="{E2B8B217-D05F-4974-8B14-39B5508F7ED6}"/>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284591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F7BC-DAE8-478D-8C69-36DE16DE69C7}"/>
              </a:ext>
            </a:extLst>
          </p:cNvPr>
          <p:cNvSpPr>
            <a:spLocks noGrp="1"/>
          </p:cNvSpPr>
          <p:nvPr>
            <p:ph type="title"/>
          </p:nvPr>
        </p:nvSpPr>
        <p:spPr/>
        <p:txBody>
          <a:bodyPr/>
          <a:lstStyle/>
          <a:p>
            <a:r>
              <a:rPr lang="en-GB" dirty="0"/>
              <a:t>Management of suspected outbreaks </a:t>
            </a:r>
          </a:p>
        </p:txBody>
      </p:sp>
      <p:sp>
        <p:nvSpPr>
          <p:cNvPr id="3" name="Content Placeholder 2">
            <a:extLst>
              <a:ext uri="{FF2B5EF4-FFF2-40B4-BE49-F238E27FC236}">
                <a16:creationId xmlns:a16="http://schemas.microsoft.com/office/drawing/2014/main" id="{C8E7E3D5-A54C-441E-B6A0-DCA2DE97552D}"/>
              </a:ext>
            </a:extLst>
          </p:cNvPr>
          <p:cNvSpPr>
            <a:spLocks noGrp="1"/>
          </p:cNvSpPr>
          <p:nvPr>
            <p:ph idx="1"/>
          </p:nvPr>
        </p:nvSpPr>
        <p:spPr/>
        <p:txBody>
          <a:bodyPr/>
          <a:lstStyle/>
          <a:p>
            <a:pPr marL="0" marR="0" lvl="0" indent="0" algn="l" defTabSz="914400" rtl="0" eaLnBrk="0" fontAlgn="base" latinLnBrk="0" hangingPunct="0">
              <a:lnSpc>
                <a:spcPct val="114000"/>
              </a:lnSpc>
              <a:spcBef>
                <a:spcPts val="0"/>
              </a:spcBef>
              <a:spcAft>
                <a:spcPct val="0"/>
              </a:spcAft>
              <a:buClrTx/>
              <a:buSzTx/>
              <a:buFont typeface="Arial" pitchFamily="84" charset="0"/>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Response </a:t>
            </a:r>
            <a:r>
              <a:rPr kumimoji="0" lang="en-GB" sz="1800" b="1"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Mea</a:t>
            </a:r>
            <a:r>
              <a:rPr lang="en-GB" sz="1800" b="1" dirty="0">
                <a:solidFill>
                  <a:prstClr val="black"/>
                </a:solidFill>
                <a:ea typeface="ヒラギノ角ゴ Pro W3" pitchFamily="84" charset="-128"/>
              </a:rPr>
              <a:t>sures </a:t>
            </a:r>
            <a:endPar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lang="en-GB" sz="1800" dirty="0">
                <a:solidFill>
                  <a:prstClr val="black"/>
                </a:solidFill>
                <a:ea typeface="ヒラギノ角ゴ Pro W3" pitchFamily="84" charset="-128"/>
              </a:rPr>
              <a:t>R</a:t>
            </a:r>
            <a:r>
              <a:rPr kumimoji="0" lang="en-GB" sz="18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aising</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awareness among parents and guardians that influenza-like illness has been observed in the school/nursery </a:t>
            </a: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UKHSA can assist </a:t>
            </a:r>
            <a:r>
              <a:rPr lang="en-GB" sz="1800" dirty="0">
                <a:solidFill>
                  <a:prstClr val="black"/>
                </a:solidFill>
                <a:ea typeface="ヒラギノ角ゴ Pro W3" pitchFamily="84" charset="-128"/>
              </a:rPr>
              <a:t>in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providing letters which the setting disseminates through </a:t>
            </a:r>
            <a:r>
              <a:rPr lang="en-GB" sz="1800" dirty="0">
                <a:solidFill>
                  <a:prstClr val="black"/>
                </a:solidFill>
                <a:ea typeface="ヒラギノ角ゴ Pro W3" pitchFamily="84" charset="-128"/>
              </a:rPr>
              <a:t>their normal route </a:t>
            </a: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lang="en-GB" sz="1800" dirty="0">
                <a:solidFill>
                  <a:prstClr val="black"/>
                </a:solidFill>
                <a:ea typeface="ヒラギノ角ゴ Pro W3" pitchFamily="84" charset="-128"/>
              </a:rPr>
              <a:t>E</a:t>
            </a:r>
            <a:r>
              <a:rPr kumimoji="0" lang="en-GB" sz="18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xclusion</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advice  – symptomatic children and teachers should be excluded until they are asymptomatic</a:t>
            </a: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IPC Measures ; giving clear respiratory &amp; hand hygiene measures within the school/nursery</a:t>
            </a:r>
          </a:p>
          <a:p>
            <a:pPr marL="0" indent="0" eaLnBrk="0" fontAlgn="base" hangingPunct="0">
              <a:lnSpc>
                <a:spcPct val="114000"/>
              </a:lnSpc>
              <a:spcBef>
                <a:spcPts val="0"/>
              </a:spcBef>
              <a:spcAft>
                <a:spcPct val="0"/>
              </a:spcAft>
              <a:buClrTx/>
              <a:buNone/>
              <a:defRPr/>
            </a:pPr>
            <a:endParaRPr lang="en-GB" sz="1800" b="1" dirty="0">
              <a:solidFill>
                <a:prstClr val="black"/>
              </a:solidFill>
              <a:ea typeface="ヒラギノ角ゴ Pro W3" pitchFamily="84" charset="-128"/>
            </a:endParaRPr>
          </a:p>
          <a:p>
            <a:pPr marL="0" indent="0" eaLnBrk="0" fontAlgn="base" hangingPunct="0">
              <a:lnSpc>
                <a:spcPct val="114000"/>
              </a:lnSpc>
              <a:spcBef>
                <a:spcPts val="0"/>
              </a:spcBef>
              <a:spcAft>
                <a:spcPct val="0"/>
              </a:spcAft>
              <a:buClrTx/>
              <a:buNone/>
              <a:defRPr/>
            </a:pPr>
            <a:r>
              <a:rPr lang="en-GB" sz="1800" b="1" dirty="0">
                <a:solidFill>
                  <a:prstClr val="black"/>
                </a:solidFill>
                <a:ea typeface="ヒラギノ角ゴ Pro W3" pitchFamily="84" charset="-128"/>
              </a:rPr>
              <a:t>Closure ; </a:t>
            </a:r>
          </a:p>
          <a:p>
            <a:pPr marL="0" indent="0" eaLnBrk="0" fontAlgn="base" hangingPunct="0">
              <a:lnSpc>
                <a:spcPct val="114000"/>
              </a:lnSpc>
              <a:spcBef>
                <a:spcPts val="0"/>
              </a:spcBef>
              <a:spcAft>
                <a:spcPct val="0"/>
              </a:spcAft>
              <a:buClrTx/>
              <a:buNone/>
              <a:defRPr/>
            </a:pPr>
            <a:r>
              <a:rPr lang="en-GB" sz="1800" dirty="0">
                <a:solidFill>
                  <a:prstClr val="black"/>
                </a:solidFill>
                <a:ea typeface="ヒラギノ角ゴ Pro W3" pitchFamily="84" charset="-128"/>
              </a:rPr>
              <a:t>UKHSA does not make the decision to close setting only in highly exceptional circumstances</a:t>
            </a:r>
            <a:endParaRPr kumimoji="0" lang="en-GB" sz="180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285750" marR="0" lvl="0" indent="-28575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Any decision to temporarily close for business continuity reasons such as staff shortages, is a decision for the school/nursery management team and local education authority and should be made clear to parents, guardians and staff that this decision has not been made on public health grounds</a:t>
            </a:r>
          </a:p>
          <a:p>
            <a:pPr marL="0" indent="0">
              <a:buNone/>
            </a:pPr>
            <a:endParaRPr lang="en-GB" dirty="0"/>
          </a:p>
        </p:txBody>
      </p:sp>
      <p:sp>
        <p:nvSpPr>
          <p:cNvPr id="4" name="Footer Placeholder 3">
            <a:extLst>
              <a:ext uri="{FF2B5EF4-FFF2-40B4-BE49-F238E27FC236}">
                <a16:creationId xmlns:a16="http://schemas.microsoft.com/office/drawing/2014/main" id="{D392B12C-E663-4FB1-8268-99420C0565F6}"/>
              </a:ext>
            </a:extLst>
          </p:cNvPr>
          <p:cNvSpPr>
            <a:spLocks noGrp="1"/>
          </p:cNvSpPr>
          <p:nvPr>
            <p:ph type="ftr" sz="quarter" idx="10"/>
          </p:nvPr>
        </p:nvSpPr>
        <p:spPr/>
        <p:txBody>
          <a:bodyPr/>
          <a:lstStyle/>
          <a:p>
            <a:r>
              <a:rPr lang="en-GB" dirty="0"/>
              <a:t>Management Of Respiratory Infections</a:t>
            </a:r>
            <a:endParaRPr lang="en-GB" sz="1400" dirty="0"/>
          </a:p>
        </p:txBody>
      </p:sp>
      <p:sp>
        <p:nvSpPr>
          <p:cNvPr id="5" name="Slide Number Placeholder 4">
            <a:extLst>
              <a:ext uri="{FF2B5EF4-FFF2-40B4-BE49-F238E27FC236}">
                <a16:creationId xmlns:a16="http://schemas.microsoft.com/office/drawing/2014/main" id="{810AA2DE-2B9F-4867-AA7C-7117FF5F7470}"/>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93066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E5F5-695D-494B-B476-36C1D10F00CF}"/>
              </a:ext>
            </a:extLst>
          </p:cNvPr>
          <p:cNvSpPr>
            <a:spLocks noGrp="1"/>
          </p:cNvSpPr>
          <p:nvPr>
            <p:ph type="title"/>
          </p:nvPr>
        </p:nvSpPr>
        <p:spPr/>
        <p:txBody>
          <a:bodyPr>
            <a:normAutofit/>
          </a:bodyPr>
          <a:lstStyle/>
          <a:p>
            <a:pPr marL="0" indent="0">
              <a:buNone/>
            </a:pPr>
            <a:r>
              <a:rPr lang="en-GB" sz="4000" b="1" dirty="0">
                <a:solidFill>
                  <a:schemeClr val="tx1">
                    <a:alpha val="60000"/>
                  </a:schemeClr>
                </a:solidFill>
              </a:rPr>
              <a:t>Respiratory And Cough Hygiene </a:t>
            </a:r>
          </a:p>
        </p:txBody>
      </p:sp>
      <p:sp>
        <p:nvSpPr>
          <p:cNvPr id="4" name="Footer Placeholder 3">
            <a:extLst>
              <a:ext uri="{FF2B5EF4-FFF2-40B4-BE49-F238E27FC236}">
                <a16:creationId xmlns:a16="http://schemas.microsoft.com/office/drawing/2014/main" id="{38BAB00F-5C71-4872-BCD2-AF964A2F78E3}"/>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67D59793-F7FA-455A-AF6D-F76CE99BEE43}"/>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pic>
        <p:nvPicPr>
          <p:cNvPr id="9" name="Content Placeholder 8">
            <a:extLst>
              <a:ext uri="{FF2B5EF4-FFF2-40B4-BE49-F238E27FC236}">
                <a16:creationId xmlns:a16="http://schemas.microsoft.com/office/drawing/2014/main" id="{A293E9CE-26A0-4C40-BAB0-1BCBB5912C7F}"/>
              </a:ext>
            </a:extLst>
          </p:cNvPr>
          <p:cNvPicPr>
            <a:picLocks noGrp="1" noChangeAspect="1"/>
          </p:cNvPicPr>
          <p:nvPr>
            <p:ph idx="1"/>
          </p:nvPr>
        </p:nvPicPr>
        <p:blipFill>
          <a:blip r:embed="rId2"/>
          <a:stretch>
            <a:fillRect/>
          </a:stretch>
        </p:blipFill>
        <p:spPr>
          <a:xfrm>
            <a:off x="8293210" y="1619767"/>
            <a:ext cx="3330017" cy="4750890"/>
          </a:xfrm>
          <a:prstGeom prst="rect">
            <a:avLst/>
          </a:prstGeom>
        </p:spPr>
      </p:pic>
      <p:sp>
        <p:nvSpPr>
          <p:cNvPr id="10" name="Content Placeholder 2">
            <a:extLst>
              <a:ext uri="{FF2B5EF4-FFF2-40B4-BE49-F238E27FC236}">
                <a16:creationId xmlns:a16="http://schemas.microsoft.com/office/drawing/2014/main" id="{0565830B-935D-48E4-8CB2-4A727CE530F5}"/>
              </a:ext>
            </a:extLst>
          </p:cNvPr>
          <p:cNvSpPr txBox="1">
            <a:spLocks/>
          </p:cNvSpPr>
          <p:nvPr/>
        </p:nvSpPr>
        <p:spPr>
          <a:xfrm>
            <a:off x="726962" y="1773141"/>
            <a:ext cx="6103208" cy="39597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chemeClr val="tx1">
                  <a:alpha val="60000"/>
                </a:schemeClr>
              </a:solidFill>
            </a:endParaRPr>
          </a:p>
          <a:p>
            <a:pPr>
              <a:lnSpc>
                <a:spcPct val="150000"/>
              </a:lnSpc>
            </a:pPr>
            <a:r>
              <a:rPr lang="en-GB" sz="2600" dirty="0">
                <a:solidFill>
                  <a:schemeClr val="tx1">
                    <a:alpha val="60000"/>
                  </a:schemeClr>
                </a:solidFill>
              </a:rPr>
              <a:t>Coughs and sneezes spread diseases. </a:t>
            </a:r>
          </a:p>
          <a:p>
            <a:pPr>
              <a:lnSpc>
                <a:spcPct val="150000"/>
              </a:lnSpc>
            </a:pPr>
            <a:r>
              <a:rPr lang="en-GB" sz="2600" dirty="0">
                <a:solidFill>
                  <a:schemeClr val="tx1">
                    <a:alpha val="60000"/>
                  </a:schemeClr>
                </a:solidFill>
              </a:rPr>
              <a:t>Covering the nose and mouth during sneezing and coughing can reduce the spread of infection. </a:t>
            </a:r>
          </a:p>
          <a:p>
            <a:pPr>
              <a:lnSpc>
                <a:spcPct val="150000"/>
              </a:lnSpc>
            </a:pPr>
            <a:r>
              <a:rPr lang="en-GB" sz="2600" dirty="0">
                <a:solidFill>
                  <a:schemeClr val="tx1">
                    <a:alpha val="60000"/>
                  </a:schemeClr>
                </a:solidFill>
              </a:rPr>
              <a:t>Spitting should be discouraged</a:t>
            </a:r>
          </a:p>
        </p:txBody>
      </p:sp>
    </p:spTree>
    <p:extLst>
      <p:ext uri="{BB962C8B-B14F-4D97-AF65-F5344CB8AC3E}">
        <p14:creationId xmlns:p14="http://schemas.microsoft.com/office/powerpoint/2010/main" val="81345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E5F5-695D-494B-B476-36C1D10F00CF}"/>
              </a:ext>
            </a:extLst>
          </p:cNvPr>
          <p:cNvSpPr>
            <a:spLocks noGrp="1"/>
          </p:cNvSpPr>
          <p:nvPr>
            <p:ph type="title"/>
          </p:nvPr>
        </p:nvSpPr>
        <p:spPr/>
        <p:txBody>
          <a:bodyPr>
            <a:normAutofit/>
          </a:bodyPr>
          <a:lstStyle/>
          <a:p>
            <a:r>
              <a:rPr lang="en-GB" dirty="0"/>
              <a:t>Respiratory Hygiene And Cough Etiquette</a:t>
            </a:r>
          </a:p>
        </p:txBody>
      </p:sp>
      <p:pic>
        <p:nvPicPr>
          <p:cNvPr id="6" name="Content Placeholder 5">
            <a:extLst>
              <a:ext uri="{FF2B5EF4-FFF2-40B4-BE49-F238E27FC236}">
                <a16:creationId xmlns:a16="http://schemas.microsoft.com/office/drawing/2014/main" id="{99AD09FD-E235-42E3-AFE3-AF4CEA519829}"/>
              </a:ext>
            </a:extLst>
          </p:cNvPr>
          <p:cNvPicPr>
            <a:picLocks noGrp="1" noChangeAspect="1"/>
          </p:cNvPicPr>
          <p:nvPr>
            <p:ph idx="1"/>
          </p:nvPr>
        </p:nvPicPr>
        <p:blipFill>
          <a:blip r:embed="rId2"/>
          <a:stretch>
            <a:fillRect/>
          </a:stretch>
        </p:blipFill>
        <p:spPr>
          <a:xfrm>
            <a:off x="3707654" y="1619767"/>
            <a:ext cx="3080593" cy="4351338"/>
          </a:xfrm>
          <a:prstGeom prst="rect">
            <a:avLst/>
          </a:prstGeom>
        </p:spPr>
      </p:pic>
      <p:sp>
        <p:nvSpPr>
          <p:cNvPr id="4" name="Footer Placeholder 3">
            <a:extLst>
              <a:ext uri="{FF2B5EF4-FFF2-40B4-BE49-F238E27FC236}">
                <a16:creationId xmlns:a16="http://schemas.microsoft.com/office/drawing/2014/main" id="{38BAB00F-5C71-4872-BCD2-AF964A2F78E3}"/>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67D59793-F7FA-455A-AF6D-F76CE99BEE43}"/>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08740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E5F5-695D-494B-B476-36C1D10F00CF}"/>
              </a:ext>
            </a:extLst>
          </p:cNvPr>
          <p:cNvSpPr>
            <a:spLocks noGrp="1"/>
          </p:cNvSpPr>
          <p:nvPr>
            <p:ph type="title"/>
          </p:nvPr>
        </p:nvSpPr>
        <p:spPr/>
        <p:txBody>
          <a:bodyPr>
            <a:normAutofit/>
          </a:bodyPr>
          <a:lstStyle/>
          <a:p>
            <a:pPr marL="0" indent="0">
              <a:buNone/>
            </a:pPr>
            <a:r>
              <a:rPr lang="en-GB" sz="4000" b="1" dirty="0">
                <a:solidFill>
                  <a:schemeClr val="tx1">
                    <a:alpha val="60000"/>
                  </a:schemeClr>
                </a:solidFill>
              </a:rPr>
              <a:t>Hand Hygiene</a:t>
            </a:r>
            <a:endParaRPr lang="en-GB" sz="4000" dirty="0">
              <a:solidFill>
                <a:schemeClr val="tx1">
                  <a:alpha val="60000"/>
                </a:schemeClr>
              </a:solidFill>
            </a:endParaRPr>
          </a:p>
        </p:txBody>
      </p:sp>
      <p:sp>
        <p:nvSpPr>
          <p:cNvPr id="4" name="Footer Placeholder 3">
            <a:extLst>
              <a:ext uri="{FF2B5EF4-FFF2-40B4-BE49-F238E27FC236}">
                <a16:creationId xmlns:a16="http://schemas.microsoft.com/office/drawing/2014/main" id="{38BAB00F-5C71-4872-BCD2-AF964A2F78E3}"/>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67D59793-F7FA-455A-AF6D-F76CE99BEE43}"/>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pic>
        <p:nvPicPr>
          <p:cNvPr id="3" name="Picture 2">
            <a:extLst>
              <a:ext uri="{FF2B5EF4-FFF2-40B4-BE49-F238E27FC236}">
                <a16:creationId xmlns:a16="http://schemas.microsoft.com/office/drawing/2014/main" id="{AD884C13-F7FD-4B03-AEFE-D6D7F1D337EB}"/>
              </a:ext>
            </a:extLst>
          </p:cNvPr>
          <p:cNvPicPr>
            <a:picLocks noChangeAspect="1"/>
          </p:cNvPicPr>
          <p:nvPr/>
        </p:nvPicPr>
        <p:blipFill>
          <a:blip r:embed="rId2"/>
          <a:stretch>
            <a:fillRect/>
          </a:stretch>
        </p:blipFill>
        <p:spPr>
          <a:xfrm>
            <a:off x="8136967" y="1657883"/>
            <a:ext cx="3114128" cy="4445931"/>
          </a:xfrm>
          <a:prstGeom prst="rect">
            <a:avLst/>
          </a:prstGeom>
        </p:spPr>
      </p:pic>
      <p:sp>
        <p:nvSpPr>
          <p:cNvPr id="9" name="Content Placeholder 2">
            <a:extLst>
              <a:ext uri="{FF2B5EF4-FFF2-40B4-BE49-F238E27FC236}">
                <a16:creationId xmlns:a16="http://schemas.microsoft.com/office/drawing/2014/main" id="{6D722F0B-D10C-4183-893C-DB4494B18719}"/>
              </a:ext>
            </a:extLst>
          </p:cNvPr>
          <p:cNvSpPr>
            <a:spLocks noGrp="1"/>
          </p:cNvSpPr>
          <p:nvPr>
            <p:ph idx="1"/>
          </p:nvPr>
        </p:nvSpPr>
        <p:spPr>
          <a:xfrm>
            <a:off x="330205" y="1873036"/>
            <a:ext cx="7064507" cy="4230778"/>
          </a:xfrm>
        </p:spPr>
        <p:txBody>
          <a:bodyPr>
            <a:normAutofit fontScale="92500" lnSpcReduction="10000"/>
          </a:bodyPr>
          <a:lstStyle/>
          <a:p>
            <a:pPr>
              <a:lnSpc>
                <a:spcPct val="150000"/>
              </a:lnSpc>
            </a:pPr>
            <a:r>
              <a:rPr lang="en-GB" sz="2000" dirty="0">
                <a:solidFill>
                  <a:schemeClr val="tx1">
                    <a:alpha val="60000"/>
                  </a:schemeClr>
                </a:solidFill>
              </a:rPr>
              <a:t>Hand washing is one of the most important ways of controlling the spread of infections, i.e. diarrhoea and/or vomiting and respiratory infections. </a:t>
            </a:r>
          </a:p>
          <a:p>
            <a:pPr>
              <a:lnSpc>
                <a:spcPct val="150000"/>
              </a:lnSpc>
            </a:pPr>
            <a:r>
              <a:rPr lang="en-GB" sz="2000" dirty="0">
                <a:solidFill>
                  <a:schemeClr val="tx1">
                    <a:alpha val="60000"/>
                  </a:schemeClr>
                </a:solidFill>
              </a:rPr>
              <a:t>Settings should ensure access to liquid soap, warm water and paper towels. Bar soap should not be used. </a:t>
            </a:r>
          </a:p>
          <a:p>
            <a:pPr>
              <a:lnSpc>
                <a:spcPct val="150000"/>
              </a:lnSpc>
            </a:pPr>
            <a:r>
              <a:rPr lang="en-GB" sz="2000" dirty="0">
                <a:solidFill>
                  <a:schemeClr val="tx1">
                    <a:alpha val="60000"/>
                  </a:schemeClr>
                </a:solidFill>
              </a:rPr>
              <a:t>All staff and pupils should be advised to wash their hands after using the toilet, before eating or handling food &amp;  after playtime. </a:t>
            </a:r>
          </a:p>
          <a:p>
            <a:pPr>
              <a:lnSpc>
                <a:spcPct val="150000"/>
              </a:lnSpc>
            </a:pPr>
            <a:r>
              <a:rPr lang="en-GB" sz="2000" dirty="0">
                <a:solidFill>
                  <a:schemeClr val="tx1">
                    <a:alpha val="60000"/>
                  </a:schemeClr>
                </a:solidFill>
              </a:rPr>
              <a:t>Alcohol hand gel should not replace handwashing </a:t>
            </a:r>
          </a:p>
          <a:p>
            <a:pPr marL="0" indent="0">
              <a:buNone/>
            </a:pPr>
            <a:endParaRPr lang="en-GB" sz="2000" dirty="0">
              <a:solidFill>
                <a:schemeClr val="tx1">
                  <a:alpha val="60000"/>
                </a:schemeClr>
              </a:solidFill>
            </a:endParaRPr>
          </a:p>
        </p:txBody>
      </p:sp>
    </p:spTree>
    <p:extLst>
      <p:ext uri="{BB962C8B-B14F-4D97-AF65-F5344CB8AC3E}">
        <p14:creationId xmlns:p14="http://schemas.microsoft.com/office/powerpoint/2010/main" val="387985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3418-3325-4CD8-9A88-786E150552D8}"/>
              </a:ext>
            </a:extLst>
          </p:cNvPr>
          <p:cNvSpPr>
            <a:spLocks noGrp="1"/>
          </p:cNvSpPr>
          <p:nvPr>
            <p:ph type="title"/>
          </p:nvPr>
        </p:nvSpPr>
        <p:spPr/>
        <p:txBody>
          <a:bodyPr>
            <a:normAutofit fontScale="90000"/>
          </a:bodyPr>
          <a:lstStyle/>
          <a:p>
            <a:r>
              <a:rPr lang="en-GB" dirty="0"/>
              <a:t>Sanitary facilities</a:t>
            </a:r>
            <a:br>
              <a:rPr lang="en-GB" dirty="0"/>
            </a:br>
            <a:endParaRPr lang="en-GB" dirty="0"/>
          </a:p>
        </p:txBody>
      </p:sp>
      <p:sp>
        <p:nvSpPr>
          <p:cNvPr id="3" name="Content Placeholder 2">
            <a:extLst>
              <a:ext uri="{FF2B5EF4-FFF2-40B4-BE49-F238E27FC236}">
                <a16:creationId xmlns:a16="http://schemas.microsoft.com/office/drawing/2014/main" id="{DE8286E5-FC29-4EDE-9FE1-67B2145B49D1}"/>
              </a:ext>
            </a:extLst>
          </p:cNvPr>
          <p:cNvSpPr>
            <a:spLocks noGrp="1"/>
          </p:cNvSpPr>
          <p:nvPr>
            <p:ph idx="1"/>
          </p:nvPr>
        </p:nvSpPr>
        <p:spPr/>
        <p:txBody>
          <a:bodyPr>
            <a:normAutofit/>
          </a:bodyPr>
          <a:lstStyle/>
          <a:p>
            <a:pPr marL="0" indent="0">
              <a:buNone/>
            </a:pPr>
            <a:r>
              <a:rPr lang="en-GB" dirty="0"/>
              <a:t>Good hygiene practices depend on adequate facilities. </a:t>
            </a:r>
          </a:p>
          <a:p>
            <a:r>
              <a:rPr lang="en-GB" dirty="0"/>
              <a:t>A hand wash basin with warm running water along with a mild liquid soap, preferably wall mounted with disposable cartridges, should be available.</a:t>
            </a:r>
          </a:p>
          <a:p>
            <a:endParaRPr lang="en-GB" dirty="0"/>
          </a:p>
          <a:p>
            <a:r>
              <a:rPr lang="en-GB" dirty="0"/>
              <a:t>Disposable paper towels next to basins in wall mounted dispensers &amp;  nearby foot-operated wastepaper bin.</a:t>
            </a:r>
          </a:p>
          <a:p>
            <a:endParaRPr lang="en-GB" dirty="0"/>
          </a:p>
          <a:p>
            <a:r>
              <a:rPr lang="en-GB" dirty="0"/>
              <a:t>Toilet paper should be available in each cubicle.</a:t>
            </a: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143D17C-3026-4E75-831D-8DC779D2B0A3}"/>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A1340385-B9D6-4DC0-B46D-5273732E26A6}"/>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407509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3FA1-94C6-486C-9A76-0E0D61E68885}"/>
              </a:ext>
            </a:extLst>
          </p:cNvPr>
          <p:cNvSpPr>
            <a:spLocks noGrp="1"/>
          </p:cNvSpPr>
          <p:nvPr>
            <p:ph type="title"/>
          </p:nvPr>
        </p:nvSpPr>
        <p:spPr/>
        <p:txBody>
          <a:bodyPr/>
          <a:lstStyle/>
          <a:p>
            <a:r>
              <a:rPr lang="en-GB" dirty="0"/>
              <a:t>Keep occupied spaces well ventilated</a:t>
            </a:r>
          </a:p>
        </p:txBody>
      </p:sp>
      <p:sp>
        <p:nvSpPr>
          <p:cNvPr id="3" name="Content Placeholder 2">
            <a:extLst>
              <a:ext uri="{FF2B5EF4-FFF2-40B4-BE49-F238E27FC236}">
                <a16:creationId xmlns:a16="http://schemas.microsoft.com/office/drawing/2014/main" id="{D6E95207-25BD-45F5-873A-7A2BA2EB7693}"/>
              </a:ext>
            </a:extLst>
          </p:cNvPr>
          <p:cNvSpPr>
            <a:spLocks noGrp="1"/>
          </p:cNvSpPr>
          <p:nvPr>
            <p:ph idx="1"/>
          </p:nvPr>
        </p:nvSpPr>
        <p:spPr/>
        <p:txBody>
          <a:bodyPr>
            <a:normAutofit/>
          </a:bodyPr>
          <a:lstStyle/>
          <a:p>
            <a:pPr marL="0" indent="0">
              <a:buNone/>
            </a:pPr>
            <a:r>
              <a:rPr lang="en-GB" dirty="0"/>
              <a:t>Ventilation allows  fresh air into indoor spaces can help remove air that contains virus particles and prevent the spread of COVID-19 and other respiratory infections</a:t>
            </a:r>
          </a:p>
          <a:p>
            <a:r>
              <a:rPr lang="en-GB" dirty="0"/>
              <a:t>If there are areas of the setting identified that may have poor ventilation, there are several simple things that can be done to improve ventilation.</a:t>
            </a:r>
          </a:p>
          <a:p>
            <a:pPr marL="0" indent="0">
              <a:buNone/>
            </a:pPr>
            <a:r>
              <a:rPr lang="en-GB" dirty="0"/>
              <a:t>These include:</a:t>
            </a:r>
          </a:p>
          <a:p>
            <a:r>
              <a:rPr lang="en-GB" dirty="0"/>
              <a:t>partially opening windows and doors to let fresh air in</a:t>
            </a:r>
          </a:p>
          <a:p>
            <a:r>
              <a:rPr lang="en-GB" dirty="0"/>
              <a:t>opening higher level windows to reduce draughts</a:t>
            </a:r>
          </a:p>
          <a:p>
            <a:r>
              <a:rPr lang="en-GB" dirty="0"/>
              <a:t>opening windows for 10 minutes an hour or longer can help increase ventilation – where possible this can happen when the room is empty in between lessons, for example</a:t>
            </a:r>
          </a:p>
        </p:txBody>
      </p:sp>
      <p:sp>
        <p:nvSpPr>
          <p:cNvPr id="4" name="Footer Placeholder 3">
            <a:extLst>
              <a:ext uri="{FF2B5EF4-FFF2-40B4-BE49-F238E27FC236}">
                <a16:creationId xmlns:a16="http://schemas.microsoft.com/office/drawing/2014/main" id="{130D3690-2DED-4175-8101-438EA8BE0231}"/>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7FB9FF66-8C9F-4E87-9E8B-1277AD4D81A8}"/>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400388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3FA1-94C6-486C-9A76-0E0D61E68885}"/>
              </a:ext>
            </a:extLst>
          </p:cNvPr>
          <p:cNvSpPr>
            <a:spLocks noGrp="1"/>
          </p:cNvSpPr>
          <p:nvPr>
            <p:ph type="title"/>
          </p:nvPr>
        </p:nvSpPr>
        <p:spPr/>
        <p:txBody>
          <a:bodyPr/>
          <a:lstStyle/>
          <a:p>
            <a:r>
              <a:rPr lang="en-US" sz="4000" kern="1200" dirty="0">
                <a:solidFill>
                  <a:schemeClr val="tx1"/>
                </a:solidFill>
                <a:latin typeface="+mj-lt"/>
                <a:ea typeface="+mj-ea"/>
                <a:cs typeface="+mj-cs"/>
              </a:rPr>
              <a:t>Vaccination Programme </a:t>
            </a:r>
            <a:endParaRPr lang="en-GB" dirty="0"/>
          </a:p>
        </p:txBody>
      </p:sp>
      <p:sp>
        <p:nvSpPr>
          <p:cNvPr id="4" name="Footer Placeholder 3">
            <a:extLst>
              <a:ext uri="{FF2B5EF4-FFF2-40B4-BE49-F238E27FC236}">
                <a16:creationId xmlns:a16="http://schemas.microsoft.com/office/drawing/2014/main" id="{130D3690-2DED-4175-8101-438EA8BE0231}"/>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7FB9FF66-8C9F-4E87-9E8B-1277AD4D81A8}"/>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7" name="Content Placeholder 6">
            <a:extLst>
              <a:ext uri="{FF2B5EF4-FFF2-40B4-BE49-F238E27FC236}">
                <a16:creationId xmlns:a16="http://schemas.microsoft.com/office/drawing/2014/main" id="{F5ECEB27-F3C6-4363-B3A9-3E843F353D64}"/>
              </a:ext>
            </a:extLst>
          </p:cNvPr>
          <p:cNvSpPr>
            <a:spLocks noGrp="1"/>
          </p:cNvSpPr>
          <p:nvPr>
            <p:ph idx="1"/>
          </p:nvPr>
        </p:nvSpPr>
        <p:spPr/>
        <p:txBody>
          <a:bodyPr/>
          <a:lstStyle/>
          <a:p>
            <a:pPr marL="0" indent="0">
              <a:buNone/>
            </a:pPr>
            <a:endParaRPr lang="en-GB" dirty="0"/>
          </a:p>
        </p:txBody>
      </p:sp>
      <p:graphicFrame>
        <p:nvGraphicFramePr>
          <p:cNvPr id="8" name="Content Placeholder 5">
            <a:extLst>
              <a:ext uri="{FF2B5EF4-FFF2-40B4-BE49-F238E27FC236}">
                <a16:creationId xmlns:a16="http://schemas.microsoft.com/office/drawing/2014/main" id="{427F8F63-ED41-46F8-8179-691324C4D946}"/>
              </a:ext>
            </a:extLst>
          </p:cNvPr>
          <p:cNvGraphicFramePr>
            <a:graphicFrameLocks/>
          </p:cNvGraphicFramePr>
          <p:nvPr>
            <p:extLst>
              <p:ext uri="{D42A27DB-BD31-4B8C-83A1-F6EECF244321}">
                <p14:modId xmlns:p14="http://schemas.microsoft.com/office/powerpoint/2010/main" val="1640103667"/>
              </p:ext>
            </p:extLst>
          </p:nvPr>
        </p:nvGraphicFramePr>
        <p:xfrm>
          <a:off x="1002204" y="1597586"/>
          <a:ext cx="9171604" cy="4705817"/>
        </p:xfrm>
        <a:graphic>
          <a:graphicData uri="http://schemas.openxmlformats.org/drawingml/2006/table">
            <a:tbl>
              <a:tblPr firstRow="1" bandRow="1">
                <a:tableStyleId>{5C22544A-7EE6-4342-B048-85BDC9FD1C3A}</a:tableStyleId>
              </a:tblPr>
              <a:tblGrid>
                <a:gridCol w="3748509">
                  <a:extLst>
                    <a:ext uri="{9D8B030D-6E8A-4147-A177-3AD203B41FA5}">
                      <a16:colId xmlns:a16="http://schemas.microsoft.com/office/drawing/2014/main" val="286606839"/>
                    </a:ext>
                  </a:extLst>
                </a:gridCol>
                <a:gridCol w="5423095">
                  <a:extLst>
                    <a:ext uri="{9D8B030D-6E8A-4147-A177-3AD203B41FA5}">
                      <a16:colId xmlns:a16="http://schemas.microsoft.com/office/drawing/2014/main" val="2276358608"/>
                    </a:ext>
                  </a:extLst>
                </a:gridCol>
              </a:tblGrid>
              <a:tr h="515117">
                <a:tc gridSpan="2">
                  <a:txBody>
                    <a:bodyPr/>
                    <a:lstStyle/>
                    <a:p>
                      <a:r>
                        <a:rPr lang="en-GB" sz="1800" dirty="0"/>
                        <a:t>A table showing when vaccines are offered to children aged 1 to 15</a:t>
                      </a:r>
                    </a:p>
                  </a:txBody>
                  <a:tcPr marL="87989" marR="87989" marT="43995" marB="43995"/>
                </a:tc>
                <a:tc hMerge="1">
                  <a:txBody>
                    <a:bodyPr/>
                    <a:lstStyle/>
                    <a:p>
                      <a:endParaRPr lang="en-GB"/>
                    </a:p>
                  </a:txBody>
                  <a:tcPr/>
                </a:tc>
                <a:extLst>
                  <a:ext uri="{0D108BD9-81ED-4DB2-BD59-A6C34878D82A}">
                    <a16:rowId xmlns:a16="http://schemas.microsoft.com/office/drawing/2014/main" val="3907756834"/>
                  </a:ext>
                </a:extLst>
              </a:tr>
              <a:tr h="464876">
                <a:tc>
                  <a:txBody>
                    <a:bodyPr/>
                    <a:lstStyle/>
                    <a:p>
                      <a:pPr algn="l" fontAlgn="t"/>
                      <a:r>
                        <a:rPr lang="en-GB" sz="1800" b="1">
                          <a:effectLst/>
                        </a:rPr>
                        <a:t>Age</a:t>
                      </a:r>
                    </a:p>
                  </a:txBody>
                  <a:tcPr marL="87989" marR="146648" marT="97765" marB="97765"/>
                </a:tc>
                <a:tc>
                  <a:txBody>
                    <a:bodyPr/>
                    <a:lstStyle/>
                    <a:p>
                      <a:pPr algn="l" fontAlgn="t"/>
                      <a:r>
                        <a:rPr lang="en-GB" sz="1800" b="1" dirty="0">
                          <a:effectLst/>
                        </a:rPr>
                        <a:t>Vaccines</a:t>
                      </a:r>
                    </a:p>
                  </a:txBody>
                  <a:tcPr marL="87989" marR="87989" marT="97765" marB="97765"/>
                </a:tc>
                <a:extLst>
                  <a:ext uri="{0D108BD9-81ED-4DB2-BD59-A6C34878D82A}">
                    <a16:rowId xmlns:a16="http://schemas.microsoft.com/office/drawing/2014/main" val="248310945"/>
                  </a:ext>
                </a:extLst>
              </a:tr>
              <a:tr h="1279125">
                <a:tc>
                  <a:txBody>
                    <a:bodyPr/>
                    <a:lstStyle/>
                    <a:p>
                      <a:pPr algn="l" fontAlgn="t"/>
                      <a:r>
                        <a:rPr lang="en-GB" sz="1800" dirty="0">
                          <a:effectLst/>
                        </a:rPr>
                        <a:t>1 year</a:t>
                      </a:r>
                    </a:p>
                  </a:txBody>
                  <a:tcPr marL="87989" marR="146648" marT="97765" marB="97765"/>
                </a:tc>
                <a:tc>
                  <a:txBody>
                    <a:bodyPr/>
                    <a:lstStyle/>
                    <a:p>
                      <a:pPr algn="l" fontAlgn="t"/>
                      <a:r>
                        <a:rPr lang="en-GB" sz="1800" dirty="0">
                          <a:solidFill>
                            <a:srgbClr val="005EB8"/>
                          </a:solidFill>
                          <a:effectLst/>
                          <a:hlinkClick r:id="rId2"/>
                        </a:rPr>
                        <a:t>Hib/</a:t>
                      </a:r>
                      <a:r>
                        <a:rPr lang="en-GB" sz="1800" dirty="0" err="1">
                          <a:solidFill>
                            <a:srgbClr val="005EB8"/>
                          </a:solidFill>
                          <a:effectLst/>
                          <a:hlinkClick r:id="rId2"/>
                        </a:rPr>
                        <a:t>MenC</a:t>
                      </a:r>
                      <a:r>
                        <a:rPr lang="en-GB" sz="1800" dirty="0">
                          <a:effectLst/>
                        </a:rPr>
                        <a:t> (1st dose)</a:t>
                      </a:r>
                      <a:br>
                        <a:rPr lang="en-GB" sz="1800" dirty="0">
                          <a:effectLst/>
                        </a:rPr>
                      </a:br>
                      <a:r>
                        <a:rPr lang="en-GB" sz="1800" dirty="0">
                          <a:solidFill>
                            <a:srgbClr val="005EB8"/>
                          </a:solidFill>
                          <a:effectLst/>
                          <a:hlinkClick r:id="rId3"/>
                        </a:rPr>
                        <a:t>MMR</a:t>
                      </a:r>
                      <a:r>
                        <a:rPr lang="en-GB" sz="1800" dirty="0">
                          <a:effectLst/>
                        </a:rPr>
                        <a:t> (1st dose)</a:t>
                      </a:r>
                      <a:br>
                        <a:rPr lang="en-GB" sz="1800" dirty="0">
                          <a:effectLst/>
                        </a:rPr>
                      </a:br>
                      <a:r>
                        <a:rPr lang="en-GB" sz="1800" dirty="0">
                          <a:solidFill>
                            <a:srgbClr val="005EB8"/>
                          </a:solidFill>
                          <a:effectLst/>
                          <a:hlinkClick r:id="rId4"/>
                        </a:rPr>
                        <a:t>Pneumococcal (PCV) vaccine</a:t>
                      </a:r>
                      <a:r>
                        <a:rPr lang="en-GB" sz="1800" dirty="0">
                          <a:effectLst/>
                        </a:rPr>
                        <a:t> (2nd dose)</a:t>
                      </a:r>
                      <a:br>
                        <a:rPr lang="en-GB" sz="1800" dirty="0">
                          <a:effectLst/>
                        </a:rPr>
                      </a:br>
                      <a:r>
                        <a:rPr lang="en-GB" sz="1800" dirty="0" err="1">
                          <a:solidFill>
                            <a:srgbClr val="005EB8"/>
                          </a:solidFill>
                          <a:effectLst/>
                          <a:hlinkClick r:id="rId5"/>
                        </a:rPr>
                        <a:t>MenB</a:t>
                      </a:r>
                      <a:r>
                        <a:rPr lang="en-GB" sz="1800" dirty="0">
                          <a:effectLst/>
                        </a:rPr>
                        <a:t> (3rd dose)</a:t>
                      </a:r>
                    </a:p>
                  </a:txBody>
                  <a:tcPr marL="87989" marR="87989" marT="97765" marB="97765"/>
                </a:tc>
                <a:extLst>
                  <a:ext uri="{0D108BD9-81ED-4DB2-BD59-A6C34878D82A}">
                    <a16:rowId xmlns:a16="http://schemas.microsoft.com/office/drawing/2014/main" val="2915013557"/>
                  </a:ext>
                </a:extLst>
              </a:tr>
              <a:tr h="464876">
                <a:tc>
                  <a:txBody>
                    <a:bodyPr/>
                    <a:lstStyle/>
                    <a:p>
                      <a:pPr algn="l" fontAlgn="t"/>
                      <a:r>
                        <a:rPr lang="en-GB" sz="1800">
                          <a:effectLst/>
                        </a:rPr>
                        <a:t>2 to 10 years</a:t>
                      </a:r>
                    </a:p>
                  </a:txBody>
                  <a:tcPr marL="87989" marR="146648" marT="97765" marB="97765"/>
                </a:tc>
                <a:tc>
                  <a:txBody>
                    <a:bodyPr/>
                    <a:lstStyle/>
                    <a:p>
                      <a:pPr algn="l" fontAlgn="t"/>
                      <a:r>
                        <a:rPr lang="en-GB" sz="1800">
                          <a:solidFill>
                            <a:srgbClr val="005EB8"/>
                          </a:solidFill>
                          <a:effectLst/>
                          <a:hlinkClick r:id="rId6"/>
                        </a:rPr>
                        <a:t>Flu vaccine</a:t>
                      </a:r>
                      <a:r>
                        <a:rPr lang="en-GB" sz="1800">
                          <a:effectLst/>
                        </a:rPr>
                        <a:t> (every year)</a:t>
                      </a:r>
                    </a:p>
                  </a:txBody>
                  <a:tcPr marL="87989" marR="87989" marT="97765" marB="97765"/>
                </a:tc>
                <a:extLst>
                  <a:ext uri="{0D108BD9-81ED-4DB2-BD59-A6C34878D82A}">
                    <a16:rowId xmlns:a16="http://schemas.microsoft.com/office/drawing/2014/main" val="705619089"/>
                  </a:ext>
                </a:extLst>
              </a:tr>
              <a:tr h="736292">
                <a:tc>
                  <a:txBody>
                    <a:bodyPr/>
                    <a:lstStyle/>
                    <a:p>
                      <a:pPr algn="l" fontAlgn="t"/>
                      <a:r>
                        <a:rPr lang="en-GB" sz="1800">
                          <a:effectLst/>
                        </a:rPr>
                        <a:t>3 years and 4 months</a:t>
                      </a:r>
                    </a:p>
                  </a:txBody>
                  <a:tcPr marL="87989" marR="146648" marT="97765" marB="97765"/>
                </a:tc>
                <a:tc>
                  <a:txBody>
                    <a:bodyPr/>
                    <a:lstStyle/>
                    <a:p>
                      <a:pPr algn="l" fontAlgn="t"/>
                      <a:r>
                        <a:rPr lang="en-GB" sz="1800">
                          <a:solidFill>
                            <a:srgbClr val="005EB8"/>
                          </a:solidFill>
                          <a:effectLst/>
                          <a:hlinkClick r:id="rId3"/>
                        </a:rPr>
                        <a:t>MMR</a:t>
                      </a:r>
                      <a:r>
                        <a:rPr lang="en-GB" sz="1800">
                          <a:effectLst/>
                        </a:rPr>
                        <a:t> (2nd dose)</a:t>
                      </a:r>
                      <a:br>
                        <a:rPr lang="en-GB" sz="1800">
                          <a:effectLst/>
                        </a:rPr>
                      </a:br>
                      <a:r>
                        <a:rPr lang="en-GB" sz="1800">
                          <a:solidFill>
                            <a:srgbClr val="005EB8"/>
                          </a:solidFill>
                          <a:effectLst/>
                          <a:hlinkClick r:id="rId7"/>
                        </a:rPr>
                        <a:t>4-in-1 pre-school booster</a:t>
                      </a:r>
                      <a:endParaRPr lang="en-GB" sz="1800">
                        <a:effectLst/>
                      </a:endParaRPr>
                    </a:p>
                  </a:txBody>
                  <a:tcPr marL="87989" marR="87989" marT="97765" marB="97765"/>
                </a:tc>
                <a:extLst>
                  <a:ext uri="{0D108BD9-81ED-4DB2-BD59-A6C34878D82A}">
                    <a16:rowId xmlns:a16="http://schemas.microsoft.com/office/drawing/2014/main" val="3339793872"/>
                  </a:ext>
                </a:extLst>
              </a:tr>
              <a:tr h="464876">
                <a:tc>
                  <a:txBody>
                    <a:bodyPr/>
                    <a:lstStyle/>
                    <a:p>
                      <a:pPr algn="l" fontAlgn="t"/>
                      <a:r>
                        <a:rPr lang="en-GB" sz="1800">
                          <a:effectLst/>
                        </a:rPr>
                        <a:t>12 to 13 years</a:t>
                      </a:r>
                    </a:p>
                  </a:txBody>
                  <a:tcPr marL="87989" marR="146648" marT="97765" marB="97765"/>
                </a:tc>
                <a:tc>
                  <a:txBody>
                    <a:bodyPr/>
                    <a:lstStyle/>
                    <a:p>
                      <a:pPr algn="l" fontAlgn="t"/>
                      <a:r>
                        <a:rPr lang="en-GB" sz="1800">
                          <a:solidFill>
                            <a:srgbClr val="005EB8"/>
                          </a:solidFill>
                          <a:effectLst/>
                          <a:hlinkClick r:id="rId8"/>
                        </a:rPr>
                        <a:t>HPV vaccine</a:t>
                      </a:r>
                      <a:endParaRPr lang="en-GB" sz="1800">
                        <a:effectLst/>
                      </a:endParaRPr>
                    </a:p>
                  </a:txBody>
                  <a:tcPr marL="87989" marR="87989" marT="97765" marB="97765"/>
                </a:tc>
                <a:extLst>
                  <a:ext uri="{0D108BD9-81ED-4DB2-BD59-A6C34878D82A}">
                    <a16:rowId xmlns:a16="http://schemas.microsoft.com/office/drawing/2014/main" val="2101372798"/>
                  </a:ext>
                </a:extLst>
              </a:tr>
              <a:tr h="736292">
                <a:tc>
                  <a:txBody>
                    <a:bodyPr/>
                    <a:lstStyle/>
                    <a:p>
                      <a:pPr algn="l" fontAlgn="t"/>
                      <a:r>
                        <a:rPr lang="en-GB" sz="1800">
                          <a:effectLst/>
                        </a:rPr>
                        <a:t>14 years</a:t>
                      </a:r>
                    </a:p>
                  </a:txBody>
                  <a:tcPr marL="87989" marR="146648" marT="97765" marB="97765"/>
                </a:tc>
                <a:tc>
                  <a:txBody>
                    <a:bodyPr/>
                    <a:lstStyle/>
                    <a:p>
                      <a:pPr algn="l" fontAlgn="t"/>
                      <a:r>
                        <a:rPr lang="en-GB" sz="1800" u="none" strike="noStrike" dirty="0">
                          <a:solidFill>
                            <a:srgbClr val="212B32"/>
                          </a:solidFill>
                          <a:effectLst/>
                          <a:hlinkClick r:id="rId9"/>
                        </a:rPr>
                        <a:t>3-in-1 teenage booster</a:t>
                      </a:r>
                      <a:br>
                        <a:rPr lang="en-GB" sz="1800" dirty="0">
                          <a:effectLst/>
                        </a:rPr>
                      </a:br>
                      <a:r>
                        <a:rPr lang="en-GB" sz="1800" dirty="0" err="1">
                          <a:solidFill>
                            <a:srgbClr val="005EB8"/>
                          </a:solidFill>
                          <a:effectLst/>
                          <a:hlinkClick r:id="rId10"/>
                        </a:rPr>
                        <a:t>MenACWY</a:t>
                      </a:r>
                      <a:endParaRPr lang="en-GB" sz="1800" dirty="0">
                        <a:effectLst/>
                      </a:endParaRPr>
                    </a:p>
                  </a:txBody>
                  <a:tcPr marL="87989" marR="87989" marT="97765" marB="97765"/>
                </a:tc>
                <a:extLst>
                  <a:ext uri="{0D108BD9-81ED-4DB2-BD59-A6C34878D82A}">
                    <a16:rowId xmlns:a16="http://schemas.microsoft.com/office/drawing/2014/main" val="3769754109"/>
                  </a:ext>
                </a:extLst>
              </a:tr>
            </a:tbl>
          </a:graphicData>
        </a:graphic>
      </p:graphicFrame>
    </p:spTree>
    <p:extLst>
      <p:ext uri="{BB962C8B-B14F-4D97-AF65-F5344CB8AC3E}">
        <p14:creationId xmlns:p14="http://schemas.microsoft.com/office/powerpoint/2010/main" val="242073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53C0-DB5E-4DBB-B634-250ABBBD2A0F}"/>
              </a:ext>
            </a:extLst>
          </p:cNvPr>
          <p:cNvSpPr>
            <a:spLocks noGrp="1"/>
          </p:cNvSpPr>
          <p:nvPr>
            <p:ph type="title"/>
          </p:nvPr>
        </p:nvSpPr>
        <p:spPr/>
        <p:txBody>
          <a:bodyPr/>
          <a:lstStyle/>
          <a:p>
            <a:r>
              <a:rPr lang="en-GB" dirty="0"/>
              <a:t>Coronavirus (COVID-19) vaccination</a:t>
            </a:r>
          </a:p>
        </p:txBody>
      </p:sp>
      <p:sp>
        <p:nvSpPr>
          <p:cNvPr id="3" name="Content Placeholder 2">
            <a:extLst>
              <a:ext uri="{FF2B5EF4-FFF2-40B4-BE49-F238E27FC236}">
                <a16:creationId xmlns:a16="http://schemas.microsoft.com/office/drawing/2014/main" id="{6914A724-BCBB-4AE3-96C6-AB33CC98CC35}"/>
              </a:ext>
            </a:extLst>
          </p:cNvPr>
          <p:cNvSpPr>
            <a:spLocks noGrp="1"/>
          </p:cNvSpPr>
          <p:nvPr>
            <p:ph idx="1"/>
          </p:nvPr>
        </p:nvSpPr>
        <p:spPr>
          <a:xfrm>
            <a:off x="330206" y="1464725"/>
            <a:ext cx="11123857" cy="4351338"/>
          </a:xfrm>
        </p:spPr>
        <p:txBody>
          <a:bodyPr>
            <a:normAutofit/>
          </a:bodyPr>
          <a:lstStyle/>
          <a:p>
            <a:pPr>
              <a:lnSpc>
                <a:spcPct val="150000"/>
              </a:lnSpc>
            </a:pPr>
            <a:endParaRPr lang="en-GB" dirty="0">
              <a:hlinkClick r:id="rId2"/>
            </a:endParaRPr>
          </a:p>
          <a:p>
            <a:pPr>
              <a:lnSpc>
                <a:spcPct val="150000"/>
              </a:lnSpc>
            </a:pPr>
            <a:endParaRPr lang="en-GB" dirty="0"/>
          </a:p>
          <a:p>
            <a:pPr>
              <a:lnSpc>
                <a:spcPct val="150000"/>
              </a:lnSpc>
            </a:pPr>
            <a:endParaRPr lang="en-GB" dirty="0"/>
          </a:p>
        </p:txBody>
      </p:sp>
      <p:sp>
        <p:nvSpPr>
          <p:cNvPr id="4" name="Footer Placeholder 3">
            <a:extLst>
              <a:ext uri="{FF2B5EF4-FFF2-40B4-BE49-F238E27FC236}">
                <a16:creationId xmlns:a16="http://schemas.microsoft.com/office/drawing/2014/main" id="{0E17A307-0F9B-40D0-9DAE-10FBB9CFD0D3}"/>
              </a:ext>
            </a:extLst>
          </p:cNvPr>
          <p:cNvSpPr>
            <a:spLocks noGrp="1"/>
          </p:cNvSpPr>
          <p:nvPr>
            <p:ph type="ftr" sz="quarter" idx="10"/>
          </p:nvPr>
        </p:nvSpPr>
        <p:spPr/>
        <p:txBody>
          <a:bodyPr/>
          <a:lstStyle/>
          <a:p>
            <a:r>
              <a:rPr lang="en-GB" sz="1400" dirty="0"/>
              <a:t>Management of Respiratory Infections </a:t>
            </a:r>
          </a:p>
        </p:txBody>
      </p:sp>
      <p:sp>
        <p:nvSpPr>
          <p:cNvPr id="5" name="Slide Number Placeholder 4">
            <a:extLst>
              <a:ext uri="{FF2B5EF4-FFF2-40B4-BE49-F238E27FC236}">
                <a16:creationId xmlns:a16="http://schemas.microsoft.com/office/drawing/2014/main" id="{F039F387-F809-4FCB-8182-C71821BFD67F}"/>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pic>
        <p:nvPicPr>
          <p:cNvPr id="6" name="Picture 5">
            <a:extLst>
              <a:ext uri="{FF2B5EF4-FFF2-40B4-BE49-F238E27FC236}">
                <a16:creationId xmlns:a16="http://schemas.microsoft.com/office/drawing/2014/main" id="{C41439DF-5057-4945-ADC1-087F0C6B134D}"/>
              </a:ext>
            </a:extLst>
          </p:cNvPr>
          <p:cNvPicPr>
            <a:picLocks noChangeAspect="1"/>
          </p:cNvPicPr>
          <p:nvPr/>
        </p:nvPicPr>
        <p:blipFill>
          <a:blip r:embed="rId3"/>
          <a:stretch>
            <a:fillRect/>
          </a:stretch>
        </p:blipFill>
        <p:spPr>
          <a:xfrm>
            <a:off x="1997151" y="1464725"/>
            <a:ext cx="7181710" cy="4596782"/>
          </a:xfrm>
          <a:prstGeom prst="rect">
            <a:avLst/>
          </a:prstGeom>
        </p:spPr>
      </p:pic>
    </p:spTree>
    <p:extLst>
      <p:ext uri="{BB962C8B-B14F-4D97-AF65-F5344CB8AC3E}">
        <p14:creationId xmlns:p14="http://schemas.microsoft.com/office/powerpoint/2010/main" val="203461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53C0-DB5E-4DBB-B634-250ABBBD2A0F}"/>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6914A724-BCBB-4AE3-96C6-AB33CC98CC35}"/>
              </a:ext>
            </a:extLst>
          </p:cNvPr>
          <p:cNvSpPr>
            <a:spLocks noGrp="1"/>
          </p:cNvSpPr>
          <p:nvPr>
            <p:ph idx="1"/>
          </p:nvPr>
        </p:nvSpPr>
        <p:spPr>
          <a:xfrm>
            <a:off x="330206" y="1464725"/>
            <a:ext cx="11123857" cy="4351338"/>
          </a:xfrm>
        </p:spPr>
        <p:txBody>
          <a:bodyPr>
            <a:normAutofit fontScale="70000" lnSpcReduction="20000"/>
          </a:bodyPr>
          <a:lstStyle/>
          <a:p>
            <a:pPr marL="0" indent="0">
              <a:lnSpc>
                <a:spcPct val="150000"/>
              </a:lnSpc>
              <a:buNone/>
            </a:pPr>
            <a:endParaRPr lang="en-GB" dirty="0">
              <a:hlinkClick r:id="rId2"/>
            </a:endParaRPr>
          </a:p>
          <a:p>
            <a:pPr>
              <a:lnSpc>
                <a:spcPct val="150000"/>
              </a:lnSpc>
            </a:pPr>
            <a:r>
              <a:rPr lang="en-GB" dirty="0">
                <a:hlinkClick r:id="rId3"/>
              </a:rPr>
              <a:t>Health protection in education and childcare settings - GOV.UK (www.gov.uk)</a:t>
            </a:r>
            <a:endParaRPr lang="en-GB" dirty="0">
              <a:hlinkClick r:id="rId2"/>
            </a:endParaRPr>
          </a:p>
          <a:p>
            <a:pPr>
              <a:lnSpc>
                <a:spcPct val="150000"/>
              </a:lnSpc>
            </a:pPr>
            <a:r>
              <a:rPr lang="en-GB" dirty="0">
                <a:hlinkClick r:id="rId2"/>
              </a:rPr>
              <a:t>People with symptoms of a respiratory infection including COVID-19 - GOV.UK (www.gov.uk)</a:t>
            </a:r>
            <a:endParaRPr lang="en-GB" dirty="0"/>
          </a:p>
          <a:p>
            <a:pPr>
              <a:lnSpc>
                <a:spcPct val="150000"/>
              </a:lnSpc>
            </a:pPr>
            <a:r>
              <a:rPr lang="en-GB" dirty="0">
                <a:hlinkClick r:id="rId4"/>
              </a:rPr>
              <a:t>People with Symptoms_easyread__130522_v10.pdf (publishing.service.gov.uk)</a:t>
            </a:r>
            <a:endParaRPr lang="en-GB" dirty="0"/>
          </a:p>
          <a:p>
            <a:pPr>
              <a:lnSpc>
                <a:spcPct val="150000"/>
              </a:lnSpc>
            </a:pPr>
            <a:r>
              <a:rPr lang="en-GB" dirty="0">
                <a:hlinkClick r:id="rId5"/>
              </a:rPr>
              <a:t>Chapter 3: public health management of specific infectious diseases - GOV.UK (www.gov.uk)</a:t>
            </a:r>
            <a:endParaRPr lang="en-GB" dirty="0"/>
          </a:p>
          <a:p>
            <a:pPr>
              <a:lnSpc>
                <a:spcPct val="150000"/>
              </a:lnSpc>
            </a:pPr>
            <a:r>
              <a:rPr lang="en-GB" dirty="0">
                <a:hlinkClick r:id="rId6"/>
              </a:rPr>
              <a:t>https://www.hse.gov.uk/coronavirus/hand-sanitiser/choosing-hand-sanitiser-surface-disinfectant.htm</a:t>
            </a:r>
            <a:endParaRPr lang="en-GB" dirty="0"/>
          </a:p>
          <a:p>
            <a:pPr>
              <a:lnSpc>
                <a:spcPct val="150000"/>
              </a:lnSpc>
            </a:pPr>
            <a:r>
              <a:rPr lang="en-GB" dirty="0">
                <a:hlinkClick r:id="rId7"/>
              </a:rPr>
              <a:t>https://www.who.int/teams/integrated-health-services/infection-prevention-control/hand-hygiene/training-tools</a:t>
            </a:r>
            <a:endParaRPr lang="en-GB" dirty="0"/>
          </a:p>
          <a:p>
            <a:pPr>
              <a:lnSpc>
                <a:spcPct val="150000"/>
              </a:lnSpc>
            </a:pPr>
            <a:r>
              <a:rPr lang="en-GB" dirty="0">
                <a:hlinkClick r:id="rId8"/>
              </a:rPr>
              <a:t>Your choices in the NHS - NHS (www.nhs.uk)</a:t>
            </a:r>
            <a:endParaRPr lang="en-GB" dirty="0"/>
          </a:p>
          <a:p>
            <a:pPr>
              <a:lnSpc>
                <a:spcPct val="150000"/>
              </a:lnSpc>
            </a:pPr>
            <a:r>
              <a:rPr lang="en-GB" dirty="0">
                <a:hlinkClick r:id="rId9"/>
              </a:rPr>
              <a:t>https://www.gov.uk/guidance/living-safely-with-respiratory-infections-including-covid-19</a:t>
            </a:r>
            <a:endParaRPr lang="en-GB" dirty="0"/>
          </a:p>
          <a:p>
            <a:pPr>
              <a:lnSpc>
                <a:spcPct val="150000"/>
              </a:lnSpc>
            </a:pPr>
            <a:endParaRPr lang="en-GB" dirty="0"/>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a:extLst>
              <a:ext uri="{FF2B5EF4-FFF2-40B4-BE49-F238E27FC236}">
                <a16:creationId xmlns:a16="http://schemas.microsoft.com/office/drawing/2014/main" id="{0E17A307-0F9B-40D0-9DAE-10FBB9CFD0D3}"/>
              </a:ext>
            </a:extLst>
          </p:cNvPr>
          <p:cNvSpPr>
            <a:spLocks noGrp="1"/>
          </p:cNvSpPr>
          <p:nvPr>
            <p:ph type="ftr" sz="quarter" idx="10"/>
          </p:nvPr>
        </p:nvSpPr>
        <p:spPr/>
        <p:txBody>
          <a:bodyPr/>
          <a:lstStyle/>
          <a:p>
            <a:r>
              <a:rPr lang="en-GB" sz="1400" dirty="0"/>
              <a:t>Management of Respiratory Infections </a:t>
            </a:r>
          </a:p>
        </p:txBody>
      </p:sp>
      <p:sp>
        <p:nvSpPr>
          <p:cNvPr id="5" name="Slide Number Placeholder 4">
            <a:extLst>
              <a:ext uri="{FF2B5EF4-FFF2-40B4-BE49-F238E27FC236}">
                <a16:creationId xmlns:a16="http://schemas.microsoft.com/office/drawing/2014/main" id="{F039F387-F809-4FCB-8182-C71821BFD67F}"/>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28076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2C33-003D-40AB-9A28-F27F4BBF77EF}"/>
              </a:ext>
            </a:extLst>
          </p:cNvPr>
          <p:cNvSpPr>
            <a:spLocks noGrp="1"/>
          </p:cNvSpPr>
          <p:nvPr>
            <p:ph type="title"/>
          </p:nvPr>
        </p:nvSpPr>
        <p:spPr/>
        <p:txBody>
          <a:bodyPr/>
          <a:lstStyle/>
          <a:p>
            <a:r>
              <a:rPr lang="en-GB" dirty="0"/>
              <a:t>Overview </a:t>
            </a:r>
          </a:p>
        </p:txBody>
      </p:sp>
      <p:sp>
        <p:nvSpPr>
          <p:cNvPr id="3" name="Content Placeholder 2">
            <a:extLst>
              <a:ext uri="{FF2B5EF4-FFF2-40B4-BE49-F238E27FC236}">
                <a16:creationId xmlns:a16="http://schemas.microsoft.com/office/drawing/2014/main" id="{BB2C8ADA-6836-43BE-9185-0C80CF534916}"/>
              </a:ext>
            </a:extLst>
          </p:cNvPr>
          <p:cNvSpPr>
            <a:spLocks noGrp="1"/>
          </p:cNvSpPr>
          <p:nvPr>
            <p:ph idx="1"/>
          </p:nvPr>
        </p:nvSpPr>
        <p:spPr>
          <a:xfrm>
            <a:off x="210387" y="1399429"/>
            <a:ext cx="11263232" cy="4321218"/>
          </a:xfrm>
        </p:spPr>
        <p:txBody>
          <a:bodyPr>
            <a:normAutofit fontScale="92500" lnSpcReduction="20000"/>
          </a:bodyPr>
          <a:lstStyle/>
          <a:p>
            <a:pPr marL="0" indent="0">
              <a:lnSpc>
                <a:spcPct val="150000"/>
              </a:lnSpc>
              <a:buNone/>
              <a:defRPr/>
            </a:pPr>
            <a:r>
              <a:rPr lang="en-US" sz="2000" b="1" dirty="0">
                <a:solidFill>
                  <a:prstClr val="black"/>
                </a:solidFill>
                <a:latin typeface="Arial" panose="020B0604020202020204"/>
              </a:rPr>
              <a:t>Management of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common respiratory infections including COVID-19 and other </a:t>
            </a:r>
            <a:r>
              <a:rPr lang="en-US" sz="2000" b="1" dirty="0">
                <a:solidFill>
                  <a:prstClr val="black"/>
                </a:solidFill>
                <a:latin typeface="Arial" panose="020B0604020202020204"/>
              </a:rPr>
              <a:t>respiratory infections </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Symptoms of Common respiratory infections (</a:t>
            </a:r>
            <a:r>
              <a:rPr lang="en-US" sz="2000" dirty="0">
                <a:solidFill>
                  <a:prstClr val="black"/>
                </a:solidFill>
                <a:latin typeface="Arial" panose="020B0604020202020204"/>
              </a:rPr>
              <a:t>e.g.,</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Covid, Influenza &amp; Respiratory Syncytial Virus(RSV)</a:t>
            </a: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Management of outbreak/incidents &amp; when to contact HPT </a:t>
            </a: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Information gathering before contacting local HPT  </a:t>
            </a: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Infection Prevention </a:t>
            </a:r>
            <a:r>
              <a:rPr lang="en-US" sz="2000" dirty="0">
                <a:solidFill>
                  <a:prstClr val="black"/>
                </a:solidFill>
                <a:latin typeface="Arial" panose="020B0604020202020204"/>
              </a:rPr>
              <a:t>C</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ontrol</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(IPC) measures </a:t>
            </a: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Managing  infections and exclusion advice</a:t>
            </a: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Vaccination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programmes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228600" marR="0" lvl="0" indent="-228600" algn="l" defTabSz="914400" rtl="0" eaLnBrk="1" fontAlgn="auto" latinLnBrk="0" hangingPunct="1">
              <a:lnSpc>
                <a:spcPct val="150000"/>
              </a:lnSpc>
              <a:spcBef>
                <a:spcPts val="1000"/>
              </a:spcBef>
              <a:spcAft>
                <a:spcPts val="0"/>
              </a:spcAft>
              <a:buClr>
                <a:srgbClr val="007C91"/>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indent="0">
              <a:buNone/>
            </a:pPr>
            <a:endParaRPr lang="en-GB" dirty="0"/>
          </a:p>
        </p:txBody>
      </p:sp>
      <p:sp>
        <p:nvSpPr>
          <p:cNvPr id="4" name="Footer Placeholder 3">
            <a:extLst>
              <a:ext uri="{FF2B5EF4-FFF2-40B4-BE49-F238E27FC236}">
                <a16:creationId xmlns:a16="http://schemas.microsoft.com/office/drawing/2014/main" id="{D869C5C6-504D-4955-AC56-F858C3B4A535}"/>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4CE6EB17-9842-4FF0-B72D-2F739D9E35B4}"/>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285542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A6DB-581E-49D6-91F9-6C6DE519EF91}"/>
              </a:ext>
            </a:extLst>
          </p:cNvPr>
          <p:cNvSpPr>
            <a:spLocks noGrp="1"/>
          </p:cNvSpPr>
          <p:nvPr>
            <p:ph type="title"/>
          </p:nvPr>
        </p:nvSpPr>
        <p:spPr/>
        <p:txBody>
          <a:bodyPr/>
          <a:lstStyle/>
          <a:p>
            <a:r>
              <a:rPr lang="en-GB" b="1" dirty="0"/>
              <a:t>INTRODUCTION</a:t>
            </a:r>
          </a:p>
        </p:txBody>
      </p:sp>
      <p:pic>
        <p:nvPicPr>
          <p:cNvPr id="6" name="Content Placeholder 5">
            <a:extLst>
              <a:ext uri="{FF2B5EF4-FFF2-40B4-BE49-F238E27FC236}">
                <a16:creationId xmlns:a16="http://schemas.microsoft.com/office/drawing/2014/main" id="{1393D1C0-87B9-48CC-B896-789BED6615B4}"/>
              </a:ext>
            </a:extLst>
          </p:cNvPr>
          <p:cNvPicPr>
            <a:picLocks noGrp="1" noChangeAspect="1"/>
          </p:cNvPicPr>
          <p:nvPr>
            <p:ph idx="1"/>
          </p:nvPr>
        </p:nvPicPr>
        <p:blipFill>
          <a:blip r:embed="rId2"/>
          <a:stretch>
            <a:fillRect/>
          </a:stretch>
        </p:blipFill>
        <p:spPr>
          <a:xfrm>
            <a:off x="2335508" y="1995732"/>
            <a:ext cx="6504996" cy="3981033"/>
          </a:xfrm>
          <a:prstGeom prst="rect">
            <a:avLst/>
          </a:prstGeom>
        </p:spPr>
      </p:pic>
      <p:sp>
        <p:nvSpPr>
          <p:cNvPr id="4" name="Footer Placeholder 3">
            <a:extLst>
              <a:ext uri="{FF2B5EF4-FFF2-40B4-BE49-F238E27FC236}">
                <a16:creationId xmlns:a16="http://schemas.microsoft.com/office/drawing/2014/main" id="{A5DC4C1B-19C3-4A39-9AC0-9F6AC69711DB}"/>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ABD26DEA-45AD-4F84-A55B-7A1D20E3CA10}"/>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69074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5B6C-BF0F-477F-B7E2-5708769163D9}"/>
              </a:ext>
            </a:extLst>
          </p:cNvPr>
          <p:cNvSpPr>
            <a:spLocks noGrp="1"/>
          </p:cNvSpPr>
          <p:nvPr>
            <p:ph type="title"/>
          </p:nvPr>
        </p:nvSpPr>
        <p:spPr/>
        <p:txBody>
          <a:bodyPr/>
          <a:lstStyle/>
          <a:p>
            <a:r>
              <a:rPr lang="en-GB" dirty="0"/>
              <a:t>Background </a:t>
            </a:r>
          </a:p>
        </p:txBody>
      </p:sp>
      <p:sp>
        <p:nvSpPr>
          <p:cNvPr id="3" name="Content Placeholder 2">
            <a:extLst>
              <a:ext uri="{FF2B5EF4-FFF2-40B4-BE49-F238E27FC236}">
                <a16:creationId xmlns:a16="http://schemas.microsoft.com/office/drawing/2014/main" id="{5BD02A0D-129E-4494-8E25-60C65CDB8682}"/>
              </a:ext>
            </a:extLst>
          </p:cNvPr>
          <p:cNvSpPr>
            <a:spLocks noGrp="1"/>
          </p:cNvSpPr>
          <p:nvPr>
            <p:ph idx="1"/>
          </p:nvPr>
        </p:nvSpPr>
        <p:spPr/>
        <p:txBody>
          <a:bodyPr>
            <a:normAutofit/>
          </a:bodyPr>
          <a:lstStyle/>
          <a:p>
            <a:pPr marL="0" indent="0">
              <a:buNone/>
            </a:pPr>
            <a:r>
              <a:rPr lang="en-GB" dirty="0"/>
              <a:t>Respiratory infections are common in children and young people, particularly during  winter months. </a:t>
            </a:r>
          </a:p>
          <a:p>
            <a:r>
              <a:rPr lang="en-GB" dirty="0"/>
              <a:t>Symptoms can be caused by several respiratory infections; e.g. common colds, COVID-19 and RSV.</a:t>
            </a:r>
          </a:p>
          <a:p>
            <a:pPr algn="l"/>
            <a:r>
              <a:rPr lang="en-GB" b="0" i="0" dirty="0">
                <a:solidFill>
                  <a:srgbClr val="0B0C0C"/>
                </a:solidFill>
                <a:effectLst/>
                <a:latin typeface="GDS Transport"/>
              </a:rPr>
              <a:t>Children and young people with mild symptoms such as a runny nose, sore throat, or slight cough, who are otherwise well, can continue to attend their education setting.</a:t>
            </a:r>
          </a:p>
          <a:p>
            <a:pPr algn="l"/>
            <a:r>
              <a:rPr lang="en-GB" dirty="0">
                <a:solidFill>
                  <a:srgbClr val="0B0C0C"/>
                </a:solidFill>
                <a:latin typeface="GDS Transport"/>
              </a:rPr>
              <a:t>Those </a:t>
            </a:r>
            <a:r>
              <a:rPr lang="en-GB" b="0" i="0" dirty="0">
                <a:solidFill>
                  <a:srgbClr val="0B0C0C"/>
                </a:solidFill>
                <a:effectLst/>
                <a:latin typeface="GDS Transport"/>
              </a:rPr>
              <a:t>unwell </a:t>
            </a:r>
            <a:r>
              <a:rPr lang="en-GB" dirty="0">
                <a:solidFill>
                  <a:srgbClr val="0B0C0C"/>
                </a:solidFill>
                <a:latin typeface="GDS Transport"/>
              </a:rPr>
              <a:t>, or with </a:t>
            </a:r>
            <a:r>
              <a:rPr lang="en-GB" b="0" i="0" dirty="0">
                <a:solidFill>
                  <a:srgbClr val="0B0C0C"/>
                </a:solidFill>
                <a:effectLst/>
                <a:latin typeface="GDS Transport"/>
              </a:rPr>
              <a:t> high temperature should stay at home and avoid contact with other people.</a:t>
            </a:r>
            <a:endParaRPr lang="en-GB" dirty="0">
              <a:solidFill>
                <a:srgbClr val="0B0C0C"/>
              </a:solidFill>
              <a:latin typeface="GDS Transport"/>
            </a:endParaRPr>
          </a:p>
          <a:p>
            <a:pPr algn="l"/>
            <a:r>
              <a:rPr lang="en-GB" b="0" i="0" dirty="0">
                <a:solidFill>
                  <a:srgbClr val="0B0C0C"/>
                </a:solidFill>
                <a:effectLst/>
                <a:latin typeface="GDS Transport"/>
              </a:rPr>
              <a:t> They can go back to school, or childcare, and resume normal activities when they are afebrile &amp; well enough to attend.</a:t>
            </a:r>
          </a:p>
          <a:p>
            <a:pPr marL="0" indent="0">
              <a:buNone/>
            </a:pPr>
            <a:endParaRPr lang="en-GB" dirty="0"/>
          </a:p>
        </p:txBody>
      </p:sp>
      <p:sp>
        <p:nvSpPr>
          <p:cNvPr id="4" name="Footer Placeholder 3">
            <a:extLst>
              <a:ext uri="{FF2B5EF4-FFF2-40B4-BE49-F238E27FC236}">
                <a16:creationId xmlns:a16="http://schemas.microsoft.com/office/drawing/2014/main" id="{D495C5A8-3D77-40D3-AB51-F5FF191B8DD1}"/>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A9473D16-786C-4E40-B047-7F0EAA7B3BB4}"/>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67848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543C-619C-4C33-802D-91778011F2DC}"/>
              </a:ext>
            </a:extLst>
          </p:cNvPr>
          <p:cNvSpPr>
            <a:spLocks noGrp="1"/>
          </p:cNvSpPr>
          <p:nvPr>
            <p:ph type="title"/>
          </p:nvPr>
        </p:nvSpPr>
        <p:spPr/>
        <p:txBody>
          <a:bodyPr>
            <a:normAutofit fontScale="90000"/>
          </a:bodyPr>
          <a:lstStyle/>
          <a:p>
            <a:r>
              <a:rPr lang="en-GB" dirty="0"/>
              <a:t>Symptoms of respiratory infections, including COVID-19</a:t>
            </a:r>
            <a:br>
              <a:rPr lang="en-GB" dirty="0"/>
            </a:br>
            <a:endParaRPr lang="en-GB" dirty="0"/>
          </a:p>
        </p:txBody>
      </p:sp>
      <p:sp>
        <p:nvSpPr>
          <p:cNvPr id="3" name="Content Placeholder 2">
            <a:extLst>
              <a:ext uri="{FF2B5EF4-FFF2-40B4-BE49-F238E27FC236}">
                <a16:creationId xmlns:a16="http://schemas.microsoft.com/office/drawing/2014/main" id="{B33EB474-426B-45D2-AC63-6FE4547A0449}"/>
              </a:ext>
            </a:extLst>
          </p:cNvPr>
          <p:cNvSpPr>
            <a:spLocks noGrp="1"/>
          </p:cNvSpPr>
          <p:nvPr>
            <p:ph idx="1"/>
          </p:nvPr>
        </p:nvSpPr>
        <p:spPr/>
        <p:txBody>
          <a:bodyPr>
            <a:normAutofit fontScale="55000" lnSpcReduction="20000"/>
          </a:bodyPr>
          <a:lstStyle/>
          <a:p>
            <a:pPr>
              <a:lnSpc>
                <a:spcPct val="160000"/>
              </a:lnSpc>
            </a:pPr>
            <a:r>
              <a:rPr lang="en-GB" b="1" i="0" dirty="0">
                <a:solidFill>
                  <a:srgbClr val="0B0C0C"/>
                </a:solidFill>
                <a:effectLst/>
                <a:latin typeface="GDS Transport"/>
              </a:rPr>
              <a:t>continuous cough</a:t>
            </a:r>
          </a:p>
          <a:p>
            <a:pPr algn="l">
              <a:lnSpc>
                <a:spcPct val="160000"/>
              </a:lnSpc>
              <a:buFont typeface="Arial" panose="020B0604020202020204" pitchFamily="34" charset="0"/>
              <a:buChar char="•"/>
            </a:pPr>
            <a:r>
              <a:rPr lang="en-GB" b="1" i="0" dirty="0">
                <a:solidFill>
                  <a:srgbClr val="0B0C0C"/>
                </a:solidFill>
                <a:effectLst/>
                <a:latin typeface="GDS Transport"/>
              </a:rPr>
              <a:t>high temperature, fever or chills</a:t>
            </a:r>
          </a:p>
          <a:p>
            <a:pPr algn="l">
              <a:lnSpc>
                <a:spcPct val="160000"/>
              </a:lnSpc>
              <a:buFont typeface="Arial" panose="020B0604020202020204" pitchFamily="34" charset="0"/>
              <a:buChar char="•"/>
            </a:pPr>
            <a:r>
              <a:rPr lang="en-GB" b="1" i="0" dirty="0">
                <a:solidFill>
                  <a:srgbClr val="0B0C0C"/>
                </a:solidFill>
                <a:effectLst/>
                <a:latin typeface="GDS Transport"/>
              </a:rPr>
              <a:t>loss of, or change in, your normal sense of taste or smell</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shortness of breath</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unexplained tiredness, lack of energy</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muscle aches or pains that are not due to exercise</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lang="en-GB" b="1" dirty="0">
                <a:solidFill>
                  <a:srgbClr val="0B0C0C"/>
                </a:solidFill>
                <a:latin typeface="GDS Transport"/>
              </a:rPr>
              <a:t>reduced/loss of appetite </a:t>
            </a:r>
            <a:endPar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endParaRP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headache that is unusual or longer lasting than usual</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sore throat, stuffy or runny nose</a:t>
            </a:r>
          </a:p>
          <a:p>
            <a:pPr marL="228600" marR="0" lvl="0" indent="-228600" algn="l" defTabSz="914400" rtl="0" eaLnBrk="1" fontAlgn="auto" latinLnBrk="0" hangingPunct="1">
              <a:lnSpc>
                <a:spcPct val="160000"/>
              </a:lnSpc>
              <a:spcBef>
                <a:spcPts val="1000"/>
              </a:spcBef>
              <a:spcAft>
                <a:spcPts val="0"/>
              </a:spcAft>
              <a:buClr>
                <a:srgbClr val="007C91"/>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rPr>
              <a:t>diarrhoea, nausea &amp; </a:t>
            </a:r>
            <a:r>
              <a:rPr lang="en-GB" b="1" dirty="0">
                <a:solidFill>
                  <a:srgbClr val="0B0C0C"/>
                </a:solidFill>
                <a:latin typeface="GDS Transport"/>
              </a:rPr>
              <a:t> or vomiting </a:t>
            </a:r>
            <a:endParaRPr kumimoji="0" lang="en-GB" sz="2400" b="1" i="0" u="none" strike="noStrike" kern="1200" cap="none" spc="0" normalizeH="0" baseline="0" noProof="0" dirty="0">
              <a:ln>
                <a:noFill/>
              </a:ln>
              <a:solidFill>
                <a:srgbClr val="0B0C0C"/>
              </a:solidFill>
              <a:effectLst/>
              <a:uLnTx/>
              <a:uFillTx/>
              <a:latin typeface="GDS Transport"/>
              <a:ea typeface="+mn-ea"/>
              <a:cs typeface="Arial" panose="020B0604020202020204" pitchFamily="34" charset="0"/>
            </a:endParaRPr>
          </a:p>
          <a:p>
            <a:pPr algn="l">
              <a:buFont typeface="Arial" panose="020B0604020202020204" pitchFamily="34" charset="0"/>
              <a:buChar char="•"/>
            </a:pPr>
            <a:endParaRPr lang="en-GB" b="0" i="0" dirty="0">
              <a:solidFill>
                <a:srgbClr val="0B0C0C"/>
              </a:solidFill>
              <a:effectLst/>
              <a:latin typeface="GDS Transport"/>
            </a:endParaRP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E3FD9992-80D4-4E24-93A2-2B6AF19DD84B}"/>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8DC19CCA-6222-465D-AA71-74E83044AA0F}"/>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pic>
        <p:nvPicPr>
          <p:cNvPr id="7" name="Picture 6">
            <a:extLst>
              <a:ext uri="{FF2B5EF4-FFF2-40B4-BE49-F238E27FC236}">
                <a16:creationId xmlns:a16="http://schemas.microsoft.com/office/drawing/2014/main" id="{7A21A30C-B48B-48AF-8154-2A6290E71844}"/>
              </a:ext>
            </a:extLst>
          </p:cNvPr>
          <p:cNvPicPr>
            <a:picLocks noChangeAspect="1"/>
          </p:cNvPicPr>
          <p:nvPr/>
        </p:nvPicPr>
        <p:blipFill>
          <a:blip r:embed="rId2"/>
          <a:stretch>
            <a:fillRect/>
          </a:stretch>
        </p:blipFill>
        <p:spPr>
          <a:xfrm>
            <a:off x="8657556" y="3101207"/>
            <a:ext cx="2072820" cy="1530229"/>
          </a:xfrm>
          <a:prstGeom prst="rect">
            <a:avLst/>
          </a:prstGeom>
        </p:spPr>
      </p:pic>
      <p:pic>
        <p:nvPicPr>
          <p:cNvPr id="8" name="Picture 7">
            <a:extLst>
              <a:ext uri="{FF2B5EF4-FFF2-40B4-BE49-F238E27FC236}">
                <a16:creationId xmlns:a16="http://schemas.microsoft.com/office/drawing/2014/main" id="{34F7682C-9ADA-455D-A081-1837D457A60B}"/>
              </a:ext>
            </a:extLst>
          </p:cNvPr>
          <p:cNvPicPr>
            <a:picLocks noChangeAspect="1"/>
          </p:cNvPicPr>
          <p:nvPr/>
        </p:nvPicPr>
        <p:blipFill>
          <a:blip r:embed="rId3"/>
          <a:stretch>
            <a:fillRect/>
          </a:stretch>
        </p:blipFill>
        <p:spPr>
          <a:xfrm>
            <a:off x="6645702" y="1606479"/>
            <a:ext cx="2011854" cy="1530229"/>
          </a:xfrm>
          <a:prstGeom prst="rect">
            <a:avLst/>
          </a:prstGeom>
        </p:spPr>
      </p:pic>
      <p:pic>
        <p:nvPicPr>
          <p:cNvPr id="10" name="Picture 9">
            <a:extLst>
              <a:ext uri="{FF2B5EF4-FFF2-40B4-BE49-F238E27FC236}">
                <a16:creationId xmlns:a16="http://schemas.microsoft.com/office/drawing/2014/main" id="{B34190CF-9F85-4CFB-A1D4-537FEB766740}"/>
              </a:ext>
            </a:extLst>
          </p:cNvPr>
          <p:cNvPicPr>
            <a:picLocks noChangeAspect="1"/>
          </p:cNvPicPr>
          <p:nvPr/>
        </p:nvPicPr>
        <p:blipFill>
          <a:blip r:embed="rId4"/>
          <a:stretch>
            <a:fillRect/>
          </a:stretch>
        </p:blipFill>
        <p:spPr>
          <a:xfrm>
            <a:off x="6096000" y="4758375"/>
            <a:ext cx="2011854" cy="1524132"/>
          </a:xfrm>
          <a:prstGeom prst="rect">
            <a:avLst/>
          </a:prstGeom>
        </p:spPr>
      </p:pic>
    </p:spTree>
    <p:extLst>
      <p:ext uri="{BB962C8B-B14F-4D97-AF65-F5344CB8AC3E}">
        <p14:creationId xmlns:p14="http://schemas.microsoft.com/office/powerpoint/2010/main" val="329037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41FC-A804-4B81-9415-D5EA9BFD538A}"/>
              </a:ext>
            </a:extLst>
          </p:cNvPr>
          <p:cNvSpPr>
            <a:spLocks noGrp="1"/>
          </p:cNvSpPr>
          <p:nvPr>
            <p:ph type="title"/>
          </p:nvPr>
        </p:nvSpPr>
        <p:spPr/>
        <p:txBody>
          <a:bodyPr/>
          <a:lstStyle/>
          <a:p>
            <a:r>
              <a:rPr lang="en-GB" dirty="0"/>
              <a:t>COVID-19 </a:t>
            </a:r>
          </a:p>
        </p:txBody>
      </p:sp>
      <p:sp>
        <p:nvSpPr>
          <p:cNvPr id="3" name="Content Placeholder 2">
            <a:extLst>
              <a:ext uri="{FF2B5EF4-FFF2-40B4-BE49-F238E27FC236}">
                <a16:creationId xmlns:a16="http://schemas.microsoft.com/office/drawing/2014/main" id="{51B78F16-CC44-4350-A67E-45C572AEE856}"/>
              </a:ext>
            </a:extLst>
          </p:cNvPr>
          <p:cNvSpPr>
            <a:spLocks noGrp="1"/>
          </p:cNvSpPr>
          <p:nvPr>
            <p:ph idx="1"/>
          </p:nvPr>
        </p:nvSpPr>
        <p:spPr>
          <a:xfrm>
            <a:off x="330206" y="1448823"/>
            <a:ext cx="11123857" cy="4351338"/>
          </a:xfrm>
        </p:spPr>
        <p:txBody>
          <a:bodyPr>
            <a:normAutofit fontScale="85000" lnSpcReduction="10000"/>
          </a:bodyPr>
          <a:lstStyle/>
          <a:p>
            <a:pPr marL="0" indent="0">
              <a:buNone/>
            </a:pPr>
            <a:r>
              <a:rPr lang="en-GB" dirty="0"/>
              <a:t>Living with Covid </a:t>
            </a:r>
          </a:p>
          <a:p>
            <a:r>
              <a:rPr lang="en-GB" dirty="0"/>
              <a:t>It is not recommended that children and young people are tested for COVID-19 unless directed to by a health professional.</a:t>
            </a:r>
          </a:p>
          <a:p>
            <a:r>
              <a:rPr lang="en-GB" dirty="0"/>
              <a:t>If a child or young person has a positive COVID-19 test result they should try to stay at home and avoid contact with other people for 3 days after the day they took the test (5days for adults)</a:t>
            </a:r>
          </a:p>
          <a:p>
            <a:r>
              <a:rPr lang="en-GB" dirty="0"/>
              <a:t> After 3 days, if they feel well and do not have a high temperature, the risk of passing the infection on to others is much lower. This is because children and young people tend to be infectious to other people for less time than adults.</a:t>
            </a:r>
          </a:p>
          <a:p>
            <a:r>
              <a:rPr lang="en-GB" dirty="0"/>
              <a:t>Children and young people who usually go to school, college or childcare and who live with someone who has a positive COVID-19 test result should continue to attend as normal</a:t>
            </a:r>
          </a:p>
          <a:p>
            <a:r>
              <a:rPr lang="en-GB" dirty="0"/>
              <a:t>Although many people will no longer be infectious to others after 5 days, some people may be infectious to other people for up to 10 days from the start of their infection. You should avoid meeting people at higher risk of becoming seriously unwell from COVID-19</a:t>
            </a:r>
          </a:p>
        </p:txBody>
      </p:sp>
      <p:sp>
        <p:nvSpPr>
          <p:cNvPr id="4" name="Footer Placeholder 3">
            <a:extLst>
              <a:ext uri="{FF2B5EF4-FFF2-40B4-BE49-F238E27FC236}">
                <a16:creationId xmlns:a16="http://schemas.microsoft.com/office/drawing/2014/main" id="{C92D7387-449A-4E7E-9CBB-64C58A3CCB9D}"/>
              </a:ext>
            </a:extLst>
          </p:cNvPr>
          <p:cNvSpPr>
            <a:spLocks noGrp="1"/>
          </p:cNvSpPr>
          <p:nvPr>
            <p:ph type="ftr" sz="quarter" idx="10"/>
          </p:nvPr>
        </p:nvSpPr>
        <p:spPr/>
        <p:txBody>
          <a:bodyPr/>
          <a:lstStyle/>
          <a:p>
            <a:r>
              <a:rPr lang="en-GB" sz="1400" dirty="0"/>
              <a:t>Management of respiratory infections </a:t>
            </a:r>
          </a:p>
        </p:txBody>
      </p:sp>
      <p:sp>
        <p:nvSpPr>
          <p:cNvPr id="5" name="Slide Number Placeholder 4">
            <a:extLst>
              <a:ext uri="{FF2B5EF4-FFF2-40B4-BE49-F238E27FC236}">
                <a16:creationId xmlns:a16="http://schemas.microsoft.com/office/drawing/2014/main" id="{BB89F233-6938-4E1D-8619-BD46DD377299}"/>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373586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4248-137A-4232-8D06-C9519A688E7C}"/>
              </a:ext>
            </a:extLst>
          </p:cNvPr>
          <p:cNvSpPr>
            <a:spLocks noGrp="1"/>
          </p:cNvSpPr>
          <p:nvPr>
            <p:ph type="title"/>
          </p:nvPr>
        </p:nvSpPr>
        <p:spPr/>
        <p:txBody>
          <a:bodyPr/>
          <a:lstStyle/>
          <a:p>
            <a:r>
              <a:rPr lang="en-GB" dirty="0"/>
              <a:t>Respiratory syncytial virus (RSV)</a:t>
            </a:r>
          </a:p>
        </p:txBody>
      </p:sp>
      <p:sp>
        <p:nvSpPr>
          <p:cNvPr id="3" name="Content Placeholder 2">
            <a:extLst>
              <a:ext uri="{FF2B5EF4-FFF2-40B4-BE49-F238E27FC236}">
                <a16:creationId xmlns:a16="http://schemas.microsoft.com/office/drawing/2014/main" id="{11EFCDF6-5E6E-4FF6-A1D1-CE667581BC5E}"/>
              </a:ext>
            </a:extLst>
          </p:cNvPr>
          <p:cNvSpPr>
            <a:spLocks noGrp="1"/>
          </p:cNvSpPr>
          <p:nvPr>
            <p:ph idx="1"/>
          </p:nvPr>
        </p:nvSpPr>
        <p:spPr>
          <a:xfrm>
            <a:off x="195032" y="1329552"/>
            <a:ext cx="11123857" cy="4951977"/>
          </a:xfrm>
        </p:spPr>
        <p:txBody>
          <a:bodyPr>
            <a:normAutofit fontScale="25000" lnSpcReduction="20000"/>
          </a:bodyPr>
          <a:lstStyle/>
          <a:p>
            <a:pPr marL="0" indent="0">
              <a:lnSpc>
                <a:spcPct val="200000"/>
              </a:lnSpc>
              <a:buNone/>
            </a:pPr>
            <a:r>
              <a:rPr lang="en-GB" sz="5500" b="1" dirty="0"/>
              <a:t>RSV is one of the common viruses that cause coughs and colds in winter.</a:t>
            </a:r>
          </a:p>
          <a:p>
            <a:pPr marL="0" indent="0">
              <a:lnSpc>
                <a:spcPct val="200000"/>
              </a:lnSpc>
              <a:buNone/>
            </a:pPr>
            <a:r>
              <a:rPr lang="en-GB" sz="5500" b="1" dirty="0"/>
              <a:t>Transmission</a:t>
            </a:r>
            <a:r>
              <a:rPr lang="en-GB" sz="5500" dirty="0"/>
              <a:t>; Large droplets from contact with an infected person</a:t>
            </a:r>
          </a:p>
          <a:p>
            <a:pPr marL="0" indent="0">
              <a:lnSpc>
                <a:spcPct val="200000"/>
              </a:lnSpc>
              <a:buNone/>
            </a:pPr>
            <a:r>
              <a:rPr lang="en-GB" sz="5500" b="1" dirty="0"/>
              <a:t>Incubation period ;</a:t>
            </a:r>
            <a:r>
              <a:rPr lang="en-GB" sz="5500" dirty="0"/>
              <a:t> is short,  about 3 to 5 days.</a:t>
            </a:r>
          </a:p>
          <a:p>
            <a:pPr marL="0" indent="0">
              <a:lnSpc>
                <a:spcPct val="200000"/>
              </a:lnSpc>
              <a:buNone/>
            </a:pPr>
            <a:r>
              <a:rPr lang="en-GB" sz="5500" b="1" dirty="0"/>
              <a:t>When RSV circulates</a:t>
            </a:r>
            <a:r>
              <a:rPr lang="en-GB" sz="5500" dirty="0"/>
              <a:t>: generally start in October and last for 4 to 5 months, peaking in December</a:t>
            </a:r>
          </a:p>
          <a:p>
            <a:pPr marL="0" indent="0">
              <a:lnSpc>
                <a:spcPct val="200000"/>
              </a:lnSpc>
              <a:buNone/>
            </a:pPr>
            <a:r>
              <a:rPr lang="en-GB" sz="5500" b="1" dirty="0"/>
              <a:t>High-risk groups; U</a:t>
            </a:r>
            <a:r>
              <a:rPr lang="en-GB" sz="5500" dirty="0"/>
              <a:t>nder 1 year of age and the elderly are at the greatest risk. infants aged less than 6 months frequently develop the most severe disease such as bronchiolitis and pneumonia, which may result in hospitalisation</a:t>
            </a:r>
          </a:p>
          <a:p>
            <a:pPr marL="0" indent="0">
              <a:lnSpc>
                <a:spcPct val="200000"/>
              </a:lnSpc>
              <a:buNone/>
            </a:pPr>
            <a:r>
              <a:rPr lang="en-GB" sz="5500" b="1" dirty="0"/>
              <a:t>Statistics </a:t>
            </a:r>
            <a:r>
              <a:rPr lang="en-GB" sz="5500" dirty="0"/>
              <a:t>; Over 60% of children have been infected by their first birthday, and over 80% by 2 years of age</a:t>
            </a:r>
          </a:p>
          <a:p>
            <a:pPr marL="0" indent="0">
              <a:lnSpc>
                <a:spcPct val="200000"/>
              </a:lnSpc>
              <a:buNone/>
            </a:pPr>
            <a:r>
              <a:rPr lang="en-GB" sz="5500" b="1" dirty="0"/>
              <a:t>Symptoms</a:t>
            </a:r>
            <a:r>
              <a:rPr lang="en-GB" sz="5500" dirty="0"/>
              <a:t>; similar to a cold, including rhinitis (runny nose, sneezing or nasal congestion), cough, fever, ear infections and croup </a:t>
            </a:r>
          </a:p>
          <a:p>
            <a:pPr marL="0" indent="0">
              <a:lnSpc>
                <a:spcPct val="200000"/>
              </a:lnSpc>
              <a:buNone/>
            </a:pPr>
            <a:r>
              <a:rPr lang="en-GB" sz="5500" b="1" dirty="0"/>
              <a:t>Risks; </a:t>
            </a:r>
            <a:r>
              <a:rPr lang="en-GB" sz="5500" dirty="0"/>
              <a:t>most common cause of bronchiolitis in infants</a:t>
            </a:r>
          </a:p>
          <a:p>
            <a:pPr marL="0" indent="0">
              <a:lnSpc>
                <a:spcPct val="200000"/>
              </a:lnSpc>
              <a:buNone/>
            </a:pPr>
            <a:r>
              <a:rPr lang="en-GB" sz="5500" b="1" dirty="0"/>
              <a:t>Prevention; </a:t>
            </a:r>
            <a:r>
              <a:rPr lang="en-GB" sz="5500" dirty="0"/>
              <a:t>respiratory &amp;hand hygiene, (washing with soap and warm water, and cleaning of surfaces) </a:t>
            </a:r>
          </a:p>
          <a:p>
            <a:pPr marL="0" indent="0">
              <a:lnSpc>
                <a:spcPct val="200000"/>
              </a:lnSpc>
              <a:buNone/>
            </a:pPr>
            <a:endParaRPr lang="en-GB" sz="2900" dirty="0"/>
          </a:p>
          <a:p>
            <a:pPr marL="0" indent="0">
              <a:buNone/>
            </a:pPr>
            <a:endParaRPr lang="en-GB" dirty="0"/>
          </a:p>
        </p:txBody>
      </p:sp>
      <p:sp>
        <p:nvSpPr>
          <p:cNvPr id="4" name="Footer Placeholder 3">
            <a:extLst>
              <a:ext uri="{FF2B5EF4-FFF2-40B4-BE49-F238E27FC236}">
                <a16:creationId xmlns:a16="http://schemas.microsoft.com/office/drawing/2014/main" id="{5EBBE564-8665-4D24-B31B-CE3773DB3530}"/>
              </a:ext>
            </a:extLst>
          </p:cNvPr>
          <p:cNvSpPr>
            <a:spLocks noGrp="1"/>
          </p:cNvSpPr>
          <p:nvPr>
            <p:ph type="ftr" sz="quarter" idx="10"/>
          </p:nvPr>
        </p:nvSpPr>
        <p:spPr/>
        <p:txBody>
          <a:bodyPr/>
          <a:lstStyle/>
          <a:p>
            <a:r>
              <a:rPr lang="en-GB" sz="1400" dirty="0"/>
              <a:t>Management of respiratory infe</a:t>
            </a:r>
            <a:r>
              <a:rPr lang="en-GB" dirty="0"/>
              <a:t>ctions </a:t>
            </a:r>
            <a:endParaRPr lang="en-GB" sz="1400" dirty="0"/>
          </a:p>
        </p:txBody>
      </p:sp>
      <p:sp>
        <p:nvSpPr>
          <p:cNvPr id="5" name="Slide Number Placeholder 4">
            <a:extLst>
              <a:ext uri="{FF2B5EF4-FFF2-40B4-BE49-F238E27FC236}">
                <a16:creationId xmlns:a16="http://schemas.microsoft.com/office/drawing/2014/main" id="{FC0F730C-8005-40AA-9E10-B9D1202465A0}"/>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56875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278C-DD74-4A93-AAC3-E0C9EE4172FE}"/>
              </a:ext>
            </a:extLst>
          </p:cNvPr>
          <p:cNvSpPr>
            <a:spLocks noGrp="1"/>
          </p:cNvSpPr>
          <p:nvPr>
            <p:ph type="title"/>
          </p:nvPr>
        </p:nvSpPr>
        <p:spPr/>
        <p:txBody>
          <a:bodyPr/>
          <a:lstStyle/>
          <a:p>
            <a:r>
              <a:rPr lang="en-GB" dirty="0"/>
              <a:t>Influenza(Seasonal Flu)</a:t>
            </a:r>
          </a:p>
        </p:txBody>
      </p:sp>
      <p:sp>
        <p:nvSpPr>
          <p:cNvPr id="3" name="Content Placeholder 2">
            <a:extLst>
              <a:ext uri="{FF2B5EF4-FFF2-40B4-BE49-F238E27FC236}">
                <a16:creationId xmlns:a16="http://schemas.microsoft.com/office/drawing/2014/main" id="{20D4F78E-02C1-4993-B44E-796DC08C4FB4}"/>
              </a:ext>
            </a:extLst>
          </p:cNvPr>
          <p:cNvSpPr>
            <a:spLocks noGrp="1"/>
          </p:cNvSpPr>
          <p:nvPr>
            <p:ph idx="1"/>
          </p:nvPr>
        </p:nvSpPr>
        <p:spPr>
          <a:xfrm>
            <a:off x="330206" y="1440871"/>
            <a:ext cx="11123857" cy="4351338"/>
          </a:xfrm>
        </p:spPr>
        <p:txBody>
          <a:bodyPr>
            <a:normAutofit fontScale="85000" lnSpcReduction="10000"/>
          </a:bodyPr>
          <a:lstStyle/>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Transmission: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Droplet spread.</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Incubation period: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1-4 days with average </a:t>
            </a:r>
            <a:r>
              <a:rPr lang="en-GB" altLang="en-US" sz="1800" dirty="0">
                <a:solidFill>
                  <a:prstClr val="black"/>
                </a:solidFill>
                <a:ea typeface="ヒラギノ角ゴ Pro W3"/>
                <a:cs typeface="ヒラギノ角ゴ Pro W3"/>
              </a:rPr>
              <a:t>of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 2 days </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Infectious period: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Usually the day before symptoms start, until  5-6 days while symptomatic</a:t>
            </a:r>
          </a:p>
          <a:p>
            <a:pPr marL="4763" indent="-4763" fontAlgn="base">
              <a:lnSpc>
                <a:spcPct val="200000"/>
              </a:lnSpc>
              <a:spcBef>
                <a:spcPts val="0"/>
              </a:spcBef>
              <a:spcAft>
                <a:spcPct val="0"/>
              </a:spcAft>
              <a:buClrTx/>
              <a:buNone/>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Common Symptoms: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Headache, fever, sore throat, aching muscles and joints, gastrointestinal symptoms in children</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Exclusion period: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If symptoms remain then individual is still infectious. Return when no fever and fully recovered. </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lang="en-GB" altLang="en-US" sz="1800" b="1" dirty="0">
                <a:solidFill>
                  <a:prstClr val="black"/>
                </a:solidFill>
                <a:ea typeface="ヒラギノ角ゴ Pro W3"/>
                <a:cs typeface="ヒラギノ角ゴ Pro W3"/>
              </a:rPr>
              <a:t>Prevention </a:t>
            </a: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Flu vaccinations now part of the childhood vaccinations in all primary school year groups.  </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lang="en-GB" altLang="en-US" sz="1800" b="1" dirty="0">
                <a:solidFill>
                  <a:prstClr val="black"/>
                </a:solidFill>
                <a:ea typeface="ヒラギノ角ゴ Pro W3"/>
                <a:cs typeface="ヒラギノ角ゴ Pro W3"/>
              </a:rPr>
              <a:t>C</a:t>
            </a:r>
            <a:r>
              <a:rPr kumimoji="0" lang="en-GB" altLang="en-US" sz="1800" b="1" i="0" u="none" strike="noStrike" kern="1200" cap="none" spc="0" normalizeH="0" baseline="0" noProof="0" dirty="0" err="1">
                <a:ln>
                  <a:noFill/>
                </a:ln>
                <a:solidFill>
                  <a:prstClr val="black"/>
                </a:solidFill>
                <a:effectLst/>
                <a:uLnTx/>
                <a:uFillTx/>
                <a:latin typeface="Arial" pitchFamily="34" charset="0"/>
                <a:ea typeface="ヒラギノ角ゴ Pro W3"/>
                <a:cs typeface="ヒラギノ角ゴ Pro W3"/>
              </a:rPr>
              <a:t>hildren</a:t>
            </a: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 at risk</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  Chronic heart, chest or kidney diseases are offered annual vaccines .  </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Pregnant staff:  </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Offered flu jab during pregnancy.</a:t>
            </a:r>
          </a:p>
          <a:p>
            <a:pPr marL="4763" marR="0" lvl="0" indent="-4763" algn="l" defTabSz="914400" rtl="0" eaLnBrk="1" fontAlgn="base" latinLnBrk="0" hangingPunct="1">
              <a:lnSpc>
                <a:spcPct val="200000"/>
              </a:lnSpc>
              <a:spcBef>
                <a:spcPts val="0"/>
              </a:spcBef>
              <a:spcAft>
                <a:spcPct val="0"/>
              </a:spcAft>
              <a:buClrTx/>
              <a:buSzTx/>
              <a:buFont typeface="Arial" pitchFamily="84" charset="0"/>
              <a:buNone/>
              <a:tabLst/>
              <a:defRPr/>
            </a:pPr>
            <a:r>
              <a:rPr kumimoji="0" lang="en-GB" altLang="en-US" sz="1800" b="1"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Implications for schools</a:t>
            </a:r>
            <a:r>
              <a:rPr kumimoji="0" lang="en-GB" altLang="en-US" sz="1800" b="0" i="0" u="none" strike="noStrike" kern="1200" cap="none" spc="0" normalizeH="0" baseline="0" noProof="0" dirty="0">
                <a:ln>
                  <a:noFill/>
                </a:ln>
                <a:solidFill>
                  <a:prstClr val="black"/>
                </a:solidFill>
                <a:effectLst/>
                <a:uLnTx/>
                <a:uFillTx/>
                <a:latin typeface="Arial" pitchFamily="34" charset="0"/>
                <a:ea typeface="ヒラギノ角ゴ Pro W3"/>
                <a:cs typeface="ヒラギノ角ゴ Pro W3"/>
              </a:rPr>
              <a:t>:  If suspecting an  outbreak inform Health Protection Team for advice</a:t>
            </a:r>
            <a:endParaRPr lang="en-GB" dirty="0"/>
          </a:p>
        </p:txBody>
      </p:sp>
      <p:sp>
        <p:nvSpPr>
          <p:cNvPr id="4" name="Footer Placeholder 3">
            <a:extLst>
              <a:ext uri="{FF2B5EF4-FFF2-40B4-BE49-F238E27FC236}">
                <a16:creationId xmlns:a16="http://schemas.microsoft.com/office/drawing/2014/main" id="{303CC253-8E24-4927-A291-0F32D89760C7}"/>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42F1C6EC-FFFE-4435-870E-A2B4864E3EC6}"/>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159705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2EF8-6FA6-45D4-AFC6-8D8C0B68A80B}"/>
              </a:ext>
            </a:extLst>
          </p:cNvPr>
          <p:cNvSpPr>
            <a:spLocks noGrp="1"/>
          </p:cNvSpPr>
          <p:nvPr>
            <p:ph type="title"/>
          </p:nvPr>
        </p:nvSpPr>
        <p:spPr/>
        <p:txBody>
          <a:bodyPr/>
          <a:lstStyle/>
          <a:p>
            <a:r>
              <a:rPr lang="en-GB" dirty="0"/>
              <a:t>Seasonal Flu Outbreak Definition </a:t>
            </a:r>
          </a:p>
        </p:txBody>
      </p:sp>
      <p:sp>
        <p:nvSpPr>
          <p:cNvPr id="3" name="Content Placeholder 2">
            <a:extLst>
              <a:ext uri="{FF2B5EF4-FFF2-40B4-BE49-F238E27FC236}">
                <a16:creationId xmlns:a16="http://schemas.microsoft.com/office/drawing/2014/main" id="{219E3320-D64F-42D2-89CF-E5F95408958D}"/>
              </a:ext>
            </a:extLst>
          </p:cNvPr>
          <p:cNvSpPr>
            <a:spLocks noGrp="1"/>
          </p:cNvSpPr>
          <p:nvPr>
            <p:ph idx="1"/>
          </p:nvPr>
        </p:nvSpPr>
        <p:spPr/>
        <p:txBody>
          <a:bodyPr/>
          <a:lstStyle/>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An outbreak is defined as: the occurrence of 2 or more cases of influenza-like illness and /or confirmed cases, with a shared exposure such as attending the same school group (such as class group), with onset dates within a single 7-day period and with evidence of transmission within school/nursery 	</a:t>
            </a:r>
          </a:p>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Seasonal influenza may transmit rapidly between children of school going age, prompting the occurrence of localised outbreaks within </a:t>
            </a:r>
            <a:r>
              <a:rPr lang="en-GB" sz="1800" dirty="0">
                <a:solidFill>
                  <a:prstClr val="black"/>
                </a:solidFill>
                <a:ea typeface="ヒラギノ角ゴ Pro W3" pitchFamily="84" charset="-128"/>
              </a:rPr>
              <a:t>the setting </a:t>
            </a: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The end of an outbreak is defined as a single 7-day period following symptom onset of the last outbreak case during which there are no new cases of influenza –like illness and/or confirmed cases within the same school group</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3932A8E8-BF18-4702-90AC-CA993E429377}"/>
              </a:ext>
            </a:extLst>
          </p:cNvPr>
          <p:cNvSpPr>
            <a:spLocks noGrp="1"/>
          </p:cNvSpPr>
          <p:nvPr>
            <p:ph type="ftr" sz="quarter" idx="10"/>
          </p:nvPr>
        </p:nvSpPr>
        <p:spPr/>
        <p:txBody>
          <a:bodyPr/>
          <a:lstStyle/>
          <a:p>
            <a:r>
              <a:rPr lang="en-GB" dirty="0"/>
              <a:t>Management Of Respiratory Infections</a:t>
            </a:r>
          </a:p>
        </p:txBody>
      </p:sp>
      <p:sp>
        <p:nvSpPr>
          <p:cNvPr id="5" name="Slide Number Placeholder 4">
            <a:extLst>
              <a:ext uri="{FF2B5EF4-FFF2-40B4-BE49-F238E27FC236}">
                <a16:creationId xmlns:a16="http://schemas.microsoft.com/office/drawing/2014/main" id="{7CEAD1A7-F821-49ED-A719-F270F222F26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2964668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  -  Read-Only" id="{BD22F623-7F95-4AE2-9811-14B422B1171C}" vid="{6B73A9A5-7203-4F77-B2A4-6915922453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52BC8ACB4A44EBF7B24C9CF1C6A7D" ma:contentTypeVersion="7" ma:contentTypeDescription="Create a new document." ma:contentTypeScope="" ma:versionID="274eb2b5e5201993ca65110550527f9a">
  <xsd:schema xmlns:xsd="http://www.w3.org/2001/XMLSchema" xmlns:xs="http://www.w3.org/2001/XMLSchema" xmlns:p="http://schemas.microsoft.com/office/2006/metadata/properties" xmlns:ns3="d8570b2d-fa63-49b1-8f82-277d897125bf" xmlns:ns4="aea2d691-a333-439e-9b88-f61b768ee6c4" targetNamespace="http://schemas.microsoft.com/office/2006/metadata/properties" ma:root="true" ma:fieldsID="28a3e0cb37749a03b355537c23f004a5" ns3:_="" ns4:_="">
    <xsd:import namespace="d8570b2d-fa63-49b1-8f82-277d897125bf"/>
    <xsd:import namespace="aea2d691-a333-439e-9b88-f61b768ee6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70b2d-fa63-49b1-8f82-277d897125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a2d691-a333-439e-9b88-f61b768ee6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8DB47-CF5C-41A4-A195-6CA2F246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570b2d-fa63-49b1-8f82-277d897125bf"/>
    <ds:schemaRef ds:uri="aea2d691-a333-439e-9b88-f61b768ee6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B55A74-612B-4155-B14D-2CC7F32CEFE9}">
  <ds:schemaRefs>
    <ds:schemaRef ds:uri="d8570b2d-fa63-49b1-8f82-277d897125bf"/>
    <ds:schemaRef ds:uri="aea2d691-a333-439e-9b88-f61b768ee6c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CF562B4-E938-46D0-82AE-972AE05E5B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929</TotalTime>
  <Words>1793</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GDS Transport</vt:lpstr>
      <vt:lpstr>Office Theme</vt:lpstr>
      <vt:lpstr>MANAGEMENT OF RESPIRATORY INFECTIONS  September  2022  Nyari Maliko  Health Protection Practitioner  Yorkshire &amp; Humber HPT  </vt:lpstr>
      <vt:lpstr>Overview </vt:lpstr>
      <vt:lpstr>INTRODUCTION</vt:lpstr>
      <vt:lpstr>Background </vt:lpstr>
      <vt:lpstr>Symptoms of respiratory infections, including COVID-19 </vt:lpstr>
      <vt:lpstr>COVID-19 </vt:lpstr>
      <vt:lpstr>Respiratory syncytial virus (RSV)</vt:lpstr>
      <vt:lpstr>Influenza(Seasonal Flu)</vt:lpstr>
      <vt:lpstr>Seasonal Flu Outbreak Definition </vt:lpstr>
      <vt:lpstr>Investigation of influenza outbreak</vt:lpstr>
      <vt:lpstr>Management of suspected outbreaks </vt:lpstr>
      <vt:lpstr>Respiratory And Cough Hygiene </vt:lpstr>
      <vt:lpstr>Respiratory Hygiene And Cough Etiquette</vt:lpstr>
      <vt:lpstr>Hand Hygiene</vt:lpstr>
      <vt:lpstr>Sanitary facilities </vt:lpstr>
      <vt:lpstr>Keep occupied spaces well ventilated</vt:lpstr>
      <vt:lpstr>Vaccination Programme </vt:lpstr>
      <vt:lpstr>Coronavirus (COVID-19) vaccination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White</dc:creator>
  <cp:lastModifiedBy>Mo Sadiq</cp:lastModifiedBy>
  <cp:revision>72</cp:revision>
  <cp:lastPrinted>2021-08-09T14:01:33Z</cp:lastPrinted>
  <dcterms:created xsi:type="dcterms:W3CDTF">2021-08-09T13:03:03Z</dcterms:created>
  <dcterms:modified xsi:type="dcterms:W3CDTF">2022-10-07T13:21:13Z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0x010100CB152BC8ACB4A44EBF7B24C9CF1C6A7D</vt:lpwstr>
  </property>
</Properties>
</file>