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3" r:id="rId2"/>
    <p:sldId id="264" r:id="rId3"/>
    <p:sldId id="300" r:id="rId4"/>
    <p:sldId id="281" r:id="rId5"/>
    <p:sldId id="298" r:id="rId6"/>
    <p:sldId id="282" r:id="rId7"/>
    <p:sldId id="289" r:id="rId8"/>
    <p:sldId id="293" r:id="rId9"/>
    <p:sldId id="299" r:id="rId10"/>
    <p:sldId id="294" r:id="rId11"/>
    <p:sldId id="301" r:id="rId12"/>
    <p:sldId id="283" r:id="rId13"/>
    <p:sldId id="295" r:id="rId14"/>
    <p:sldId id="296" r:id="rId15"/>
    <p:sldId id="297" r:id="rId16"/>
    <p:sldId id="302" r:id="rId17"/>
    <p:sldId id="286" r:id="rId18"/>
    <p:sldId id="287" r:id="rId19"/>
    <p:sldId id="288" r:id="rId20"/>
    <p:sldId id="304" r:id="rId21"/>
    <p:sldId id="305" r:id="rId22"/>
    <p:sldId id="290" r:id="rId23"/>
    <p:sldId id="291" r:id="rId24"/>
    <p:sldId id="272" r:id="rId25"/>
    <p:sldId id="307" r:id="rId26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8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0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4"/>
    <a:srgbClr val="342E2B"/>
    <a:srgbClr val="FFFFFF"/>
    <a:srgbClr val="000000"/>
    <a:srgbClr val="898989"/>
    <a:srgbClr val="E2DED8"/>
    <a:srgbClr val="E2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6" autoAdjust="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-336" y="-102"/>
      </p:cViewPr>
      <p:guideLst>
        <p:guide orient="horz" pos="2489"/>
        <p:guide orient="horz" pos="20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630" y="-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F09A-7643-8E49-A419-6A6F781113D1}" type="datetimeFigureOut"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A621-1AE1-2541-A18B-F139E38977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D6CA-19FA-6A46-BBB5-71E9697CFD07}" type="datetimeFigureOut"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3EF1-9BE1-3F46-AC92-B087BE00A5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3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ideo" Target="https://www.youtube.com/embed/4bVQGwtjWk4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844300"/>
            <a:ext cx="7398468" cy="997196"/>
          </a:xfrm>
        </p:spPr>
        <p:txBody>
          <a:bodyPr anchor="b" anchorCtr="0"/>
          <a:lstStyle>
            <a:lvl1pPr>
              <a:defRPr sz="3240"/>
            </a:lvl1pPr>
          </a:lstStyle>
          <a:p>
            <a:r>
              <a:rPr lang="en-GB" dirty="0"/>
              <a:t>Title of Presentation</a:t>
            </a:r>
            <a:br>
              <a:rPr lang="en-GB" dirty="0"/>
            </a:br>
            <a:r>
              <a:rPr lang="en-GB" dirty="0"/>
              <a:t>Title line 2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975503"/>
            <a:ext cx="7398468" cy="4819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6" y="2473666"/>
            <a:ext cx="7398043" cy="406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 b="0" i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[Month] [Year]</a:t>
            </a:r>
            <a:endParaRPr lang="en-US" dirty="0"/>
          </a:p>
        </p:txBody>
      </p:sp>
      <p:pic>
        <p:nvPicPr>
          <p:cNvPr id="11" name="Picture 10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" y="4094893"/>
            <a:ext cx="2322438" cy="7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37" y="1555366"/>
            <a:ext cx="4212001" cy="3237549"/>
          </a:xfrm>
        </p:spPr>
        <p:txBody>
          <a:bodyPr/>
          <a:lstStyle>
            <a:lvl1pPr marL="0" indent="0">
              <a:spcBef>
                <a:spcPts val="900"/>
              </a:spcBef>
              <a:buFont typeface="+mj-lt"/>
              <a:buNone/>
              <a:defRPr sz="1800"/>
            </a:lvl1pPr>
            <a:lvl2pPr marL="0" indent="0">
              <a:spcBef>
                <a:spcPts val="900"/>
              </a:spcBef>
              <a:buFont typeface="+mj-lt"/>
              <a:buNone/>
              <a:defRPr sz="1800" b="1">
                <a:solidFill>
                  <a:schemeClr val="tx2"/>
                </a:solidFill>
              </a:defRPr>
            </a:lvl2pPr>
            <a:lvl3pPr marL="0" indent="0">
              <a:spcBef>
                <a:spcPts val="900"/>
              </a:spcBef>
              <a:buSzPct val="100000"/>
              <a:buFont typeface="+mj-lt"/>
              <a:buNone/>
              <a:defRPr sz="1800"/>
            </a:lvl3pPr>
            <a:lvl4pPr marL="0" indent="0">
              <a:spcBef>
                <a:spcPts val="900"/>
              </a:spcBef>
              <a:buSzPct val="100000"/>
              <a:buFont typeface="+mj-lt"/>
              <a:buNone/>
              <a:defRPr sz="1800"/>
            </a:lvl4pPr>
            <a:lvl5pPr marL="0" indent="0">
              <a:spcBef>
                <a:spcPts val="900"/>
              </a:spcBef>
              <a:buFont typeface="+mj-lt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2" y="266158"/>
            <a:ext cx="6091133" cy="204272"/>
          </a:xfrm>
        </p:spPr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8"/>
            <a:ext cx="8393770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40" dirty="0">
                <a:latin typeface="+mj-lt"/>
              </a:rPr>
              <a:t>About </a:t>
            </a:r>
            <a:r>
              <a:rPr lang="en-GB" sz="3420" dirty="0">
                <a:latin typeface="+mj-lt"/>
              </a:rPr>
              <a:t>us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18656" y="4033156"/>
            <a:ext cx="2479675" cy="782923"/>
          </a:xfrm>
          <a:prstGeom prst="rect">
            <a:avLst/>
          </a:prstGeom>
          <a:solidFill>
            <a:srgbClr val="E30514"/>
          </a:solidFill>
        </p:spPr>
        <p:txBody>
          <a:bodyPr wrap="none" rtlCol="0">
            <a:noAutofit/>
          </a:bodyPr>
          <a:lstStyle/>
          <a:p>
            <a:r>
              <a:rPr lang="en-US" sz="1260" dirty="0">
                <a:solidFill>
                  <a:srgbClr val="FFFFFF"/>
                </a:solidFill>
                <a:latin typeface="+mj-lt"/>
              </a:rPr>
              <a:t>We shine a light on </a:t>
            </a:r>
            <a:br>
              <a:rPr lang="en-US" sz="1260" dirty="0">
                <a:solidFill>
                  <a:srgbClr val="FFFFFF"/>
                </a:solidFill>
                <a:latin typeface="+mj-lt"/>
              </a:rPr>
            </a:br>
            <a:r>
              <a:rPr lang="en-US" sz="1260" dirty="0">
                <a:solidFill>
                  <a:srgbClr val="FFFFFF"/>
                </a:solidFill>
                <a:latin typeface="+mj-lt"/>
              </a:rPr>
              <a:t>how to make successful </a:t>
            </a:r>
            <a:br>
              <a:rPr lang="en-US" sz="1260" dirty="0">
                <a:solidFill>
                  <a:srgbClr val="FFFFFF"/>
                </a:solidFill>
                <a:latin typeface="+mj-lt"/>
              </a:rPr>
            </a:br>
            <a:r>
              <a:rPr lang="en-US" sz="1260" dirty="0">
                <a:solidFill>
                  <a:srgbClr val="FFFFFF"/>
                </a:solidFill>
                <a:latin typeface="+mj-lt"/>
              </a:rPr>
              <a:t>change happen</a:t>
            </a:r>
          </a:p>
        </p:txBody>
      </p:sp>
      <p:pic>
        <p:nvPicPr>
          <p:cNvPr id="11" name="Picture 10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  <p:pic>
        <p:nvPicPr>
          <p:cNvPr id="12" name="Picture 11" descr="shap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48" y="1114699"/>
            <a:ext cx="2912540" cy="2743643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13" name="Picture 12" descr="fee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90" y="2964114"/>
            <a:ext cx="1064029" cy="18288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672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3" y="1568451"/>
            <a:ext cx="4212001" cy="3237549"/>
          </a:xfrm>
        </p:spPr>
        <p:txBody>
          <a:bodyPr/>
          <a:lstStyle>
            <a:lvl1pPr marL="259200" indent="-259200">
              <a:spcBef>
                <a:spcPts val="900"/>
              </a:spcBef>
              <a:spcAft>
                <a:spcPts val="450"/>
              </a:spcAft>
              <a:buSzPct val="120000"/>
              <a:buFont typeface="Arial"/>
              <a:buChar char="•"/>
              <a:defRPr sz="1800"/>
            </a:lvl1pPr>
            <a:lvl2pPr marL="0" indent="0">
              <a:spcBef>
                <a:spcPts val="900"/>
              </a:spcBef>
              <a:buFont typeface="+mj-lt"/>
              <a:buNone/>
              <a:defRPr sz="1800" b="1">
                <a:solidFill>
                  <a:schemeClr val="tx2"/>
                </a:solidFill>
              </a:defRPr>
            </a:lvl2pPr>
            <a:lvl3pPr marL="308610" indent="-30861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308610" indent="-30861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800"/>
            </a:lvl4pPr>
            <a:lvl5pPr marL="0" indent="0">
              <a:spcBef>
                <a:spcPts val="900"/>
              </a:spcBef>
              <a:buFont typeface="+mj-lt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1" y="266158"/>
            <a:ext cx="6209667" cy="204272"/>
          </a:xfrm>
        </p:spPr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7"/>
            <a:ext cx="839377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40" dirty="0">
                <a:latin typeface="+mj-lt"/>
              </a:rPr>
              <a:t>Stay in touch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73055" y="1150737"/>
            <a:ext cx="1956547" cy="685221"/>
          </a:xfrm>
          <a:prstGeom prst="rect">
            <a:avLst/>
          </a:prstGeom>
          <a:solidFill>
            <a:srgbClr val="E30514"/>
          </a:solidFill>
        </p:spPr>
        <p:txBody>
          <a:bodyPr wrap="square" rtlCol="0">
            <a:noAutofit/>
          </a:bodyPr>
          <a:lstStyle/>
          <a:p>
            <a:r>
              <a:rPr lang="en-US" sz="144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@</a:t>
            </a:r>
            <a:r>
              <a:rPr lang="en-US" sz="1440" kern="1200" dirty="0" err="1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Healthfdn</a:t>
            </a:r>
            <a:endParaRPr lang="en-US" sz="1440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  <a:p>
            <a:r>
              <a:rPr lang="en-US" sz="144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health.org.uk</a:t>
            </a:r>
          </a:p>
        </p:txBody>
      </p:sp>
      <p:pic>
        <p:nvPicPr>
          <p:cNvPr id="11" name="Picture 10" descr="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98" y="2057396"/>
            <a:ext cx="2434616" cy="2319622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13" name="Picture 12" descr="peopl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02" y="1231425"/>
            <a:ext cx="1256199" cy="1411606"/>
          </a:xfrm>
          <a:prstGeom prst="rect">
            <a:avLst/>
          </a:prstGeom>
          <a:ln w="101600">
            <a:solidFill>
              <a:srgbClr val="FFFFFF"/>
            </a:solidFill>
            <a:miter lim="800000"/>
          </a:ln>
        </p:spPr>
      </p:pic>
      <p:pic>
        <p:nvPicPr>
          <p:cNvPr id="15" name="Picture 14" descr="logosmall60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974677"/>
            <a:ext cx="6692267" cy="481950"/>
          </a:xfrm>
        </p:spPr>
        <p:txBody>
          <a:bodyPr/>
          <a:lstStyle>
            <a:lvl1pPr marL="0" indent="0" algn="l">
              <a:buNone/>
              <a:defRPr lang="en-US" sz="1800" dirty="0"/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1245677"/>
            <a:ext cx="7398468" cy="729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3780" dirty="0">
                <a:latin typeface="+mj-lt"/>
              </a:rPr>
              <a:t>Thank you</a:t>
            </a:r>
          </a:p>
        </p:txBody>
      </p:sp>
      <p:pic>
        <p:nvPicPr>
          <p:cNvPr id="6" name="Picture 5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4050915"/>
            <a:ext cx="2322438" cy="7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9999"/>
            <a:ext cx="7200734" cy="3456000"/>
          </a:xfrm>
        </p:spPr>
        <p:txBody>
          <a:bodyPr/>
          <a:lstStyle>
            <a:lvl1pPr marL="324000" indent="-324000">
              <a:spcBef>
                <a:spcPts val="900"/>
              </a:spcBef>
              <a:buFont typeface="+mj-lt"/>
              <a:buAutoNum type="arabicPeriod"/>
              <a:defRPr sz="1800"/>
            </a:lvl1pPr>
            <a:lvl2pPr marL="324000" indent="-324000">
              <a:spcBef>
                <a:spcPts val="900"/>
              </a:spcBef>
              <a:buFont typeface="+mj-lt"/>
              <a:buAutoNum type="arabicPeriod"/>
              <a:defRPr sz="1800" b="1">
                <a:solidFill>
                  <a:srgbClr val="E30514"/>
                </a:solidFill>
              </a:defRPr>
            </a:lvl2pPr>
            <a:lvl3pPr marL="324000" indent="-324000">
              <a:spcBef>
                <a:spcPts val="900"/>
              </a:spcBef>
              <a:buSzPct val="100000"/>
              <a:buFont typeface="+mj-lt"/>
              <a:buAutoNum type="arabicPeriod"/>
              <a:defRPr sz="1800"/>
            </a:lvl3pPr>
            <a:lvl4pPr marL="324000" indent="-324000">
              <a:spcBef>
                <a:spcPts val="900"/>
              </a:spcBef>
              <a:buSzPct val="100000"/>
              <a:buFont typeface="+mj-lt"/>
              <a:buAutoNum type="arabicPeriod"/>
              <a:defRPr sz="1800"/>
            </a:lvl4pPr>
            <a:lvl5pPr marL="324000" indent="-324000">
              <a:spcBef>
                <a:spcPts val="900"/>
              </a:spcBef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7"/>
            <a:ext cx="839377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40" dirty="0">
                <a:latin typeface="+mj-lt"/>
              </a:rPr>
              <a:t>Contents</a:t>
            </a:r>
          </a:p>
        </p:txBody>
      </p:sp>
      <p:pic>
        <p:nvPicPr>
          <p:cNvPr id="11" name="Picture 10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9999"/>
            <a:ext cx="7192268" cy="345600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50000"/>
            <a:ext cx="7192268" cy="3297064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0897" y="4764690"/>
            <a:ext cx="7191375" cy="204432"/>
          </a:xfrm>
        </p:spPr>
        <p:txBody>
          <a:bodyPr/>
          <a:lstStyle>
            <a:lvl1pPr>
              <a:defRPr sz="1080" baseline="0"/>
            </a:lvl1pPr>
          </a:lstStyle>
          <a:p>
            <a:pPr lvl="0"/>
            <a:r>
              <a:rPr lang="en-GB" dirty="0"/>
              <a:t>Click to edit chart reference style</a:t>
            </a:r>
          </a:p>
        </p:txBody>
      </p:sp>
      <p:pic>
        <p:nvPicPr>
          <p:cNvPr id="11" name="Picture 10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1280177"/>
            <a:ext cx="6177493" cy="553998"/>
          </a:xfrm>
        </p:spPr>
        <p:txBody>
          <a:bodyPr anchor="b" anchorCtr="0"/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Coloured divider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1961977"/>
            <a:ext cx="6177493" cy="112514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320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</p:spPr>
        <p:txBody>
          <a:bodyPr/>
          <a:lstStyle>
            <a:lvl1pPr>
              <a:defRPr lang="en-US" sz="306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9999"/>
            <a:ext cx="4122000" cy="3456000"/>
          </a:xfrm>
        </p:spPr>
        <p:txBody>
          <a:bodyPr/>
          <a:lstStyle>
            <a:lvl1pPr>
              <a:defRPr lang="en-US" sz="1800" dirty="0" smtClean="0"/>
            </a:lvl1pPr>
            <a:lvl2pPr>
              <a:defRPr sz="1800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49999"/>
            <a:ext cx="4122000" cy="3456000"/>
          </a:xfrm>
        </p:spPr>
        <p:txBody>
          <a:bodyPr/>
          <a:lstStyle>
            <a:lvl1pPr>
              <a:defRPr sz="1800" baseline="0"/>
            </a:lvl1pPr>
            <a:lvl2pPr>
              <a:defRPr sz="1800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GB" dirty="0"/>
              <a:t>Click to add copy or image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45"/>
            </a:lvl1pPr>
          </a:lstStyle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45"/>
            </a:lvl1pPr>
          </a:lstStyle>
          <a:p>
            <a:r>
              <a:rPr lang="en-GB"/>
              <a:t>The social and economic value of health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92" y="178594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2" y="567000"/>
            <a:ext cx="6836199" cy="1107995"/>
          </a:xfrm>
        </p:spPr>
        <p:txBody>
          <a:bodyPr/>
          <a:lstStyle>
            <a:lvl1pPr>
              <a:lnSpc>
                <a:spcPts val="4320"/>
              </a:lnSpc>
              <a:spcAft>
                <a:spcPts val="1350"/>
              </a:spcAft>
              <a:defRPr sz="297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“Pull out statement or quote slide” use bold italic font for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bVQGwtjWk4"/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3" y="1349999"/>
            <a:ext cx="8406469" cy="34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266158"/>
            <a:ext cx="9360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5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266158"/>
            <a:ext cx="58086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5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GB"/>
              <a:t>The social and economic value of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6906"/>
            <a:ext cx="2213268" cy="174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0" r:id="rId3"/>
    <p:sldLayoutId id="2147483685" r:id="rId4"/>
    <p:sldLayoutId id="2147483651" r:id="rId5"/>
    <p:sldLayoutId id="2147483657" r:id="rId6"/>
    <p:sldLayoutId id="2147483654" r:id="rId7"/>
    <p:sldLayoutId id="2147483661" r:id="rId8"/>
    <p:sldLayoutId id="2147483687" r:id="rId9"/>
    <p:sldLayoutId id="2147483662" r:id="rId10"/>
    <p:sldLayoutId id="2147483663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  <p:hf sldNum="0" hdr="0"/>
  <p:txStyles>
    <p:titleStyle>
      <a:lvl1pPr algn="l" defTabSz="411480" rtl="0" eaLnBrk="1" latinLnBrk="0" hangingPunct="1">
        <a:spcBef>
          <a:spcPct val="0"/>
        </a:spcBef>
        <a:buNone/>
        <a:defRPr sz="306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11480" rtl="0" eaLnBrk="1" latinLnBrk="0" hangingPunct="1">
        <a:spcBef>
          <a:spcPts val="900"/>
        </a:spcBef>
        <a:spcAft>
          <a:spcPts val="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11480" rtl="0" eaLnBrk="1" latinLnBrk="0" hangingPunct="1">
        <a:spcBef>
          <a:spcPts val="900"/>
        </a:spcBef>
        <a:spcAft>
          <a:spcPts val="0"/>
        </a:spcAft>
        <a:buFont typeface="Arial"/>
        <a:buNone/>
        <a:defRPr sz="1800" b="1" kern="1200">
          <a:solidFill>
            <a:srgbClr val="E30514"/>
          </a:solidFill>
          <a:latin typeface="+mn-lt"/>
          <a:ea typeface="+mn-ea"/>
          <a:cs typeface="+mn-cs"/>
        </a:defRPr>
      </a:lvl2pPr>
      <a:lvl3pPr marL="259200" indent="-259200" algn="l" defTabSz="411480" rtl="0" eaLnBrk="1" latinLnBrk="0" hangingPunct="1">
        <a:spcBef>
          <a:spcPts val="900"/>
        </a:spcBef>
        <a:spcAft>
          <a:spcPts val="0"/>
        </a:spcAft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6800" indent="-259200" algn="l" defTabSz="411480" rtl="0" eaLnBrk="1" latinLnBrk="0" hangingPunct="1">
        <a:spcBef>
          <a:spcPts val="0"/>
        </a:spcBef>
        <a:spcAft>
          <a:spcPts val="450"/>
        </a:spcAft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9600" indent="-259200" algn="l" defTabSz="411480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Char char="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9200" indent="-259200" algn="l" defTabSz="411480" rtl="0" eaLnBrk="1" latinLnBrk="0" hangingPunct="1">
        <a:spcBef>
          <a:spcPts val="450"/>
        </a:spcBef>
        <a:buFont typeface="Wingdings" charset="2"/>
        <a:buAutoNum type="arabicPlain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11480" rtl="0" eaLnBrk="1" latinLnBrk="0" hangingPunct="1">
        <a:spcBef>
          <a:spcPts val="450"/>
        </a:spcBef>
        <a:buFont typeface="Arial"/>
        <a:buNone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11480" rtl="0" eaLnBrk="1" latinLnBrk="0" hangingPunct="1">
        <a:spcBef>
          <a:spcPts val="450"/>
        </a:spcBef>
        <a:buFont typeface="Arial"/>
        <a:buNone/>
        <a:defRPr sz="162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59200" indent="-259200" algn="l" defTabSz="411480" rtl="0" eaLnBrk="1" latinLnBrk="0" hangingPunct="1"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.org.uk/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733499"/>
            <a:ext cx="6658621" cy="1107996"/>
          </a:xfrm>
        </p:spPr>
        <p:txBody>
          <a:bodyPr/>
          <a:lstStyle/>
          <a:p>
            <a:r>
              <a:rPr lang="en-US" sz="3600" dirty="0"/>
              <a:t>The social and economic value of health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The Micawber Principle’, Minding the Gap conference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20" dirty="0">
                <a:solidFill>
                  <a:schemeClr val="tx1"/>
                </a:solidFill>
              </a:rPr>
              <a:t>David Finch 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1620" dirty="0">
                <a:solidFill>
                  <a:schemeClr val="bg1">
                    <a:lumMod val="50000"/>
                  </a:schemeClr>
                </a:solidFill>
              </a:rPr>
              <a:t>May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D4BD4B-5E0D-450F-AA79-B1347EA5C408}"/>
              </a:ext>
            </a:extLst>
          </p:cNvPr>
          <p:cNvSpPr txBox="1"/>
          <p:nvPr/>
        </p:nvSpPr>
        <p:spPr>
          <a:xfrm>
            <a:off x="3302758" y="4476466"/>
            <a:ext cx="4885899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GB" sz="1400" dirty="0"/>
              <a:t>@</a:t>
            </a:r>
            <a:r>
              <a:rPr lang="en-GB" sz="1400" dirty="0" err="1"/>
              <a:t>HealthFdn</a:t>
            </a:r>
            <a:r>
              <a:rPr lang="en-GB" sz="1400" dirty="0"/>
              <a:t> @</a:t>
            </a:r>
            <a:r>
              <a:rPr lang="en-GB" sz="1400" dirty="0" err="1"/>
              <a:t>davidfinchrf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174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536752" cy="941796"/>
          </a:xfrm>
        </p:spPr>
        <p:txBody>
          <a:bodyPr/>
          <a:lstStyle/>
          <a:p>
            <a:r>
              <a:rPr lang="en-GB" dirty="0"/>
              <a:t>Poverty damages health and poor health increases the risk of poverty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5916" y="1698156"/>
            <a:ext cx="5880839" cy="3065373"/>
          </a:xfrm>
        </p:spPr>
        <p:txBody>
          <a:bodyPr/>
          <a:lstStyle/>
          <a:p>
            <a:r>
              <a:rPr lang="en-US" dirty="0"/>
              <a:t>An inadequate income makes it harder to:</a:t>
            </a:r>
          </a:p>
          <a:p>
            <a:endParaRPr lang="en-US" sz="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Avoid stress and feel in control: </a:t>
            </a:r>
            <a:r>
              <a:rPr lang="en-US" dirty="0"/>
              <a:t>Day-to-day stress in early childhood can damage long-term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Access experiences and material resources: </a:t>
            </a:r>
            <a:r>
              <a:rPr lang="en-US" dirty="0"/>
              <a:t>30% of families live below the Minimum Income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Feel supported by a financial safety net: </a:t>
            </a:r>
            <a:r>
              <a:rPr lang="en-US" dirty="0"/>
              <a:t>40 per cent of people with unmanageable debt say they are less likely to study or retrain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1EDCCF81-7A1E-4048-9D0A-6649FAC47E2B}"/>
              </a:ext>
            </a:extLst>
          </p:cNvPr>
          <p:cNvSpPr txBox="1">
            <a:spLocks/>
          </p:cNvSpPr>
          <p:nvPr/>
        </p:nvSpPr>
        <p:spPr>
          <a:xfrm>
            <a:off x="1540049" y="1442459"/>
            <a:ext cx="7100482" cy="34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11480" rtl="0" eaLnBrk="1" latinLnBrk="0" hangingPunct="1">
              <a:spcBef>
                <a:spcPts val="900"/>
              </a:spcBef>
              <a:spcAft>
                <a:spcPts val="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11480" rtl="0" eaLnBrk="1" latinLnBrk="0" hangingPunct="1">
              <a:spcBef>
                <a:spcPts val="900"/>
              </a:spcBef>
              <a:spcAft>
                <a:spcPts val="0"/>
              </a:spcAft>
              <a:buFont typeface="Arial"/>
              <a:buNone/>
              <a:defRPr sz="1800" b="1" kern="1200">
                <a:solidFill>
                  <a:srgbClr val="E30514"/>
                </a:solidFill>
                <a:latin typeface="+mn-lt"/>
                <a:ea typeface="+mn-ea"/>
                <a:cs typeface="+mn-cs"/>
              </a:defRPr>
            </a:lvl2pPr>
            <a:lvl3pPr marL="259200" indent="-259200" algn="l" defTabSz="411480" rtl="0" eaLnBrk="1" latinLnBrk="0" hangingPunct="1">
              <a:spcBef>
                <a:spcPts val="9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800" indent="-259200" algn="l" defTabSz="411480" rtl="0" eaLnBrk="1" latinLnBrk="0" hangingPunct="1">
              <a:spcBef>
                <a:spcPts val="0"/>
              </a:spcBef>
              <a:spcAft>
                <a:spcPts val="450"/>
              </a:spcAft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9600" indent="-259200" algn="l" defTabSz="411480" rtl="0" eaLnBrk="1" latinLnBrk="0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200" indent="-259200" algn="l" defTabSz="411480" rtl="0" eaLnBrk="1" latinLnBrk="0" hangingPunct="1">
              <a:spcBef>
                <a:spcPts val="450"/>
              </a:spcBef>
              <a:buFont typeface="Wingdings" charset="2"/>
              <a:buAutoNum type="arabicPlain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11480" rtl="0" eaLnBrk="1" latinLnBrk="0" hangingPunct="1">
              <a:spcBef>
                <a:spcPts val="450"/>
              </a:spcBef>
              <a:buFont typeface="Arial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411480" rtl="0" eaLnBrk="1" latinLnBrk="0" hangingPunct="1">
              <a:spcBef>
                <a:spcPts val="450"/>
              </a:spcBef>
              <a:buFont typeface="Arial"/>
              <a:buNone/>
              <a:defRPr sz="16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200" indent="-259200" algn="l" defTabSz="411480" rtl="0" eaLnBrk="1" latinLnBrk="0" hangingPunct="1">
              <a:spcBef>
                <a:spcPts val="450"/>
              </a:spcBef>
              <a:buFont typeface="Arial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b="1" dirty="0"/>
              <a:t>			</a:t>
            </a:r>
            <a:endParaRPr lang="en-US" dirty="0"/>
          </a:p>
          <a:p>
            <a:endParaRPr lang="en-US" dirty="0"/>
          </a:p>
          <a:p>
            <a:r>
              <a:rPr lang="en-US" sz="400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04ED80E-02B8-4C27-B144-8AB58916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227"/>
            <a:ext cx="274909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C2E67D3-1A05-40D6-BCA9-59D315BA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as an asset</a:t>
            </a:r>
          </a:p>
        </p:txBody>
      </p:sp>
    </p:spTree>
    <p:extLst>
      <p:ext uri="{BB962C8B-B14F-4D97-AF65-F5344CB8AC3E}">
        <p14:creationId xmlns:p14="http://schemas.microsoft.com/office/powerpoint/2010/main" val="6841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</p:spPr>
        <p:txBody>
          <a:bodyPr/>
          <a:lstStyle/>
          <a:p>
            <a:r>
              <a:rPr lang="en-GB" dirty="0"/>
              <a:t>Making health a valued asset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8F1A1A-9547-4F8D-8BCA-ED34AD4A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2" y="1523710"/>
            <a:ext cx="7736495" cy="34323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0BE4864-7006-4221-BF91-E0E9F2CC504E}"/>
              </a:ext>
            </a:extLst>
          </p:cNvPr>
          <p:cNvSpPr/>
          <p:nvPr/>
        </p:nvSpPr>
        <p:spPr>
          <a:xfrm>
            <a:off x="3224463" y="3705726"/>
            <a:ext cx="3368842" cy="125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3000">
              <a:solidFill>
                <a:schemeClr val="accent1"/>
              </a:solidFill>
              <a:latin typeface="Univers LT Std 65 Bold"/>
              <a:cs typeface="Univers LT Std 65 Bold"/>
            </a:endParaRPr>
          </a:p>
        </p:txBody>
      </p:sp>
    </p:spTree>
    <p:extLst>
      <p:ext uri="{BB962C8B-B14F-4D97-AF65-F5344CB8AC3E}">
        <p14:creationId xmlns:p14="http://schemas.microsoft.com/office/powerpoint/2010/main" val="30838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</p:spPr>
        <p:txBody>
          <a:bodyPr/>
          <a:lstStyle/>
          <a:p>
            <a:r>
              <a:rPr lang="en-GB" dirty="0"/>
              <a:t>Making health a valued asset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8F1A1A-9547-4F8D-8BCA-ED34AD4A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2" y="1523710"/>
            <a:ext cx="7736495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</p:spPr>
        <p:txBody>
          <a:bodyPr/>
          <a:lstStyle/>
          <a:p>
            <a:r>
              <a:rPr lang="en-GB" dirty="0"/>
              <a:t>Making health a valued asset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8F1A1A-9547-4F8D-8BCA-ED34AD4A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2" y="1523710"/>
            <a:ext cx="7736495" cy="3432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A59259-28CC-4CE2-A5F6-7C893B9B4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0926"/>
            <a:ext cx="2506696" cy="17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</p:spPr>
        <p:txBody>
          <a:bodyPr/>
          <a:lstStyle/>
          <a:p>
            <a:r>
              <a:rPr lang="en-GB" dirty="0"/>
              <a:t>Making health a valued asset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8F1A1A-9547-4F8D-8BCA-ED34AD4A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2" y="1523710"/>
            <a:ext cx="7736495" cy="3432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A59259-28CC-4CE2-A5F6-7C893B9B4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0926"/>
            <a:ext cx="2506696" cy="1742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BE54D0-46DB-404F-85F5-50F9DD49E22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  <a14:imgEffect>
                      <a14:brightnessContrast bright="-4000" contrast="7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810" y="3118338"/>
            <a:ext cx="2358189" cy="20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C2E67D3-1A05-40D6-BCA9-59D315BA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living standards backdrop</a:t>
            </a:r>
          </a:p>
        </p:txBody>
      </p:sp>
    </p:spTree>
    <p:extLst>
      <p:ext uri="{BB962C8B-B14F-4D97-AF65-F5344CB8AC3E}">
        <p14:creationId xmlns:p14="http://schemas.microsoft.com/office/powerpoint/2010/main" val="33961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</p:spPr>
        <p:txBody>
          <a:bodyPr/>
          <a:lstStyle/>
          <a:p>
            <a:r>
              <a:rPr lang="en-GB" dirty="0"/>
              <a:t>Strong employment growth, but quality matters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400"/>
            <a:ext cx="6350575" cy="34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B4216F-DAF2-4FF6-AD95-A6EFA14CEEFE}"/>
              </a:ext>
            </a:extLst>
          </p:cNvPr>
          <p:cNvSpPr txBox="1"/>
          <p:nvPr/>
        </p:nvSpPr>
        <p:spPr>
          <a:xfrm>
            <a:off x="-1" y="1100285"/>
            <a:ext cx="7970293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Change in employees and self-employment since May 2008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E7B15B-9271-4ED3-BFCD-25A1EE7976BA}"/>
              </a:ext>
            </a:extLst>
          </p:cNvPr>
          <p:cNvSpPr txBox="1"/>
          <p:nvPr/>
        </p:nvSpPr>
        <p:spPr>
          <a:xfrm>
            <a:off x="-27349" y="4734067"/>
            <a:ext cx="6300000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 Resolution Foundation analysis, ONS</a:t>
            </a:r>
          </a:p>
        </p:txBody>
      </p:sp>
    </p:spTree>
    <p:extLst>
      <p:ext uri="{BB962C8B-B14F-4D97-AF65-F5344CB8AC3E}">
        <p14:creationId xmlns:p14="http://schemas.microsoft.com/office/powerpoint/2010/main" val="11223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3" y="621431"/>
            <a:ext cx="8357039" cy="470898"/>
          </a:xfrm>
        </p:spPr>
        <p:txBody>
          <a:bodyPr/>
          <a:lstStyle/>
          <a:p>
            <a:r>
              <a:rPr lang="en-GB" dirty="0"/>
              <a:t>Typical pay remains below its pre-crisis peak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400"/>
            <a:ext cx="6350575" cy="34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474233-241E-47A2-A0DF-CF7ECCE4C3BA}"/>
              </a:ext>
            </a:extLst>
          </p:cNvPr>
          <p:cNvSpPr txBox="1"/>
          <p:nvPr/>
        </p:nvSpPr>
        <p:spPr>
          <a:xfrm>
            <a:off x="-1" y="1100285"/>
            <a:ext cx="7970293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Typical weekly employee earnings, CPIH-adjusted (2017-18 prices)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479C74-B3C5-40C3-8460-585FA4B17562}"/>
              </a:ext>
            </a:extLst>
          </p:cNvPr>
          <p:cNvSpPr txBox="1"/>
          <p:nvPr/>
        </p:nvSpPr>
        <p:spPr>
          <a:xfrm>
            <a:off x="-27349" y="4734067"/>
            <a:ext cx="6300000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 Resolution Foundation analysis, ONS</a:t>
            </a:r>
          </a:p>
        </p:txBody>
      </p:sp>
    </p:spTree>
    <p:extLst>
      <p:ext uri="{BB962C8B-B14F-4D97-AF65-F5344CB8AC3E}">
        <p14:creationId xmlns:p14="http://schemas.microsoft.com/office/powerpoint/2010/main" val="6091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46276"/>
          </a:xfrm>
        </p:spPr>
        <p:txBody>
          <a:bodyPr/>
          <a:lstStyle/>
          <a:p>
            <a:r>
              <a:rPr lang="en-GB" sz="2900" dirty="0"/>
              <a:t>More families with less secure, more costly housing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7495131-67FC-4D6C-935F-ADC7E2F0857F}"/>
              </a:ext>
            </a:extLst>
          </p:cNvPr>
          <p:cNvSpPr txBox="1"/>
          <p:nvPr/>
        </p:nvSpPr>
        <p:spPr>
          <a:xfrm>
            <a:off x="-27349" y="4734067"/>
            <a:ext cx="6300000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 Resolution Foundation analysis, English Housing Survey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68BED2-13EE-4B6C-B009-ECB05BD74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82400"/>
            <a:ext cx="6361679" cy="34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F3431A-8A1C-4569-9C73-3B271897AA20}"/>
              </a:ext>
            </a:extLst>
          </p:cNvPr>
          <p:cNvSpPr txBox="1"/>
          <p:nvPr/>
        </p:nvSpPr>
        <p:spPr>
          <a:xfrm>
            <a:off x="-13649" y="1100285"/>
            <a:ext cx="7970293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Proportion of households with children in owner-occupation and the PRS, England</a:t>
            </a:r>
          </a:p>
        </p:txBody>
      </p:sp>
    </p:spTree>
    <p:extLst>
      <p:ext uri="{BB962C8B-B14F-4D97-AF65-F5344CB8AC3E}">
        <p14:creationId xmlns:p14="http://schemas.microsoft.com/office/powerpoint/2010/main" val="3538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243330"/>
            <a:ext cx="7192268" cy="3456000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What makes us healthy?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Health as an asset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Living standards, past and future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470898"/>
          </a:xfrm>
        </p:spPr>
        <p:txBody>
          <a:bodyPr/>
          <a:lstStyle/>
          <a:p>
            <a:r>
              <a:rPr lang="en-GB" dirty="0"/>
              <a:t>Incomes have recovered in the last four years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400"/>
            <a:ext cx="6355700" cy="34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2335E0-DAB8-41CF-9B9C-C7D1F7807F9C}"/>
              </a:ext>
            </a:extLst>
          </p:cNvPr>
          <p:cNvSpPr txBox="1"/>
          <p:nvPr/>
        </p:nvSpPr>
        <p:spPr>
          <a:xfrm>
            <a:off x="-1" y="1100285"/>
            <a:ext cx="7970293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Annual growth in real equivalised disposable household incomes, before housing costs, CPI-terms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2396BC-3A19-442F-842E-FF6495029878}"/>
              </a:ext>
            </a:extLst>
          </p:cNvPr>
          <p:cNvSpPr txBox="1"/>
          <p:nvPr/>
        </p:nvSpPr>
        <p:spPr>
          <a:xfrm>
            <a:off x="-27349" y="4734067"/>
            <a:ext cx="6300000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 DWP, </a:t>
            </a:r>
            <a:r>
              <a:rPr lang="en-GB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Family Resources Survey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RF projections</a:t>
            </a:r>
          </a:p>
        </p:txBody>
      </p:sp>
    </p:spTree>
    <p:extLst>
      <p:ext uri="{BB962C8B-B14F-4D97-AF65-F5344CB8AC3E}">
        <p14:creationId xmlns:p14="http://schemas.microsoft.com/office/powerpoint/2010/main" val="29018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461665"/>
          </a:xfrm>
        </p:spPr>
        <p:txBody>
          <a:bodyPr/>
          <a:lstStyle/>
          <a:p>
            <a:r>
              <a:rPr lang="en-GB" sz="3000" dirty="0"/>
              <a:t>But growth is set to be weak into the next decade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400"/>
            <a:ext cx="6355700" cy="34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90442B-B28D-4773-866B-C62916EEF25C}"/>
              </a:ext>
            </a:extLst>
          </p:cNvPr>
          <p:cNvSpPr txBox="1"/>
          <p:nvPr/>
        </p:nvSpPr>
        <p:spPr>
          <a:xfrm>
            <a:off x="-1" y="1100285"/>
            <a:ext cx="7970293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Annual growth in real equivalised disposable household incomes, before housing costs, CPI-terms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5FF6EA-5866-4327-A2AE-3B241EB3343A}"/>
              </a:ext>
            </a:extLst>
          </p:cNvPr>
          <p:cNvSpPr txBox="1"/>
          <p:nvPr/>
        </p:nvSpPr>
        <p:spPr>
          <a:xfrm>
            <a:off x="-27349" y="4734067"/>
            <a:ext cx="6300000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 DWP, </a:t>
            </a:r>
            <a:r>
              <a:rPr lang="en-GB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Family Resources Survey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RF projections</a:t>
            </a:r>
          </a:p>
        </p:txBody>
      </p:sp>
    </p:spTree>
    <p:extLst>
      <p:ext uri="{BB962C8B-B14F-4D97-AF65-F5344CB8AC3E}">
        <p14:creationId xmlns:p14="http://schemas.microsoft.com/office/powerpoint/2010/main" val="23512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</p:spPr>
        <p:txBody>
          <a:bodyPr/>
          <a:lstStyle/>
          <a:p>
            <a:r>
              <a:rPr lang="en-GB" dirty="0"/>
              <a:t>Policy plays a key role in how growth is shared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229686D-47DC-4BB1-98DC-7A6149D8B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400"/>
            <a:ext cx="6486706" cy="3420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9A31F4-34BA-46E3-A67F-BBF459DE6660}"/>
              </a:ext>
            </a:extLst>
          </p:cNvPr>
          <p:cNvSpPr txBox="1"/>
          <p:nvPr/>
        </p:nvSpPr>
        <p:spPr>
          <a:xfrm>
            <a:off x="-1" y="1100285"/>
            <a:ext cx="7970293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Distributional impact of tax and benefit policies announced since March 2015: 2022-23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5F2C742-9DDA-4F75-B979-CFA825132C3B}"/>
              </a:ext>
            </a:extLst>
          </p:cNvPr>
          <p:cNvSpPr txBox="1"/>
          <p:nvPr/>
        </p:nvSpPr>
        <p:spPr>
          <a:xfrm>
            <a:off x="-27349" y="4734067"/>
            <a:ext cx="7615504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 Resolution Foundation analysis using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ippr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tax-benefit model and OBR, </a:t>
            </a:r>
            <a:r>
              <a:rPr lang="en-GB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Economic and Fiscal Outlook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March 2018</a:t>
            </a:r>
          </a:p>
        </p:txBody>
      </p:sp>
    </p:spTree>
    <p:extLst>
      <p:ext uri="{BB962C8B-B14F-4D97-AF65-F5344CB8AC3E}">
        <p14:creationId xmlns:p14="http://schemas.microsoft.com/office/powerpoint/2010/main" val="33197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Conclusion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5DB3BAA-DD9A-419D-B80F-4549A5835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49999"/>
            <a:ext cx="7192268" cy="3456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Growth in living standards set to be weak by historical standards, and outlook grim for the lowest income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Domestic policy choices play a key role in how growth will be shared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Health inequality and the social determinants should be central to living standards discussion and growth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Leveraging anchor institutions to improve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Ongoing research will help provide better evidence for policymakers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20" dirty="0"/>
              <a:t>More information is available at: </a:t>
            </a:r>
            <a:r>
              <a:rPr lang="en-US" sz="1620" dirty="0">
                <a:hlinkClick r:id="rId2"/>
              </a:rPr>
              <a:t>https://www.health.org.uk/</a:t>
            </a:r>
            <a:endParaRPr lang="en-US" sz="1620" dirty="0"/>
          </a:p>
          <a:p>
            <a:endParaRPr lang="en-US" sz="1620" dirty="0"/>
          </a:p>
          <a:p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38551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733499"/>
            <a:ext cx="6658621" cy="1107996"/>
          </a:xfrm>
        </p:spPr>
        <p:txBody>
          <a:bodyPr/>
          <a:lstStyle/>
          <a:p>
            <a:r>
              <a:rPr lang="en-US" sz="3600" dirty="0"/>
              <a:t>The social and economic value of health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The Micawber Principle’, Minding the Gap conference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20" dirty="0">
                <a:solidFill>
                  <a:schemeClr val="tx1"/>
                </a:solidFill>
              </a:rPr>
              <a:t>David Finch 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1620" dirty="0">
                <a:solidFill>
                  <a:schemeClr val="bg1">
                    <a:lumMod val="50000"/>
                  </a:schemeClr>
                </a:solidFill>
              </a:rPr>
              <a:t>May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D4BD4B-5E0D-450F-AA79-B1347EA5C408}"/>
              </a:ext>
            </a:extLst>
          </p:cNvPr>
          <p:cNvSpPr txBox="1"/>
          <p:nvPr/>
        </p:nvSpPr>
        <p:spPr>
          <a:xfrm>
            <a:off x="3302758" y="4476466"/>
            <a:ext cx="4885899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GB" sz="1400" dirty="0"/>
              <a:t>@</a:t>
            </a:r>
            <a:r>
              <a:rPr lang="en-GB" sz="1400" dirty="0" err="1"/>
              <a:t>HealthFdn</a:t>
            </a:r>
            <a:r>
              <a:rPr lang="en-GB" sz="1400" dirty="0"/>
              <a:t> @</a:t>
            </a:r>
            <a:r>
              <a:rPr lang="en-GB" sz="1400" dirty="0" err="1"/>
              <a:t>davidfinchrf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161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C2E67D3-1A05-40D6-BCA9-59D315BA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us healthy?</a:t>
            </a:r>
          </a:p>
        </p:txBody>
      </p:sp>
    </p:spTree>
    <p:extLst>
      <p:ext uri="{BB962C8B-B14F-4D97-AF65-F5344CB8AC3E}">
        <p14:creationId xmlns:p14="http://schemas.microsoft.com/office/powerpoint/2010/main" val="23505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backgrounds determine how long we live…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6E4D5A-C91E-4D8F-8038-F59E8228A0E3}"/>
              </a:ext>
            </a:extLst>
          </p:cNvPr>
          <p:cNvSpPr txBox="1"/>
          <p:nvPr/>
        </p:nvSpPr>
        <p:spPr>
          <a:xfrm>
            <a:off x="-1" y="1100285"/>
            <a:ext cx="7970293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Gap in years of life expectancy at birth by decile of deprivation, males (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base=least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deprived)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B723FDA-A9CD-4FCC-9BC1-933410620B8A}"/>
              </a:ext>
            </a:extLst>
          </p:cNvPr>
          <p:cNvSpPr txBox="1"/>
          <p:nvPr/>
        </p:nvSpPr>
        <p:spPr>
          <a:xfrm>
            <a:off x="-27349" y="4734067"/>
            <a:ext cx="6300000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 ONS, Health State Life Expectancies, England, 2014-2016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82400"/>
            <a:ext cx="6350575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</p:spPr>
        <p:txBody>
          <a:bodyPr/>
          <a:lstStyle/>
          <a:p>
            <a:r>
              <a:rPr lang="en-GB" dirty="0"/>
              <a:t>…and how many of those years are healthy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23D3D5D-6959-49F3-8AF5-DEAC6AFB6795}"/>
              </a:ext>
            </a:extLst>
          </p:cNvPr>
          <p:cNvSpPr txBox="1"/>
          <p:nvPr/>
        </p:nvSpPr>
        <p:spPr>
          <a:xfrm>
            <a:off x="-27349" y="4734067"/>
            <a:ext cx="6300000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 ONS, Health State Life Expectancies, England, </a:t>
            </a: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2014-2016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83356F-0E00-4D00-B136-10F5A02755BC}"/>
              </a:ext>
            </a:extLst>
          </p:cNvPr>
          <p:cNvSpPr txBox="1"/>
          <p:nvPr/>
        </p:nvSpPr>
        <p:spPr>
          <a:xfrm>
            <a:off x="0" y="1100285"/>
            <a:ext cx="7779224" cy="409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Gap in years of life expectancy at birth by decile of deprivation, males (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base=least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deprived)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82400"/>
            <a:ext cx="6361679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524690" cy="941796"/>
          </a:xfrm>
        </p:spPr>
        <p:txBody>
          <a:bodyPr/>
          <a:lstStyle/>
          <a:p>
            <a:r>
              <a:rPr lang="en-GB" dirty="0"/>
              <a:t>Only a minority of our health is due to healthcare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706020-D5FD-4E20-8E32-26524D88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18" y="1243330"/>
            <a:ext cx="6180837" cy="37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8" y="575741"/>
            <a:ext cx="8419539" cy="470898"/>
          </a:xfrm>
        </p:spPr>
        <p:txBody>
          <a:bodyPr/>
          <a:lstStyle/>
          <a:p>
            <a:r>
              <a:rPr lang="en-GB" dirty="0"/>
              <a:t>What makes us healthy?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9240" y="1988437"/>
            <a:ext cx="1424379" cy="526098"/>
          </a:xfrm>
        </p:spPr>
        <p:txBody>
          <a:bodyPr/>
          <a:lstStyle/>
          <a:p>
            <a:pPr algn="ctr"/>
            <a:r>
              <a:rPr lang="en-US" dirty="0"/>
              <a:t>Education &amp; skills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29A84B7-E05E-4663-BB77-28CCE3D63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7" y="1267393"/>
            <a:ext cx="793245" cy="16040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3F45ED4-8A59-470B-901A-4CFF74529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2" y="3009975"/>
            <a:ext cx="1954862" cy="160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EB1F9C-2737-4A95-B1AF-A4C70A838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903" y="1155811"/>
            <a:ext cx="1215683" cy="1605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AB60DD7-FA63-4F52-B5FC-F7427F498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621" y="3304970"/>
            <a:ext cx="769321" cy="16227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49DE67E-FC3D-4A96-BC62-7BB9000EC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961" y="1052248"/>
            <a:ext cx="1368603" cy="1605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6B154DF-8AEB-4599-B008-72A2A66FB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3916" y="3067193"/>
            <a:ext cx="992497" cy="1605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8A0102C-3F57-4375-B603-DF4ED58F3A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0403" y="3148230"/>
            <a:ext cx="1376070" cy="1605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515A717-8B7E-4BB5-A90B-9403CBAE3C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5393" y="1155811"/>
            <a:ext cx="1791080" cy="1605600"/>
          </a:xfrm>
          <a:prstGeom prst="rect">
            <a:avLst/>
          </a:prstGeom>
        </p:spPr>
      </p:pic>
      <p:sp>
        <p:nvSpPr>
          <p:cNvPr id="31" name="Content Placeholder 1">
            <a:extLst>
              <a:ext uri="{FF2B5EF4-FFF2-40B4-BE49-F238E27FC236}">
                <a16:creationId xmlns="" xmlns:a16="http://schemas.microsoft.com/office/drawing/2014/main" id="{86AC227E-54A8-4B84-8F32-FE434CB22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0503" y="4338041"/>
            <a:ext cx="1424379" cy="526098"/>
          </a:xfrm>
        </p:spPr>
        <p:txBody>
          <a:bodyPr/>
          <a:lstStyle/>
          <a:p>
            <a:pPr algn="ctr"/>
            <a:r>
              <a:rPr lang="en-US" dirty="0"/>
              <a:t>Housing</a:t>
            </a:r>
          </a:p>
        </p:txBody>
      </p:sp>
      <p:sp>
        <p:nvSpPr>
          <p:cNvPr id="32" name="Content Placeholder 1">
            <a:extLst>
              <a:ext uri="{FF2B5EF4-FFF2-40B4-BE49-F238E27FC236}">
                <a16:creationId xmlns="" xmlns:a16="http://schemas.microsoft.com/office/drawing/2014/main" id="{00B09332-EDBE-4A95-A09A-68D263695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6600" y="4731955"/>
            <a:ext cx="1734881" cy="526098"/>
          </a:xfrm>
        </p:spPr>
        <p:txBody>
          <a:bodyPr/>
          <a:lstStyle/>
          <a:p>
            <a:pPr algn="ctr"/>
            <a:r>
              <a:rPr lang="en-US" dirty="0"/>
              <a:t>The food we eat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="" xmlns:a16="http://schemas.microsoft.com/office/drawing/2014/main" id="{6A2D6C7A-338F-4883-A01A-347B024BC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9453" y="2647361"/>
            <a:ext cx="1969316" cy="526098"/>
          </a:xfrm>
        </p:spPr>
        <p:txBody>
          <a:bodyPr/>
          <a:lstStyle/>
          <a:p>
            <a:pPr algn="ctr"/>
            <a:r>
              <a:rPr lang="en-US" dirty="0"/>
              <a:t>Money &amp; resources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="" xmlns:a16="http://schemas.microsoft.com/office/drawing/2014/main" id="{E577D5A2-ABAF-40CF-B0EF-24C1B45E7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1850" y="2778872"/>
            <a:ext cx="1424379" cy="526098"/>
          </a:xfrm>
        </p:spPr>
        <p:txBody>
          <a:bodyPr/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35" name="Content Placeholder 1">
            <a:extLst>
              <a:ext uri="{FF2B5EF4-FFF2-40B4-BE49-F238E27FC236}">
                <a16:creationId xmlns="" xmlns:a16="http://schemas.microsoft.com/office/drawing/2014/main" id="{25049AC0-A8BE-4C55-B36E-0AFA434C6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6582" y="2824925"/>
            <a:ext cx="1424379" cy="526098"/>
          </a:xfrm>
        </p:spPr>
        <p:txBody>
          <a:bodyPr/>
          <a:lstStyle/>
          <a:p>
            <a:pPr algn="ctr"/>
            <a:r>
              <a:rPr lang="en-US" dirty="0"/>
              <a:t>Good work</a:t>
            </a:r>
          </a:p>
        </p:txBody>
      </p:sp>
      <p:sp>
        <p:nvSpPr>
          <p:cNvPr id="36" name="Content Placeholder 1">
            <a:extLst>
              <a:ext uri="{FF2B5EF4-FFF2-40B4-BE49-F238E27FC236}">
                <a16:creationId xmlns="" xmlns:a16="http://schemas.microsoft.com/office/drawing/2014/main" id="{49C9F497-FB08-469F-9303-88F70FA26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8961" y="4725497"/>
            <a:ext cx="1779633" cy="526098"/>
          </a:xfrm>
        </p:spPr>
        <p:txBody>
          <a:bodyPr/>
          <a:lstStyle/>
          <a:p>
            <a:pPr algn="ctr"/>
            <a:r>
              <a:rPr lang="en-US" dirty="0"/>
              <a:t>Our surroundings</a:t>
            </a:r>
          </a:p>
        </p:txBody>
      </p:sp>
      <p:sp>
        <p:nvSpPr>
          <p:cNvPr id="38" name="Content Placeholder 1">
            <a:extLst>
              <a:ext uri="{FF2B5EF4-FFF2-40B4-BE49-F238E27FC236}">
                <a16:creationId xmlns="" xmlns:a16="http://schemas.microsoft.com/office/drawing/2014/main" id="{2C603ACD-B323-4560-934A-172DCDB8F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65" y="4615979"/>
            <a:ext cx="2012789" cy="526098"/>
          </a:xfrm>
        </p:spPr>
        <p:txBody>
          <a:bodyPr/>
          <a:lstStyle/>
          <a:p>
            <a:pPr algn="ctr"/>
            <a:r>
              <a:rPr lang="en-US" dirty="0"/>
              <a:t>Family, friends &amp; communities</a:t>
            </a:r>
          </a:p>
        </p:txBody>
      </p:sp>
    </p:spTree>
    <p:extLst>
      <p:ext uri="{BB962C8B-B14F-4D97-AF65-F5344CB8AC3E}">
        <p14:creationId xmlns:p14="http://schemas.microsoft.com/office/powerpoint/2010/main" val="20859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941796"/>
          </a:xfrm>
        </p:spPr>
        <p:txBody>
          <a:bodyPr/>
          <a:lstStyle/>
          <a:p>
            <a:r>
              <a:rPr lang="en-US" dirty="0"/>
              <a:t>Poor diet is now the biggest risk factor for preventable ill health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52799" y="1705329"/>
            <a:ext cx="5277853" cy="2992731"/>
          </a:xfrm>
        </p:spPr>
        <p:txBody>
          <a:bodyPr/>
          <a:lstStyle/>
          <a:p>
            <a:pPr marL="0" lvl="2" indent="0">
              <a:buNone/>
            </a:pPr>
            <a:r>
              <a:rPr lang="en-US" dirty="0"/>
              <a:t>Healthy food needs to be:</a:t>
            </a:r>
          </a:p>
          <a:p>
            <a:pPr marL="0" lvl="2" indent="0">
              <a:buNone/>
            </a:pPr>
            <a:endParaRPr lang="en-US" sz="400" dirty="0"/>
          </a:p>
          <a:p>
            <a:pPr lvl="2"/>
            <a:r>
              <a:rPr lang="en-US" b="1" dirty="0"/>
              <a:t>Affordable</a:t>
            </a:r>
            <a:r>
              <a:rPr lang="en-US" dirty="0"/>
              <a:t> – it is three times more expensive to get energy we need from healthy food</a:t>
            </a:r>
          </a:p>
          <a:p>
            <a:pPr marL="0" lvl="2" indent="0">
              <a:buNone/>
            </a:pPr>
            <a:endParaRPr lang="en-US" sz="400" dirty="0"/>
          </a:p>
          <a:p>
            <a:pPr lvl="2"/>
            <a:r>
              <a:rPr lang="en-US" b="1" dirty="0"/>
              <a:t>In greater supply </a:t>
            </a:r>
            <a:r>
              <a:rPr lang="en-US" dirty="0"/>
              <a:t>– It is harder to buy healthy foods in deprived parts of the UK		</a:t>
            </a:r>
          </a:p>
          <a:p>
            <a:pPr marL="0" lvl="2" indent="0">
              <a:buNone/>
            </a:pPr>
            <a:endParaRPr lang="en-US" sz="400" dirty="0"/>
          </a:p>
          <a:p>
            <a:pPr lvl="2"/>
            <a:r>
              <a:rPr lang="en-US" b="1" dirty="0"/>
              <a:t>Promoted &amp; valued </a:t>
            </a:r>
            <a:r>
              <a:rPr lang="en-US" dirty="0"/>
              <a:t>– 1.2% of food advertising on vegetables versus 22% on confectionery, cakes, biscuits &amp; ice-cream</a:t>
            </a:r>
          </a:p>
          <a:p>
            <a:r>
              <a:rPr lang="en-US" dirty="0"/>
              <a:t>				</a:t>
            </a:r>
          </a:p>
          <a:p>
            <a:r>
              <a:rPr lang="en-US" dirty="0"/>
              <a:t>			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067430-A670-41B6-9FE4-446F4FE8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51" y="1714228"/>
            <a:ext cx="277682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6D064F3-01E5-49BF-94D5-0F7A477F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941796"/>
          </a:xfrm>
        </p:spPr>
        <p:txBody>
          <a:bodyPr/>
          <a:lstStyle/>
          <a:p>
            <a:r>
              <a:rPr lang="en-GB" dirty="0"/>
              <a:t>Transport plays a key role in supporting healthy lives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7258" y="1706897"/>
            <a:ext cx="5916742" cy="3052680"/>
          </a:xfrm>
        </p:spPr>
        <p:txBody>
          <a:bodyPr/>
          <a:lstStyle/>
          <a:p>
            <a:r>
              <a:rPr lang="en-US" dirty="0"/>
              <a:t>A healthy and sustainable transport system:</a:t>
            </a: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Is accessible and efficient </a:t>
            </a:r>
            <a:r>
              <a:rPr lang="en-US" dirty="0"/>
              <a:t>– people on lower income dependent more on bus travel but funding has fallen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Minimises</a:t>
            </a:r>
            <a:r>
              <a:rPr lang="en-US" b="1" dirty="0"/>
              <a:t> environmental harm </a:t>
            </a:r>
            <a:r>
              <a:rPr lang="en-US" dirty="0"/>
              <a:t>– the transport system is the single biggest source of UK air 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Enables ‘active’ travel </a:t>
            </a:r>
            <a:r>
              <a:rPr lang="en-US" dirty="0"/>
              <a:t>– more people walking and cycling reduces congestion, air pollution and increases health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24.05.18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social and economic value of health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F30DCF-6BE9-4EF3-BF63-4DE6442C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1" y="1879577"/>
            <a:ext cx="2878187" cy="25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owerPoint Template">
  <a:themeElements>
    <a:clrScheme name="Custom 5">
      <a:dk1>
        <a:srgbClr val="1C1C1C"/>
      </a:dk1>
      <a:lt1>
        <a:srgbClr val="FFFFFF"/>
      </a:lt1>
      <a:dk2>
        <a:srgbClr val="DD0031"/>
      </a:dk2>
      <a:lt2>
        <a:srgbClr val="E2DFD8"/>
      </a:lt2>
      <a:accent1>
        <a:srgbClr val="999390"/>
      </a:accent1>
      <a:accent2>
        <a:srgbClr val="EE9B90"/>
      </a:accent2>
      <a:accent3>
        <a:srgbClr val="9D8CB1"/>
      </a:accent3>
      <a:accent4>
        <a:srgbClr val="8BC68F"/>
      </a:accent4>
      <a:accent5>
        <a:srgbClr val="FFE996"/>
      </a:accent5>
      <a:accent6>
        <a:srgbClr val="A6D7D3"/>
      </a:accent6>
      <a:hlink>
        <a:srgbClr val="DD0031"/>
      </a:hlink>
      <a:folHlink>
        <a:srgbClr val="E2DFD8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16-9 Standard" id="{BACFD643-86A7-4597-83EF-179D54FA5F81}" vid="{E472FB13-B683-43E0-ACA5-AD03014622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 MAIN template</Template>
  <TotalTime>1340</TotalTime>
  <Words>820</Words>
  <Application>Microsoft Office PowerPoint</Application>
  <PresentationFormat>On-screen Show (16:9)</PresentationFormat>
  <Paragraphs>144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PowerPoint Template</vt:lpstr>
      <vt:lpstr>The social and economic value of health</vt:lpstr>
      <vt:lpstr>Overview</vt:lpstr>
      <vt:lpstr>What makes us healthy?</vt:lpstr>
      <vt:lpstr>Our backgrounds determine how long we live…</vt:lpstr>
      <vt:lpstr>…and how many of those years are healthy</vt:lpstr>
      <vt:lpstr>Only a minority of our health is due to healthcare</vt:lpstr>
      <vt:lpstr>What makes us healthy?</vt:lpstr>
      <vt:lpstr>Poor diet is now the biggest risk factor for preventable ill health </vt:lpstr>
      <vt:lpstr>Transport plays a key role in supporting healthy lives</vt:lpstr>
      <vt:lpstr>Poverty damages health and poor health increases the risk of poverty</vt:lpstr>
      <vt:lpstr>Health as an asset</vt:lpstr>
      <vt:lpstr>Making health a valued asset</vt:lpstr>
      <vt:lpstr>Making health a valued asset</vt:lpstr>
      <vt:lpstr>Making health a valued asset</vt:lpstr>
      <vt:lpstr>Making health a valued asset</vt:lpstr>
      <vt:lpstr>The living standards backdrop</vt:lpstr>
      <vt:lpstr>Strong employment growth, but quality matters </vt:lpstr>
      <vt:lpstr>Typical pay remains below its pre-crisis peak</vt:lpstr>
      <vt:lpstr>More families with less secure, more costly housing</vt:lpstr>
      <vt:lpstr>Incomes have recovered in the last four years</vt:lpstr>
      <vt:lpstr>But growth is set to be weak into the next decade</vt:lpstr>
      <vt:lpstr>Policy plays a key role in how growth is shared</vt:lpstr>
      <vt:lpstr>Conclusion </vt:lpstr>
      <vt:lpstr>PowerPoint Presentation</vt:lpstr>
      <vt:lpstr>The social and economic value of health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David Finch</dc:creator>
  <cp:lastModifiedBy>Copley, Ian</cp:lastModifiedBy>
  <cp:revision>49</cp:revision>
  <cp:lastPrinted>2018-05-22T08:25:06Z</cp:lastPrinted>
  <dcterms:created xsi:type="dcterms:W3CDTF">2018-05-21T10:11:31Z</dcterms:created>
  <dcterms:modified xsi:type="dcterms:W3CDTF">2018-05-24T10:25:48Z</dcterms:modified>
</cp:coreProperties>
</file>