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9"/>
  </p:notesMasterIdLst>
  <p:handoutMasterIdLst>
    <p:handoutMasterId r:id="rId10"/>
  </p:handoutMasterIdLst>
  <p:sldIdLst>
    <p:sldId id="337" r:id="rId2"/>
    <p:sldId id="397" r:id="rId3"/>
    <p:sldId id="393" r:id="rId4"/>
    <p:sldId id="336" r:id="rId5"/>
    <p:sldId id="398" r:id="rId6"/>
    <p:sldId id="399" r:id="rId7"/>
    <p:sldId id="396" r:id="rId8"/>
  </p:sldIdLst>
  <p:sldSz cx="9144000" cy="6858000" type="screen4x3"/>
  <p:notesSz cx="6797675" cy="9928225"/>
  <p:defaultTextStyle>
    <a:defPPr>
      <a:defRPr lang="en-GB"/>
    </a:defPPr>
    <a:lvl1pPr algn="l" rtl="0" fontAlgn="base">
      <a:spcBef>
        <a:spcPct val="20000"/>
      </a:spcBef>
      <a:spcAft>
        <a:spcPct val="0"/>
      </a:spcAft>
      <a:buClr>
        <a:schemeClr val="folHlink"/>
      </a:buClr>
      <a:buSzPct val="65000"/>
      <a:buFont typeface="Wingdings" pitchFamily="2" charset="2"/>
      <a:buChar char="n"/>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1pPr>
    <a:lvl2pPr marL="457200" algn="l" rtl="0" fontAlgn="base">
      <a:spcBef>
        <a:spcPct val="20000"/>
      </a:spcBef>
      <a:spcAft>
        <a:spcPct val="0"/>
      </a:spcAft>
      <a:buClr>
        <a:schemeClr val="folHlink"/>
      </a:buClr>
      <a:buSzPct val="65000"/>
      <a:buFont typeface="Wingdings" pitchFamily="2" charset="2"/>
      <a:buChar char="n"/>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2pPr>
    <a:lvl3pPr marL="914400" algn="l" rtl="0" fontAlgn="base">
      <a:spcBef>
        <a:spcPct val="20000"/>
      </a:spcBef>
      <a:spcAft>
        <a:spcPct val="0"/>
      </a:spcAft>
      <a:buClr>
        <a:schemeClr val="folHlink"/>
      </a:buClr>
      <a:buSzPct val="65000"/>
      <a:buFont typeface="Wingdings" pitchFamily="2" charset="2"/>
      <a:buChar char="n"/>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3pPr>
    <a:lvl4pPr marL="1371600" algn="l" rtl="0" fontAlgn="base">
      <a:spcBef>
        <a:spcPct val="20000"/>
      </a:spcBef>
      <a:spcAft>
        <a:spcPct val="0"/>
      </a:spcAft>
      <a:buClr>
        <a:schemeClr val="folHlink"/>
      </a:buClr>
      <a:buSzPct val="65000"/>
      <a:buFont typeface="Wingdings" pitchFamily="2" charset="2"/>
      <a:buChar char="n"/>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4pPr>
    <a:lvl5pPr marL="1828800" algn="l" rtl="0" fontAlgn="base">
      <a:spcBef>
        <a:spcPct val="20000"/>
      </a:spcBef>
      <a:spcAft>
        <a:spcPct val="0"/>
      </a:spcAft>
      <a:buClr>
        <a:schemeClr val="folHlink"/>
      </a:buClr>
      <a:buSzPct val="65000"/>
      <a:buFont typeface="Wingdings" pitchFamily="2" charset="2"/>
      <a:buChar char="n"/>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5pPr>
    <a:lvl6pPr marL="2286000" algn="l" defTabSz="914400" rtl="0" eaLnBrk="1" latinLnBrk="0" hangingPunct="1">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6pPr>
    <a:lvl7pPr marL="2743200" algn="l" defTabSz="914400" rtl="0" eaLnBrk="1" latinLnBrk="0" hangingPunct="1">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7pPr>
    <a:lvl8pPr marL="3200400" algn="l" defTabSz="914400" rtl="0" eaLnBrk="1" latinLnBrk="0" hangingPunct="1">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8pPr>
    <a:lvl9pPr marL="3657600" algn="l" defTabSz="914400" rtl="0" eaLnBrk="1" latinLnBrk="0" hangingPunct="1">
      <a:defRPr sz="2000" kern="1200">
        <a:solidFill>
          <a:srgbClr val="000000"/>
        </a:solidFill>
        <a:effectLst>
          <a:outerShdw blurRad="38100" dist="38100" dir="2700000" algn="tl">
            <a:srgbClr val="000000">
              <a:alpha val="43137"/>
            </a:srgbClr>
          </a:outerShdw>
        </a:effectLst>
        <a:latin typeface="Tahoma"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4" autoAdjust="0"/>
    <p:restoredTop sz="81369" autoAdjust="0"/>
  </p:normalViewPr>
  <p:slideViewPr>
    <p:cSldViewPr>
      <p:cViewPr>
        <p:scale>
          <a:sx n="80" d="100"/>
          <a:sy n="80" d="100"/>
        </p:scale>
        <p:origin x="-123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chemeClr val="tx1"/>
                </a:solidFill>
                <a:effectLst/>
                <a:latin typeface="Palatino Linotype" pitchFamily="18" charset="0"/>
              </a:defRPr>
            </a:lvl1pPr>
          </a:lstStyle>
          <a:p>
            <a:pPr>
              <a:defRPr/>
            </a:pPr>
            <a:endParaRPr lang="en-GB" dirty="0"/>
          </a:p>
        </p:txBody>
      </p:sp>
      <p:sp>
        <p:nvSpPr>
          <p:cNvPr id="30723"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effectLst/>
                <a:latin typeface="Palatino Linotype" pitchFamily="18" charset="0"/>
              </a:defRPr>
            </a:lvl1pPr>
          </a:lstStyle>
          <a:p>
            <a:pPr>
              <a:defRPr/>
            </a:pPr>
            <a:endParaRPr lang="en-GB" dirty="0"/>
          </a:p>
        </p:txBody>
      </p:sp>
      <p:sp>
        <p:nvSpPr>
          <p:cNvPr id="30724"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solidFill>
                  <a:schemeClr val="tx1"/>
                </a:solidFill>
                <a:effectLst/>
                <a:latin typeface="Palatino Linotype" pitchFamily="18" charset="0"/>
              </a:defRPr>
            </a:lvl1pPr>
          </a:lstStyle>
          <a:p>
            <a:pPr>
              <a:defRPr/>
            </a:pPr>
            <a:endParaRPr lang="en-GB" dirty="0"/>
          </a:p>
        </p:txBody>
      </p:sp>
      <p:sp>
        <p:nvSpPr>
          <p:cNvPr id="30725"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effectLst/>
                <a:latin typeface="Palatino Linotype" pitchFamily="18" charset="0"/>
              </a:defRPr>
            </a:lvl1pPr>
          </a:lstStyle>
          <a:p>
            <a:pPr>
              <a:defRPr/>
            </a:pPr>
            <a:fld id="{BD444741-43B4-470D-84CD-2B7897998C3D}" type="slidenum">
              <a:rPr lang="en-GB"/>
              <a:pPr>
                <a:defRPr/>
              </a:pPr>
              <a:t>‹#›</a:t>
            </a:fld>
            <a:endParaRPr lang="en-GB" dirty="0"/>
          </a:p>
        </p:txBody>
      </p:sp>
    </p:spTree>
    <p:extLst>
      <p:ext uri="{BB962C8B-B14F-4D97-AF65-F5344CB8AC3E}">
        <p14:creationId xmlns:p14="http://schemas.microsoft.com/office/powerpoint/2010/main" val="2283860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chemeClr val="tx1"/>
                </a:solidFill>
                <a:effectLst/>
                <a:latin typeface="Palatino Linotype" pitchFamily="18" charset="0"/>
              </a:defRPr>
            </a:lvl1pPr>
          </a:lstStyle>
          <a:p>
            <a:pPr>
              <a:defRPr/>
            </a:pPr>
            <a:endParaRPr lang="en-US" dirty="0"/>
          </a:p>
        </p:txBody>
      </p:sp>
      <p:sp>
        <p:nvSpPr>
          <p:cNvPr id="17411"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effectLst/>
                <a:latin typeface="Palatino Linotype" pitchFamily="18" charset="0"/>
              </a:defRPr>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solidFill>
                  <a:schemeClr val="tx1"/>
                </a:solidFill>
                <a:effectLst/>
                <a:latin typeface="Palatino Linotype"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effectLst/>
                <a:latin typeface="Palatino Linotype" pitchFamily="18" charset="0"/>
              </a:defRPr>
            </a:lvl1pPr>
          </a:lstStyle>
          <a:p>
            <a:pPr>
              <a:defRPr/>
            </a:pPr>
            <a:fld id="{ED6DE31B-DDFA-4B36-85A7-034AFAD6EBF9}" type="slidenum">
              <a:rPr lang="en-US"/>
              <a:pPr>
                <a:defRPr/>
              </a:pPr>
              <a:t>‹#›</a:t>
            </a:fld>
            <a:endParaRPr lang="en-US" dirty="0"/>
          </a:p>
        </p:txBody>
      </p:sp>
    </p:spTree>
    <p:extLst>
      <p:ext uri="{BB962C8B-B14F-4D97-AF65-F5344CB8AC3E}">
        <p14:creationId xmlns:p14="http://schemas.microsoft.com/office/powerpoint/2010/main" val="3537774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Palatino Linotype"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Palatino Linotype"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Palatino Linotype"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Palatino Linotype"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Palatino Linotype"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0000"/>
                </a:solidFill>
                <a:latin typeface="Tahoma" charset="0"/>
                <a:cs typeface="Arial" charset="0"/>
              </a:defRPr>
            </a:lvl1pPr>
            <a:lvl2pPr marL="742950" indent="-285750" eaLnBrk="0" hangingPunct="0">
              <a:defRPr sz="2000">
                <a:solidFill>
                  <a:srgbClr val="000000"/>
                </a:solidFill>
                <a:latin typeface="Tahoma" charset="0"/>
                <a:cs typeface="Arial" charset="0"/>
              </a:defRPr>
            </a:lvl2pPr>
            <a:lvl3pPr marL="1143000" indent="-228600" eaLnBrk="0" hangingPunct="0">
              <a:defRPr sz="2000">
                <a:solidFill>
                  <a:srgbClr val="000000"/>
                </a:solidFill>
                <a:latin typeface="Tahoma" charset="0"/>
                <a:cs typeface="Arial" charset="0"/>
              </a:defRPr>
            </a:lvl3pPr>
            <a:lvl4pPr marL="1600200" indent="-228600" eaLnBrk="0" hangingPunct="0">
              <a:defRPr sz="2000">
                <a:solidFill>
                  <a:srgbClr val="000000"/>
                </a:solidFill>
                <a:latin typeface="Tahoma" charset="0"/>
                <a:cs typeface="Arial" charset="0"/>
              </a:defRPr>
            </a:lvl4pPr>
            <a:lvl5pPr marL="2057400" indent="-228600" eaLnBrk="0" hangingPunct="0">
              <a:defRPr sz="2000">
                <a:solidFill>
                  <a:srgbClr val="000000"/>
                </a:solidFill>
                <a:latin typeface="Tahoma" charset="0"/>
                <a:cs typeface="Arial" charset="0"/>
              </a:defRPr>
            </a:lvl5pPr>
            <a:lvl6pPr marL="25146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6pPr>
            <a:lvl7pPr marL="29718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7pPr>
            <a:lvl8pPr marL="34290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8pPr>
            <a:lvl9pPr marL="38862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9pPr>
          </a:lstStyle>
          <a:p>
            <a:pPr eaLnBrk="1" hangingPunct="1"/>
            <a:fld id="{8177E527-BFCB-40B7-98D1-650CFA594411}" type="slidenum">
              <a:rPr lang="en-US" sz="1200" smtClean="0">
                <a:solidFill>
                  <a:schemeClr val="tx1"/>
                </a:solidFill>
                <a:latin typeface="Palatino Linotype" pitchFamily="18" charset="0"/>
              </a:rPr>
              <a:pPr eaLnBrk="1" hangingPunct="1"/>
              <a:t>1</a:t>
            </a:fld>
            <a:endParaRPr lang="en-US" sz="1200" dirty="0" smtClean="0">
              <a:solidFill>
                <a:schemeClr val="tx1"/>
              </a:solidFill>
              <a:latin typeface="Palatino Linotype"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28887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0000"/>
                </a:solidFill>
                <a:latin typeface="Tahoma" charset="0"/>
                <a:cs typeface="Arial" charset="0"/>
              </a:defRPr>
            </a:lvl1pPr>
            <a:lvl2pPr marL="742950" indent="-285750" eaLnBrk="0" hangingPunct="0">
              <a:defRPr sz="2000">
                <a:solidFill>
                  <a:srgbClr val="000000"/>
                </a:solidFill>
                <a:latin typeface="Tahoma" charset="0"/>
                <a:cs typeface="Arial" charset="0"/>
              </a:defRPr>
            </a:lvl2pPr>
            <a:lvl3pPr marL="1143000" indent="-228600" eaLnBrk="0" hangingPunct="0">
              <a:defRPr sz="2000">
                <a:solidFill>
                  <a:srgbClr val="000000"/>
                </a:solidFill>
                <a:latin typeface="Tahoma" charset="0"/>
                <a:cs typeface="Arial" charset="0"/>
              </a:defRPr>
            </a:lvl3pPr>
            <a:lvl4pPr marL="1600200" indent="-228600" eaLnBrk="0" hangingPunct="0">
              <a:defRPr sz="2000">
                <a:solidFill>
                  <a:srgbClr val="000000"/>
                </a:solidFill>
                <a:latin typeface="Tahoma" charset="0"/>
                <a:cs typeface="Arial" charset="0"/>
              </a:defRPr>
            </a:lvl4pPr>
            <a:lvl5pPr marL="2057400" indent="-228600" eaLnBrk="0" hangingPunct="0">
              <a:defRPr sz="2000">
                <a:solidFill>
                  <a:srgbClr val="000000"/>
                </a:solidFill>
                <a:latin typeface="Tahoma" charset="0"/>
                <a:cs typeface="Arial" charset="0"/>
              </a:defRPr>
            </a:lvl5pPr>
            <a:lvl6pPr marL="25146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6pPr>
            <a:lvl7pPr marL="29718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7pPr>
            <a:lvl8pPr marL="34290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8pPr>
            <a:lvl9pPr marL="38862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9pPr>
          </a:lstStyle>
          <a:p>
            <a:pPr eaLnBrk="1" hangingPunct="1"/>
            <a:fld id="{46F66905-0D6C-4275-9A40-44240EE364E4}" type="slidenum">
              <a:rPr lang="en-US" sz="1200" smtClean="0">
                <a:solidFill>
                  <a:schemeClr val="tx1"/>
                </a:solidFill>
                <a:latin typeface="Palatino Linotype" pitchFamily="18" charset="0"/>
              </a:rPr>
              <a:pPr eaLnBrk="1" hangingPunct="1"/>
              <a:t>3</a:t>
            </a:fld>
            <a:endParaRPr lang="en-US" sz="1200" dirty="0" smtClean="0">
              <a:solidFill>
                <a:schemeClr val="tx1"/>
              </a:solidFill>
              <a:latin typeface="Palatino Linotype"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73879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0000"/>
                </a:solidFill>
                <a:latin typeface="Tahoma" charset="0"/>
                <a:cs typeface="Arial" charset="0"/>
              </a:defRPr>
            </a:lvl1pPr>
            <a:lvl2pPr marL="742950" indent="-285750" eaLnBrk="0" hangingPunct="0">
              <a:defRPr sz="2000">
                <a:solidFill>
                  <a:srgbClr val="000000"/>
                </a:solidFill>
                <a:latin typeface="Tahoma" charset="0"/>
                <a:cs typeface="Arial" charset="0"/>
              </a:defRPr>
            </a:lvl2pPr>
            <a:lvl3pPr marL="1143000" indent="-228600" eaLnBrk="0" hangingPunct="0">
              <a:defRPr sz="2000">
                <a:solidFill>
                  <a:srgbClr val="000000"/>
                </a:solidFill>
                <a:latin typeface="Tahoma" charset="0"/>
                <a:cs typeface="Arial" charset="0"/>
              </a:defRPr>
            </a:lvl3pPr>
            <a:lvl4pPr marL="1600200" indent="-228600" eaLnBrk="0" hangingPunct="0">
              <a:defRPr sz="2000">
                <a:solidFill>
                  <a:srgbClr val="000000"/>
                </a:solidFill>
                <a:latin typeface="Tahoma" charset="0"/>
                <a:cs typeface="Arial" charset="0"/>
              </a:defRPr>
            </a:lvl4pPr>
            <a:lvl5pPr marL="2057400" indent="-228600" eaLnBrk="0" hangingPunct="0">
              <a:defRPr sz="2000">
                <a:solidFill>
                  <a:srgbClr val="000000"/>
                </a:solidFill>
                <a:latin typeface="Tahoma" charset="0"/>
                <a:cs typeface="Arial" charset="0"/>
              </a:defRPr>
            </a:lvl5pPr>
            <a:lvl6pPr marL="25146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6pPr>
            <a:lvl7pPr marL="29718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7pPr>
            <a:lvl8pPr marL="34290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8pPr>
            <a:lvl9pPr marL="3886200" indent="-228600" eaLnBrk="0" fontAlgn="base" hangingPunct="0">
              <a:spcBef>
                <a:spcPct val="20000"/>
              </a:spcBef>
              <a:spcAft>
                <a:spcPct val="0"/>
              </a:spcAft>
              <a:buClr>
                <a:schemeClr val="folHlink"/>
              </a:buClr>
              <a:buSzPct val="65000"/>
              <a:buFont typeface="Wingdings" pitchFamily="2" charset="2"/>
              <a:buChar char="n"/>
              <a:defRPr sz="2000">
                <a:solidFill>
                  <a:srgbClr val="000000"/>
                </a:solidFill>
                <a:latin typeface="Tahoma" charset="0"/>
                <a:cs typeface="Arial" charset="0"/>
              </a:defRPr>
            </a:lvl9pPr>
          </a:lstStyle>
          <a:p>
            <a:pPr eaLnBrk="1" hangingPunct="1"/>
            <a:fld id="{46F66905-0D6C-4275-9A40-44240EE364E4}" type="slidenum">
              <a:rPr lang="en-US" sz="1200" smtClean="0">
                <a:solidFill>
                  <a:schemeClr val="tx1"/>
                </a:solidFill>
                <a:latin typeface="Palatino Linotype" pitchFamily="18" charset="0"/>
              </a:rPr>
              <a:pPr eaLnBrk="1" hangingPunct="1"/>
              <a:t>4</a:t>
            </a:fld>
            <a:endParaRPr lang="en-US" sz="1200" dirty="0" smtClean="0">
              <a:solidFill>
                <a:schemeClr val="tx1"/>
              </a:solidFill>
              <a:latin typeface="Palatino Linotype"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73879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pPr>
              <a:defRPr/>
            </a:pPr>
            <a:fld id="{ED6DE31B-DDFA-4B36-85A7-034AFAD6EBF9}" type="slidenum">
              <a:rPr lang="en-US" smtClean="0"/>
              <a:pPr>
                <a:defRPr/>
              </a:pPr>
              <a:t>7</a:t>
            </a:fld>
            <a:endParaRPr lang="en-US" dirty="0"/>
          </a:p>
        </p:txBody>
      </p:sp>
    </p:spTree>
    <p:extLst>
      <p:ext uri="{BB962C8B-B14F-4D97-AF65-F5344CB8AC3E}">
        <p14:creationId xmlns:p14="http://schemas.microsoft.com/office/powerpoint/2010/main" val="3873686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6963" y="0"/>
            <a:ext cx="4251325"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71" name="Rectangle 39"/>
          <p:cNvSpPr>
            <a:spLocks noGrp="1" noChangeArrowheads="1"/>
          </p:cNvSpPr>
          <p:nvPr>
            <p:ph type="subTitle" idx="1"/>
          </p:nvPr>
        </p:nvSpPr>
        <p:spPr>
          <a:xfrm>
            <a:off x="250825" y="4221163"/>
            <a:ext cx="8569325" cy="1752600"/>
          </a:xfrm>
        </p:spPr>
        <p:txBody>
          <a:bodyPr anchorCtr="1"/>
          <a:lstStyle>
            <a:lvl1pPr marL="0" indent="0">
              <a:buFont typeface="Wingdings" pitchFamily="2" charset="2"/>
              <a:buNone/>
              <a:defRPr sz="4000"/>
            </a:lvl1pPr>
          </a:lstStyle>
          <a:p>
            <a:pPr lvl="0"/>
            <a:r>
              <a:rPr lang="en-US" altLang="en-US" noProof="0" smtClean="0"/>
              <a:t>Click to edit Master subtitle style</a:t>
            </a:r>
            <a:endParaRPr lang="en-GB" altLang="en-US" noProof="0" smtClean="0"/>
          </a:p>
        </p:txBody>
      </p:sp>
      <p:sp>
        <p:nvSpPr>
          <p:cNvPr id="18472" name="Rectangle 40"/>
          <p:cNvSpPr>
            <a:spLocks noGrp="1" noChangeArrowheads="1"/>
          </p:cNvSpPr>
          <p:nvPr>
            <p:ph type="ctrTitle"/>
          </p:nvPr>
        </p:nvSpPr>
        <p:spPr>
          <a:xfrm>
            <a:off x="250825" y="1195590"/>
            <a:ext cx="8642350" cy="2520748"/>
          </a:xfrm>
        </p:spPr>
        <p:txBody>
          <a:bodyPr anchor="b" anchorCtr="1"/>
          <a:lstStyle>
            <a:lvl1pPr algn="ctr">
              <a:defRPr sz="4800" b="1"/>
            </a:lvl1pPr>
          </a:lstStyle>
          <a:p>
            <a:pPr lvl="0"/>
            <a:r>
              <a:rPr lang="en-US" altLang="en-US" noProof="0" smtClean="0"/>
              <a:t>Click to edit Master title style</a:t>
            </a:r>
            <a:endParaRPr lang="en-GB" altLang="en-US" noProof="0" smtClean="0"/>
          </a:p>
        </p:txBody>
      </p:sp>
      <p:sp>
        <p:nvSpPr>
          <p:cNvPr id="5" name="Rectangle 37"/>
          <p:cNvSpPr>
            <a:spLocks noGrp="1" noChangeArrowheads="1"/>
          </p:cNvSpPr>
          <p:nvPr>
            <p:ph type="dt" sz="half" idx="10"/>
          </p:nvPr>
        </p:nvSpPr>
        <p:spPr>
          <a:xfrm>
            <a:off x="250825" y="6381750"/>
            <a:ext cx="2808288" cy="354013"/>
          </a:xfrm>
        </p:spPr>
        <p:txBody>
          <a:bodyPr/>
          <a:lstStyle>
            <a:lvl1pPr>
              <a:defRPr smtClean="0"/>
            </a:lvl1pPr>
          </a:lstStyle>
          <a:p>
            <a:pPr>
              <a:defRPr/>
            </a:pPr>
            <a:endParaRPr lang="en-GB" dirty="0"/>
          </a:p>
        </p:txBody>
      </p:sp>
      <p:sp>
        <p:nvSpPr>
          <p:cNvPr id="6" name="Rectangle 38"/>
          <p:cNvSpPr>
            <a:spLocks noGrp="1" noChangeArrowheads="1"/>
          </p:cNvSpPr>
          <p:nvPr>
            <p:ph type="ftr" sz="quarter" idx="11"/>
          </p:nvPr>
        </p:nvSpPr>
        <p:spPr>
          <a:xfrm>
            <a:off x="3203575" y="6381750"/>
            <a:ext cx="3960813" cy="354013"/>
          </a:xfrm>
        </p:spPr>
        <p:txBody>
          <a:bodyPr/>
          <a:lstStyle>
            <a:lvl1pPr>
              <a:defRPr smtClean="0"/>
            </a:lvl1pPr>
          </a:lstStyle>
          <a:p>
            <a:pPr>
              <a:defRPr/>
            </a:pPr>
            <a:endParaRPr lang="en-GB" dirty="0"/>
          </a:p>
        </p:txBody>
      </p:sp>
      <p:sp>
        <p:nvSpPr>
          <p:cNvPr id="7" name="Rectangle 41"/>
          <p:cNvSpPr>
            <a:spLocks noGrp="1" noChangeArrowheads="1"/>
          </p:cNvSpPr>
          <p:nvPr>
            <p:ph type="sldNum" sz="quarter" idx="12"/>
          </p:nvPr>
        </p:nvSpPr>
        <p:spPr>
          <a:xfrm>
            <a:off x="7308850" y="6381750"/>
            <a:ext cx="1584325" cy="354013"/>
          </a:xfrm>
        </p:spPr>
        <p:txBody>
          <a:bodyPr/>
          <a:lstStyle>
            <a:lvl1pPr>
              <a:defRPr smtClean="0"/>
            </a:lvl1pPr>
          </a:lstStyle>
          <a:p>
            <a:pPr>
              <a:defRPr/>
            </a:pPr>
            <a:fld id="{AEB881A5-C88C-4ACF-9641-70AF6D4B7C87}" type="slidenum">
              <a:rPr lang="en-GB" smtClean="0"/>
              <a:pPr>
                <a:defRPr/>
              </a:pPr>
              <a:t>‹#›</a:t>
            </a:fld>
            <a:endParaRPr lang="en-GB" dirty="0"/>
          </a:p>
        </p:txBody>
      </p:sp>
    </p:spTree>
    <p:extLst>
      <p:ext uri="{BB962C8B-B14F-4D97-AF65-F5344CB8AC3E}">
        <p14:creationId xmlns:p14="http://schemas.microsoft.com/office/powerpoint/2010/main" val="1328749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endParaRPr lang="en-GB"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41"/>
          <p:cNvSpPr>
            <a:spLocks noGrp="1" noChangeArrowheads="1"/>
          </p:cNvSpPr>
          <p:nvPr>
            <p:ph type="sldNum" sz="quarter" idx="12"/>
          </p:nvPr>
        </p:nvSpPr>
        <p:spPr>
          <a:ln/>
        </p:spPr>
        <p:txBody>
          <a:bodyPr/>
          <a:lstStyle>
            <a:lvl1pPr>
              <a:defRPr/>
            </a:lvl1pPr>
          </a:lstStyle>
          <a:p>
            <a:pPr>
              <a:defRPr/>
            </a:pPr>
            <a:fld id="{FDC0F242-3FEE-4F2B-9288-EA7B6A5C360C}" type="slidenum">
              <a:rPr lang="en-GB" altLang="en-US"/>
              <a:pPr>
                <a:defRPr/>
              </a:pPr>
              <a:t>‹#›</a:t>
            </a:fld>
            <a:endParaRPr lang="en-GB" altLang="en-US" dirty="0"/>
          </a:p>
        </p:txBody>
      </p:sp>
    </p:spTree>
    <p:extLst>
      <p:ext uri="{BB962C8B-B14F-4D97-AF65-F5344CB8AC3E}">
        <p14:creationId xmlns:p14="http://schemas.microsoft.com/office/powerpoint/2010/main" val="367565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9575" y="115888"/>
            <a:ext cx="2168525" cy="6010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825" y="115888"/>
            <a:ext cx="635635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endParaRPr lang="en-GB"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41"/>
          <p:cNvSpPr>
            <a:spLocks noGrp="1" noChangeArrowheads="1"/>
          </p:cNvSpPr>
          <p:nvPr>
            <p:ph type="sldNum" sz="quarter" idx="12"/>
          </p:nvPr>
        </p:nvSpPr>
        <p:spPr>
          <a:ln/>
        </p:spPr>
        <p:txBody>
          <a:bodyPr/>
          <a:lstStyle>
            <a:lvl1pPr>
              <a:defRPr/>
            </a:lvl1pPr>
          </a:lstStyle>
          <a:p>
            <a:pPr>
              <a:defRPr/>
            </a:pPr>
            <a:fld id="{638BD254-D49C-4153-BDEE-513A1A50599C}" type="slidenum">
              <a:rPr lang="en-GB" altLang="en-US"/>
              <a:pPr>
                <a:defRPr/>
              </a:pPr>
              <a:t>‹#›</a:t>
            </a:fld>
            <a:endParaRPr lang="en-GB" altLang="en-US" dirty="0"/>
          </a:p>
        </p:txBody>
      </p:sp>
    </p:spTree>
    <p:extLst>
      <p:ext uri="{BB962C8B-B14F-4D97-AF65-F5344CB8AC3E}">
        <p14:creationId xmlns:p14="http://schemas.microsoft.com/office/powerpoint/2010/main" val="215111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endParaRPr lang="en-GB"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41"/>
          <p:cNvSpPr>
            <a:spLocks noGrp="1" noChangeArrowheads="1"/>
          </p:cNvSpPr>
          <p:nvPr>
            <p:ph type="sldNum" sz="quarter" idx="12"/>
          </p:nvPr>
        </p:nvSpPr>
        <p:spPr>
          <a:ln/>
        </p:spPr>
        <p:txBody>
          <a:bodyPr/>
          <a:lstStyle>
            <a:lvl1pPr>
              <a:defRPr/>
            </a:lvl1pPr>
          </a:lstStyle>
          <a:p>
            <a:pPr>
              <a:defRPr/>
            </a:pPr>
            <a:fld id="{EC3D274E-429A-43F4-97AA-739FFB68CCE7}" type="slidenum">
              <a:rPr lang="en-GB" altLang="en-US"/>
              <a:pPr>
                <a:defRPr/>
              </a:pPr>
              <a:t>‹#›</a:t>
            </a:fld>
            <a:endParaRPr lang="en-GB" altLang="en-US" dirty="0"/>
          </a:p>
        </p:txBody>
      </p:sp>
    </p:spTree>
    <p:extLst>
      <p:ext uri="{BB962C8B-B14F-4D97-AF65-F5344CB8AC3E}">
        <p14:creationId xmlns:p14="http://schemas.microsoft.com/office/powerpoint/2010/main" val="390638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GB"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41"/>
          <p:cNvSpPr>
            <a:spLocks noGrp="1" noChangeArrowheads="1"/>
          </p:cNvSpPr>
          <p:nvPr>
            <p:ph type="sldNum" sz="quarter" idx="12"/>
          </p:nvPr>
        </p:nvSpPr>
        <p:spPr>
          <a:ln/>
        </p:spPr>
        <p:txBody>
          <a:bodyPr/>
          <a:lstStyle>
            <a:lvl1pPr>
              <a:defRPr/>
            </a:lvl1pPr>
          </a:lstStyle>
          <a:p>
            <a:pPr>
              <a:defRPr/>
            </a:pPr>
            <a:fld id="{FE9B303B-604A-4D99-A2CD-D6D60848D235}" type="slidenum">
              <a:rPr lang="en-GB" altLang="en-US"/>
              <a:pPr>
                <a:defRPr/>
              </a:pPr>
              <a:t>‹#›</a:t>
            </a:fld>
            <a:endParaRPr lang="en-GB" altLang="en-US" dirty="0"/>
          </a:p>
        </p:txBody>
      </p:sp>
    </p:spTree>
    <p:extLst>
      <p:ext uri="{BB962C8B-B14F-4D97-AF65-F5344CB8AC3E}">
        <p14:creationId xmlns:p14="http://schemas.microsoft.com/office/powerpoint/2010/main" val="154029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5" y="1125538"/>
            <a:ext cx="4135438"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8663" y="1125538"/>
            <a:ext cx="4137025"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9"/>
          <p:cNvSpPr>
            <a:spLocks noGrp="1" noChangeArrowheads="1"/>
          </p:cNvSpPr>
          <p:nvPr>
            <p:ph type="dt" sz="half" idx="10"/>
          </p:nvPr>
        </p:nvSpPr>
        <p:spPr>
          <a:ln/>
        </p:spPr>
        <p:txBody>
          <a:bodyPr/>
          <a:lstStyle>
            <a:lvl1pPr>
              <a:defRPr/>
            </a:lvl1pPr>
          </a:lstStyle>
          <a:p>
            <a:pPr>
              <a:defRPr/>
            </a:pPr>
            <a:endParaRPr lang="en-GB"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41"/>
          <p:cNvSpPr>
            <a:spLocks noGrp="1" noChangeArrowheads="1"/>
          </p:cNvSpPr>
          <p:nvPr>
            <p:ph type="sldNum" sz="quarter" idx="12"/>
          </p:nvPr>
        </p:nvSpPr>
        <p:spPr>
          <a:ln/>
        </p:spPr>
        <p:txBody>
          <a:bodyPr/>
          <a:lstStyle>
            <a:lvl1pPr>
              <a:defRPr/>
            </a:lvl1pPr>
          </a:lstStyle>
          <a:p>
            <a:pPr>
              <a:defRPr/>
            </a:pPr>
            <a:fld id="{AB710D91-091B-45EA-B8FB-ED1B982C41F7}" type="slidenum">
              <a:rPr lang="en-GB" altLang="en-US"/>
              <a:pPr>
                <a:defRPr/>
              </a:pPr>
              <a:t>‹#›</a:t>
            </a:fld>
            <a:endParaRPr lang="en-GB" altLang="en-US" dirty="0"/>
          </a:p>
        </p:txBody>
      </p:sp>
    </p:spTree>
    <p:extLst>
      <p:ext uri="{BB962C8B-B14F-4D97-AF65-F5344CB8AC3E}">
        <p14:creationId xmlns:p14="http://schemas.microsoft.com/office/powerpoint/2010/main" val="82401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9"/>
          <p:cNvSpPr>
            <a:spLocks noGrp="1" noChangeArrowheads="1"/>
          </p:cNvSpPr>
          <p:nvPr>
            <p:ph type="dt" sz="half" idx="10"/>
          </p:nvPr>
        </p:nvSpPr>
        <p:spPr>
          <a:ln/>
        </p:spPr>
        <p:txBody>
          <a:bodyPr/>
          <a:lstStyle>
            <a:lvl1pPr>
              <a:defRPr/>
            </a:lvl1pPr>
          </a:lstStyle>
          <a:p>
            <a:pPr>
              <a:defRPr/>
            </a:pPr>
            <a:endParaRPr lang="en-GB" dirty="0"/>
          </a:p>
        </p:txBody>
      </p:sp>
      <p:sp>
        <p:nvSpPr>
          <p:cNvPr id="8"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41"/>
          <p:cNvSpPr>
            <a:spLocks noGrp="1" noChangeArrowheads="1"/>
          </p:cNvSpPr>
          <p:nvPr>
            <p:ph type="sldNum" sz="quarter" idx="12"/>
          </p:nvPr>
        </p:nvSpPr>
        <p:spPr>
          <a:ln/>
        </p:spPr>
        <p:txBody>
          <a:bodyPr/>
          <a:lstStyle>
            <a:lvl1pPr>
              <a:defRPr/>
            </a:lvl1pPr>
          </a:lstStyle>
          <a:p>
            <a:pPr>
              <a:defRPr/>
            </a:pPr>
            <a:fld id="{C9EC465A-BB09-4894-B026-BA8102071587}" type="slidenum">
              <a:rPr lang="en-GB" altLang="en-US"/>
              <a:pPr>
                <a:defRPr/>
              </a:pPr>
              <a:t>‹#›</a:t>
            </a:fld>
            <a:endParaRPr lang="en-GB" altLang="en-US" dirty="0"/>
          </a:p>
        </p:txBody>
      </p:sp>
    </p:spTree>
    <p:extLst>
      <p:ext uri="{BB962C8B-B14F-4D97-AF65-F5344CB8AC3E}">
        <p14:creationId xmlns:p14="http://schemas.microsoft.com/office/powerpoint/2010/main" val="403808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9"/>
          <p:cNvSpPr>
            <a:spLocks noGrp="1" noChangeArrowheads="1"/>
          </p:cNvSpPr>
          <p:nvPr>
            <p:ph type="dt" sz="half" idx="10"/>
          </p:nvPr>
        </p:nvSpPr>
        <p:spPr>
          <a:ln/>
        </p:spPr>
        <p:txBody>
          <a:bodyPr/>
          <a:lstStyle>
            <a:lvl1pPr>
              <a:defRPr/>
            </a:lvl1pPr>
          </a:lstStyle>
          <a:p>
            <a:pPr>
              <a:defRPr/>
            </a:pPr>
            <a:endParaRPr lang="en-GB" dirty="0"/>
          </a:p>
        </p:txBody>
      </p:sp>
      <p:sp>
        <p:nvSpPr>
          <p:cNvPr id="4"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41"/>
          <p:cNvSpPr>
            <a:spLocks noGrp="1" noChangeArrowheads="1"/>
          </p:cNvSpPr>
          <p:nvPr>
            <p:ph type="sldNum" sz="quarter" idx="12"/>
          </p:nvPr>
        </p:nvSpPr>
        <p:spPr>
          <a:ln/>
        </p:spPr>
        <p:txBody>
          <a:bodyPr/>
          <a:lstStyle>
            <a:lvl1pPr>
              <a:defRPr/>
            </a:lvl1pPr>
          </a:lstStyle>
          <a:p>
            <a:pPr>
              <a:defRPr/>
            </a:pPr>
            <a:fld id="{B787D405-6CA8-486D-B7D5-BD06109941ED}" type="slidenum">
              <a:rPr lang="en-GB" altLang="en-US"/>
              <a:pPr>
                <a:defRPr/>
              </a:pPr>
              <a:t>‹#›</a:t>
            </a:fld>
            <a:endParaRPr lang="en-GB" altLang="en-US" dirty="0"/>
          </a:p>
        </p:txBody>
      </p:sp>
    </p:spTree>
    <p:extLst>
      <p:ext uri="{BB962C8B-B14F-4D97-AF65-F5344CB8AC3E}">
        <p14:creationId xmlns:p14="http://schemas.microsoft.com/office/powerpoint/2010/main" val="93587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GB" dirty="0"/>
          </a:p>
        </p:txBody>
      </p:sp>
      <p:sp>
        <p:nvSpPr>
          <p:cNvPr id="3"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41"/>
          <p:cNvSpPr>
            <a:spLocks noGrp="1" noChangeArrowheads="1"/>
          </p:cNvSpPr>
          <p:nvPr>
            <p:ph type="sldNum" sz="quarter" idx="12"/>
          </p:nvPr>
        </p:nvSpPr>
        <p:spPr>
          <a:ln/>
        </p:spPr>
        <p:txBody>
          <a:bodyPr/>
          <a:lstStyle>
            <a:lvl1pPr>
              <a:defRPr/>
            </a:lvl1pPr>
          </a:lstStyle>
          <a:p>
            <a:pPr>
              <a:defRPr/>
            </a:pPr>
            <a:fld id="{B9A6C5F5-6F95-4B3F-89E4-B76F29EB2E44}" type="slidenum">
              <a:rPr lang="en-GB" altLang="en-US"/>
              <a:pPr>
                <a:defRPr/>
              </a:pPr>
              <a:t>‹#›</a:t>
            </a:fld>
            <a:endParaRPr lang="en-GB" altLang="en-US" dirty="0"/>
          </a:p>
        </p:txBody>
      </p:sp>
    </p:spTree>
    <p:extLst>
      <p:ext uri="{BB962C8B-B14F-4D97-AF65-F5344CB8AC3E}">
        <p14:creationId xmlns:p14="http://schemas.microsoft.com/office/powerpoint/2010/main" val="144924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GB"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41"/>
          <p:cNvSpPr>
            <a:spLocks noGrp="1" noChangeArrowheads="1"/>
          </p:cNvSpPr>
          <p:nvPr>
            <p:ph type="sldNum" sz="quarter" idx="12"/>
          </p:nvPr>
        </p:nvSpPr>
        <p:spPr>
          <a:ln/>
        </p:spPr>
        <p:txBody>
          <a:bodyPr/>
          <a:lstStyle>
            <a:lvl1pPr>
              <a:defRPr/>
            </a:lvl1pPr>
          </a:lstStyle>
          <a:p>
            <a:pPr>
              <a:defRPr/>
            </a:pPr>
            <a:fld id="{CE8EB1B5-D588-4E47-93C0-ADF747BF8BCE}" type="slidenum">
              <a:rPr lang="en-GB" altLang="en-US"/>
              <a:pPr>
                <a:defRPr/>
              </a:pPr>
              <a:t>‹#›</a:t>
            </a:fld>
            <a:endParaRPr lang="en-GB" altLang="en-US" dirty="0"/>
          </a:p>
        </p:txBody>
      </p:sp>
    </p:spTree>
    <p:extLst>
      <p:ext uri="{BB962C8B-B14F-4D97-AF65-F5344CB8AC3E}">
        <p14:creationId xmlns:p14="http://schemas.microsoft.com/office/powerpoint/2010/main" val="588578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GB"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41"/>
          <p:cNvSpPr>
            <a:spLocks noGrp="1" noChangeArrowheads="1"/>
          </p:cNvSpPr>
          <p:nvPr>
            <p:ph type="sldNum" sz="quarter" idx="12"/>
          </p:nvPr>
        </p:nvSpPr>
        <p:spPr>
          <a:ln/>
        </p:spPr>
        <p:txBody>
          <a:bodyPr/>
          <a:lstStyle>
            <a:lvl1pPr>
              <a:defRPr/>
            </a:lvl1pPr>
          </a:lstStyle>
          <a:p>
            <a:pPr>
              <a:defRPr/>
            </a:pPr>
            <a:fld id="{77FFA403-3167-4FBF-9E7B-BCA3BA45F296}" type="slidenum">
              <a:rPr lang="en-GB" altLang="en-US"/>
              <a:pPr>
                <a:defRPr/>
              </a:pPr>
              <a:t>‹#›</a:t>
            </a:fld>
            <a:endParaRPr lang="en-GB" altLang="en-US" dirty="0"/>
          </a:p>
        </p:txBody>
      </p:sp>
    </p:spTree>
    <p:extLst>
      <p:ext uri="{BB962C8B-B14F-4D97-AF65-F5344CB8AC3E}">
        <p14:creationId xmlns:p14="http://schemas.microsoft.com/office/powerpoint/2010/main" val="124376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9388" y="0"/>
            <a:ext cx="2087562" cy="104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47" name="Rectangle 39"/>
          <p:cNvSpPr>
            <a:spLocks noGrp="1" noChangeArrowheads="1"/>
          </p:cNvSpPr>
          <p:nvPr>
            <p:ph type="dt" sz="half" idx="2"/>
          </p:nvPr>
        </p:nvSpPr>
        <p:spPr bwMode="auto">
          <a:xfrm>
            <a:off x="250825" y="6381750"/>
            <a:ext cx="2808288"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smtClean="0"/>
            </a:lvl1pPr>
          </a:lstStyle>
          <a:p>
            <a:pPr>
              <a:defRPr/>
            </a:pPr>
            <a:endParaRPr lang="en-GB" dirty="0"/>
          </a:p>
        </p:txBody>
      </p:sp>
      <p:sp>
        <p:nvSpPr>
          <p:cNvPr id="17448" name="Rectangle 40"/>
          <p:cNvSpPr>
            <a:spLocks noGrp="1" noChangeArrowheads="1"/>
          </p:cNvSpPr>
          <p:nvPr>
            <p:ph type="ftr" sz="quarter" idx="3"/>
          </p:nvPr>
        </p:nvSpPr>
        <p:spPr bwMode="auto">
          <a:xfrm>
            <a:off x="3189288" y="6381750"/>
            <a:ext cx="39751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smtClean="0"/>
            </a:lvl1pPr>
          </a:lstStyle>
          <a:p>
            <a:pPr>
              <a:defRPr/>
            </a:pPr>
            <a:endParaRPr lang="en-GB" dirty="0"/>
          </a:p>
        </p:txBody>
      </p:sp>
      <p:sp>
        <p:nvSpPr>
          <p:cNvPr id="17449" name="Rectangle 41"/>
          <p:cNvSpPr>
            <a:spLocks noGrp="1" noChangeArrowheads="1"/>
          </p:cNvSpPr>
          <p:nvPr>
            <p:ph type="sldNum" sz="quarter" idx="4"/>
          </p:nvPr>
        </p:nvSpPr>
        <p:spPr bwMode="auto">
          <a:xfrm>
            <a:off x="7308850" y="6381750"/>
            <a:ext cx="158432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smtClean="0"/>
            </a:lvl1pPr>
          </a:lstStyle>
          <a:p>
            <a:pPr>
              <a:defRPr/>
            </a:pPr>
            <a:fld id="{4AC8C0C3-C29F-4DA2-81A1-629562ED18AF}" type="slidenum">
              <a:rPr lang="en-GB" altLang="en-US"/>
              <a:pPr>
                <a:defRPr/>
              </a:pPr>
              <a:t>‹#›</a:t>
            </a:fld>
            <a:endParaRPr lang="en-GB" altLang="en-US" dirty="0"/>
          </a:p>
        </p:txBody>
      </p:sp>
      <p:sp>
        <p:nvSpPr>
          <p:cNvPr id="1030" name="Rectangle 56"/>
          <p:cNvSpPr>
            <a:spLocks noGrp="1" noChangeArrowheads="1"/>
          </p:cNvSpPr>
          <p:nvPr>
            <p:ph type="title"/>
          </p:nvPr>
        </p:nvSpPr>
        <p:spPr bwMode="auto">
          <a:xfrm>
            <a:off x="2771775" y="115888"/>
            <a:ext cx="615632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31" name="Rectangle 58"/>
          <p:cNvSpPr>
            <a:spLocks noGrp="1" noChangeArrowheads="1"/>
          </p:cNvSpPr>
          <p:nvPr>
            <p:ph type="body" idx="1"/>
          </p:nvPr>
        </p:nvSpPr>
        <p:spPr bwMode="auto">
          <a:xfrm>
            <a:off x="250825" y="1125538"/>
            <a:ext cx="8424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32" name="Line 98"/>
          <p:cNvSpPr>
            <a:spLocks noChangeShapeType="1"/>
          </p:cNvSpPr>
          <p:nvPr/>
        </p:nvSpPr>
        <p:spPr bwMode="auto">
          <a:xfrm>
            <a:off x="0" y="908050"/>
            <a:ext cx="91440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Tree>
  </p:cSld>
  <p:clrMap bg1="dk2" tx1="lt1" bg2="dk1" tx2="lt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iming>
    <p:tnLst>
      <p:par>
        <p:cTn id="1" dur="indefinite" restart="never" nodeType="tmRoot"/>
      </p:par>
    </p:tnLst>
  </p:timing>
  <p:hf sldNum="0" hdr="0"/>
  <p:txStyles>
    <p:titleStyle>
      <a:lvl1pPr algn="r" rtl="0" eaLnBrk="1" fontAlgn="base" hangingPunct="1">
        <a:spcBef>
          <a:spcPct val="0"/>
        </a:spcBef>
        <a:spcAft>
          <a:spcPct val="0"/>
        </a:spcAft>
        <a:defRPr sz="3200">
          <a:solidFill>
            <a:srgbClr val="000000"/>
          </a:solidFill>
          <a:latin typeface="+mj-lt"/>
          <a:ea typeface="+mj-ea"/>
          <a:cs typeface="+mj-cs"/>
        </a:defRPr>
      </a:lvl1pPr>
      <a:lvl2pPr algn="r" rtl="0" eaLnBrk="1" fontAlgn="base" hangingPunct="1">
        <a:spcBef>
          <a:spcPct val="0"/>
        </a:spcBef>
        <a:spcAft>
          <a:spcPct val="0"/>
        </a:spcAft>
        <a:defRPr sz="3200">
          <a:solidFill>
            <a:srgbClr val="000000"/>
          </a:solidFill>
          <a:latin typeface="Arial" charset="0"/>
          <a:cs typeface="Arial" charset="0"/>
        </a:defRPr>
      </a:lvl2pPr>
      <a:lvl3pPr algn="r" rtl="0" eaLnBrk="1" fontAlgn="base" hangingPunct="1">
        <a:spcBef>
          <a:spcPct val="0"/>
        </a:spcBef>
        <a:spcAft>
          <a:spcPct val="0"/>
        </a:spcAft>
        <a:defRPr sz="3200">
          <a:solidFill>
            <a:srgbClr val="000000"/>
          </a:solidFill>
          <a:latin typeface="Arial" charset="0"/>
          <a:cs typeface="Arial" charset="0"/>
        </a:defRPr>
      </a:lvl3pPr>
      <a:lvl4pPr algn="r" rtl="0" eaLnBrk="1" fontAlgn="base" hangingPunct="1">
        <a:spcBef>
          <a:spcPct val="0"/>
        </a:spcBef>
        <a:spcAft>
          <a:spcPct val="0"/>
        </a:spcAft>
        <a:defRPr sz="3200">
          <a:solidFill>
            <a:srgbClr val="000000"/>
          </a:solidFill>
          <a:latin typeface="Arial" charset="0"/>
          <a:cs typeface="Arial" charset="0"/>
        </a:defRPr>
      </a:lvl4pPr>
      <a:lvl5pPr algn="r" rtl="0" eaLnBrk="1" fontAlgn="base" hangingPunct="1">
        <a:spcBef>
          <a:spcPct val="0"/>
        </a:spcBef>
        <a:spcAft>
          <a:spcPct val="0"/>
        </a:spcAft>
        <a:defRPr sz="3200">
          <a:solidFill>
            <a:srgbClr val="000000"/>
          </a:solidFill>
          <a:latin typeface="Arial" charset="0"/>
          <a:cs typeface="Arial" charset="0"/>
        </a:defRPr>
      </a:lvl5pPr>
      <a:lvl6pPr marL="457200" algn="r" rtl="0" eaLnBrk="1" fontAlgn="base" hangingPunct="1">
        <a:spcBef>
          <a:spcPct val="0"/>
        </a:spcBef>
        <a:spcAft>
          <a:spcPct val="0"/>
        </a:spcAft>
        <a:defRPr sz="3200">
          <a:solidFill>
            <a:srgbClr val="000000"/>
          </a:solidFill>
          <a:latin typeface="Arial" charset="0"/>
          <a:cs typeface="Arial" charset="0"/>
        </a:defRPr>
      </a:lvl6pPr>
      <a:lvl7pPr marL="914400" algn="r" rtl="0" eaLnBrk="1" fontAlgn="base" hangingPunct="1">
        <a:spcBef>
          <a:spcPct val="0"/>
        </a:spcBef>
        <a:spcAft>
          <a:spcPct val="0"/>
        </a:spcAft>
        <a:defRPr sz="3200">
          <a:solidFill>
            <a:srgbClr val="000000"/>
          </a:solidFill>
          <a:latin typeface="Arial" charset="0"/>
          <a:cs typeface="Arial" charset="0"/>
        </a:defRPr>
      </a:lvl7pPr>
      <a:lvl8pPr marL="1371600" algn="r" rtl="0" eaLnBrk="1" fontAlgn="base" hangingPunct="1">
        <a:spcBef>
          <a:spcPct val="0"/>
        </a:spcBef>
        <a:spcAft>
          <a:spcPct val="0"/>
        </a:spcAft>
        <a:defRPr sz="3200">
          <a:solidFill>
            <a:srgbClr val="000000"/>
          </a:solidFill>
          <a:latin typeface="Arial" charset="0"/>
          <a:cs typeface="Arial" charset="0"/>
        </a:defRPr>
      </a:lvl8pPr>
      <a:lvl9pPr marL="1828800" algn="r" rtl="0" eaLnBrk="1" fontAlgn="base" hangingPunct="1">
        <a:spcBef>
          <a:spcPct val="0"/>
        </a:spcBef>
        <a:spcAft>
          <a:spcPct val="0"/>
        </a:spcAft>
        <a:defRPr sz="3200">
          <a:solidFill>
            <a:srgbClr val="000000"/>
          </a:solidFill>
          <a:latin typeface="Arial" charset="0"/>
          <a:cs typeface="Arial" charset="0"/>
        </a:defRPr>
      </a:lvl9pPr>
    </p:titleStyle>
    <p:bodyStyle>
      <a:lvl1pPr marL="342900" indent="-342900" algn="l" rtl="0" eaLnBrk="1" fontAlgn="base" hangingPunct="1">
        <a:spcBef>
          <a:spcPct val="30000"/>
        </a:spcBef>
        <a:spcAft>
          <a:spcPct val="0"/>
        </a:spcAft>
        <a:buClr>
          <a:srgbClr val="000000"/>
        </a:buClr>
        <a:buSzPct val="65000"/>
        <a:buFont typeface="Wingdings" pitchFamily="2" charset="2"/>
        <a:buChar char="n"/>
        <a:defRPr sz="3200">
          <a:solidFill>
            <a:srgbClr val="000000"/>
          </a:solidFill>
          <a:latin typeface="+mn-lt"/>
          <a:ea typeface="+mn-ea"/>
          <a:cs typeface="+mn-cs"/>
        </a:defRPr>
      </a:lvl1pPr>
      <a:lvl2pPr marL="742950" indent="-285750" algn="l" rtl="0" eaLnBrk="1" fontAlgn="base" hangingPunct="1">
        <a:spcBef>
          <a:spcPct val="30000"/>
        </a:spcBef>
        <a:spcAft>
          <a:spcPct val="0"/>
        </a:spcAft>
        <a:buClr>
          <a:srgbClr val="000000"/>
        </a:buClr>
        <a:buSzPct val="65000"/>
        <a:buFont typeface="Wingdings" pitchFamily="2" charset="2"/>
        <a:buChar char="n"/>
        <a:defRPr sz="3000">
          <a:solidFill>
            <a:srgbClr val="000000"/>
          </a:solidFill>
          <a:latin typeface="+mn-lt"/>
          <a:cs typeface="+mn-cs"/>
        </a:defRPr>
      </a:lvl2pPr>
      <a:lvl3pPr marL="1143000" indent="-228600" algn="l" rtl="0" eaLnBrk="1" fontAlgn="base" hangingPunct="1">
        <a:spcBef>
          <a:spcPct val="30000"/>
        </a:spcBef>
        <a:spcAft>
          <a:spcPct val="0"/>
        </a:spcAft>
        <a:buClr>
          <a:srgbClr val="000000"/>
        </a:buClr>
        <a:buSzPct val="65000"/>
        <a:buFont typeface="Wingdings" pitchFamily="2" charset="2"/>
        <a:buChar char="n"/>
        <a:defRPr sz="2800">
          <a:solidFill>
            <a:srgbClr val="000000"/>
          </a:solidFill>
          <a:latin typeface="+mn-lt"/>
          <a:cs typeface="+mn-cs"/>
        </a:defRPr>
      </a:lvl3pPr>
      <a:lvl4pPr marL="1600200" indent="-228600" algn="l" rtl="0" eaLnBrk="1" fontAlgn="base" hangingPunct="1">
        <a:spcBef>
          <a:spcPct val="30000"/>
        </a:spcBef>
        <a:spcAft>
          <a:spcPct val="0"/>
        </a:spcAft>
        <a:buClr>
          <a:srgbClr val="000000"/>
        </a:buClr>
        <a:buSzPct val="65000"/>
        <a:buFont typeface="Wingdings" pitchFamily="2" charset="2"/>
        <a:buChar char="n"/>
        <a:defRPr sz="2600">
          <a:solidFill>
            <a:srgbClr val="000000"/>
          </a:solidFill>
          <a:latin typeface="+mn-lt"/>
          <a:cs typeface="+mn-cs"/>
        </a:defRPr>
      </a:lvl4pPr>
      <a:lvl5pPr marL="2057400" indent="-228600" algn="l" rtl="0" eaLnBrk="1" fontAlgn="base" hangingPunct="1">
        <a:spcBef>
          <a:spcPct val="30000"/>
        </a:spcBef>
        <a:spcAft>
          <a:spcPct val="0"/>
        </a:spcAft>
        <a:buClr>
          <a:srgbClr val="000000"/>
        </a:buClr>
        <a:buSzPct val="65000"/>
        <a:buFont typeface="Wingdings" pitchFamily="2" charset="2"/>
        <a:buChar char="n"/>
        <a:defRPr sz="2400">
          <a:solidFill>
            <a:srgbClr val="000000"/>
          </a:solidFill>
          <a:latin typeface="+mn-lt"/>
          <a:cs typeface="+mn-cs"/>
        </a:defRPr>
      </a:lvl5pPr>
      <a:lvl6pPr marL="2514600" indent="-228600" algn="l" rtl="0" eaLnBrk="1" fontAlgn="base" hangingPunct="1">
        <a:spcBef>
          <a:spcPct val="30000"/>
        </a:spcBef>
        <a:spcAft>
          <a:spcPct val="0"/>
        </a:spcAft>
        <a:buClr>
          <a:srgbClr val="000000"/>
        </a:buClr>
        <a:buSzPct val="65000"/>
        <a:buFont typeface="Wingdings" pitchFamily="2" charset="2"/>
        <a:buChar char="n"/>
        <a:defRPr sz="2400">
          <a:solidFill>
            <a:srgbClr val="000000"/>
          </a:solidFill>
          <a:latin typeface="+mn-lt"/>
          <a:cs typeface="+mn-cs"/>
        </a:defRPr>
      </a:lvl6pPr>
      <a:lvl7pPr marL="2971800" indent="-228600" algn="l" rtl="0" eaLnBrk="1" fontAlgn="base" hangingPunct="1">
        <a:spcBef>
          <a:spcPct val="30000"/>
        </a:spcBef>
        <a:spcAft>
          <a:spcPct val="0"/>
        </a:spcAft>
        <a:buClr>
          <a:srgbClr val="000000"/>
        </a:buClr>
        <a:buSzPct val="65000"/>
        <a:buFont typeface="Wingdings" pitchFamily="2" charset="2"/>
        <a:buChar char="n"/>
        <a:defRPr sz="2400">
          <a:solidFill>
            <a:srgbClr val="000000"/>
          </a:solidFill>
          <a:latin typeface="+mn-lt"/>
          <a:cs typeface="+mn-cs"/>
        </a:defRPr>
      </a:lvl7pPr>
      <a:lvl8pPr marL="3429000" indent="-228600" algn="l" rtl="0" eaLnBrk="1" fontAlgn="base" hangingPunct="1">
        <a:spcBef>
          <a:spcPct val="30000"/>
        </a:spcBef>
        <a:spcAft>
          <a:spcPct val="0"/>
        </a:spcAft>
        <a:buClr>
          <a:srgbClr val="000000"/>
        </a:buClr>
        <a:buSzPct val="65000"/>
        <a:buFont typeface="Wingdings" pitchFamily="2" charset="2"/>
        <a:buChar char="n"/>
        <a:defRPr sz="2400">
          <a:solidFill>
            <a:srgbClr val="000000"/>
          </a:solidFill>
          <a:latin typeface="+mn-lt"/>
          <a:cs typeface="+mn-cs"/>
        </a:defRPr>
      </a:lvl8pPr>
      <a:lvl9pPr marL="3886200" indent="-228600" algn="l" rtl="0" eaLnBrk="1" fontAlgn="base" hangingPunct="1">
        <a:spcBef>
          <a:spcPct val="30000"/>
        </a:spcBef>
        <a:spcAft>
          <a:spcPct val="0"/>
        </a:spcAft>
        <a:buClr>
          <a:srgbClr val="000000"/>
        </a:buClr>
        <a:buSzPct val="65000"/>
        <a:buFont typeface="Wingdings" pitchFamily="2" charset="2"/>
        <a:buChar char="n"/>
        <a:defRPr sz="24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77072"/>
            <a:ext cx="8569325" cy="2448272"/>
          </a:xfrm>
        </p:spPr>
        <p:txBody>
          <a:bodyPr/>
          <a:lstStyle/>
          <a:p>
            <a:r>
              <a:rPr lang="en-US" sz="1800" dirty="0" smtClean="0">
                <a:latin typeface="Calibri Light" panose="020F0302020204030204" pitchFamily="34" charset="0"/>
                <a:cs typeface="Calibri"/>
              </a:rPr>
              <a:t>Katie </a:t>
            </a:r>
            <a:r>
              <a:rPr lang="en-US" sz="1800" dirty="0" err="1" smtClean="0">
                <a:latin typeface="Calibri Light" panose="020F0302020204030204" pitchFamily="34" charset="0"/>
                <a:cs typeface="Calibri"/>
              </a:rPr>
              <a:t>Pybus</a:t>
            </a:r>
            <a:r>
              <a:rPr lang="en-US" sz="1800" dirty="0" smtClean="0">
                <a:latin typeface="Calibri Light" panose="020F0302020204030204" pitchFamily="34" charset="0"/>
                <a:cs typeface="Calibri"/>
              </a:rPr>
              <a:t> and </a:t>
            </a:r>
            <a:r>
              <a:rPr lang="en-US" sz="1800" dirty="0" err="1" smtClean="0">
                <a:latin typeface="Calibri Light" panose="020F0302020204030204" pitchFamily="34" charset="0"/>
                <a:cs typeface="Calibri"/>
              </a:rPr>
              <a:t>Maddy</a:t>
            </a:r>
            <a:r>
              <a:rPr lang="en-US" sz="1800" dirty="0" smtClean="0">
                <a:latin typeface="Calibri Light" panose="020F0302020204030204" pitchFamily="34" charset="0"/>
                <a:cs typeface="Calibri"/>
              </a:rPr>
              <a:t> Power </a:t>
            </a:r>
          </a:p>
          <a:p>
            <a:r>
              <a:rPr lang="en-GB" sz="1800" dirty="0" smtClean="0">
                <a:latin typeface="Calibri Light" panose="020F0302020204030204" pitchFamily="34" charset="0"/>
                <a:cs typeface="Calibri"/>
              </a:rPr>
              <a:t>Department of Health Sciences</a:t>
            </a:r>
          </a:p>
          <a:p>
            <a:r>
              <a:rPr lang="en-US" sz="1800" dirty="0" smtClean="0">
                <a:latin typeface="Calibri Light" panose="020F0302020204030204" pitchFamily="34" charset="0"/>
                <a:cs typeface="Calibri"/>
              </a:rPr>
              <a:t>University of York</a:t>
            </a:r>
          </a:p>
          <a:p>
            <a:r>
              <a:rPr lang="en-US" sz="1800" dirty="0" smtClean="0">
                <a:latin typeface="Calibri Light" panose="020F0302020204030204" pitchFamily="34" charset="0"/>
                <a:cs typeface="Calibri"/>
              </a:rPr>
              <a:t>madeleine.power@york.ac.uk</a:t>
            </a:r>
            <a:br>
              <a:rPr lang="en-US" sz="1800" dirty="0" smtClean="0">
                <a:latin typeface="Calibri Light" panose="020F0302020204030204" pitchFamily="34" charset="0"/>
                <a:cs typeface="Calibri"/>
              </a:rPr>
            </a:br>
            <a:r>
              <a:rPr lang="en-US" sz="1800" dirty="0" smtClean="0">
                <a:latin typeface="Calibri Light" panose="020F0302020204030204" pitchFamily="34" charset="0"/>
                <a:cs typeface="Calibri"/>
              </a:rPr>
              <a:t>@</a:t>
            </a:r>
            <a:r>
              <a:rPr lang="en-US" sz="1800" dirty="0" err="1" smtClean="0">
                <a:latin typeface="Calibri Light" panose="020F0302020204030204" pitchFamily="34" charset="0"/>
                <a:cs typeface="Calibri"/>
              </a:rPr>
              <a:t>madeleinepower</a:t>
            </a:r>
            <a:r>
              <a:rPr lang="en-US" sz="1800" dirty="0" smtClean="0">
                <a:latin typeface="Calibri Light" panose="020F0302020204030204" pitchFamily="34" charset="0"/>
                <a:cs typeface="Calibri"/>
              </a:rPr>
              <a:t> </a:t>
            </a:r>
          </a:p>
          <a:p>
            <a:r>
              <a:rPr lang="en-US" sz="1800" dirty="0" smtClean="0">
                <a:latin typeface="Calibri Light" panose="020F0302020204030204" pitchFamily="34" charset="0"/>
                <a:cs typeface="Calibri"/>
              </a:rPr>
              <a:t>kjp518@york.ac.uk</a:t>
            </a:r>
          </a:p>
          <a:p>
            <a:r>
              <a:rPr lang="en-US" sz="1800" dirty="0" smtClean="0">
                <a:latin typeface="Calibri Light" panose="020F0302020204030204" pitchFamily="34" charset="0"/>
                <a:cs typeface="Calibri"/>
              </a:rPr>
              <a:t>@</a:t>
            </a:r>
            <a:r>
              <a:rPr lang="en-US" sz="1800" dirty="0" err="1" smtClean="0">
                <a:latin typeface="Calibri Light" panose="020F0302020204030204" pitchFamily="34" charset="0"/>
                <a:cs typeface="Calibri"/>
              </a:rPr>
              <a:t>kjpybus</a:t>
            </a:r>
            <a:endParaRPr lang="en-US" sz="1800" dirty="0" smtClean="0">
              <a:latin typeface="Calibri Light" panose="020F0302020204030204" pitchFamily="34" charset="0"/>
              <a:cs typeface="Calibri"/>
            </a:endParaRPr>
          </a:p>
          <a:p>
            <a:pPr algn="r"/>
            <a:r>
              <a:rPr lang="en-US" sz="1800" dirty="0" smtClean="0">
                <a:latin typeface="Calibri Light" panose="020F0302020204030204" pitchFamily="34" charset="0"/>
              </a:rPr>
              <a:t>  </a:t>
            </a:r>
            <a:endParaRPr lang="en-US" sz="1800" dirty="0">
              <a:latin typeface="Calibri Light" panose="020F0302020204030204" pitchFamily="34" charset="0"/>
            </a:endParaRPr>
          </a:p>
        </p:txBody>
      </p:sp>
      <p:sp>
        <p:nvSpPr>
          <p:cNvPr id="2" name="Title 1"/>
          <p:cNvSpPr>
            <a:spLocks noGrp="1"/>
          </p:cNvSpPr>
          <p:nvPr>
            <p:ph type="ctrTitle"/>
          </p:nvPr>
        </p:nvSpPr>
        <p:spPr>
          <a:xfrm>
            <a:off x="2122712" y="1628800"/>
            <a:ext cx="6697438" cy="1728192"/>
          </a:xfrm>
        </p:spPr>
        <p:txBody>
          <a:bodyPr/>
          <a:lstStyle/>
          <a:p>
            <a:pPr algn="r"/>
            <a:r>
              <a:rPr lang="en-US" sz="3200" b="0" dirty="0" smtClean="0">
                <a:latin typeface="Calibri Light" panose="020F0302020204030204" pitchFamily="34" charset="0"/>
                <a:cs typeface="Calibri"/>
              </a:rPr>
              <a:t>“We’re Like Scum to Them”: Negotiating Stigma and Shame in Relation to Food Poverty and Mental Health</a:t>
            </a:r>
            <a:endParaRPr lang="en-US" sz="3200" b="0" dirty="0">
              <a:latin typeface="Calibri Light" panose="020F0302020204030204" pitchFamily="34" charset="0"/>
              <a:cs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Light" panose="020F0302020204030204" pitchFamily="34" charset="0"/>
                <a:cs typeface="Calibri Light" panose="020F0302020204030204" pitchFamily="34" charset="0"/>
              </a:rPr>
              <a:t>Session Outline</a:t>
            </a:r>
            <a:endParaRPr lang="en-GB"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marL="0" indent="0">
              <a:buNone/>
            </a:pPr>
            <a:r>
              <a:rPr lang="en-GB" sz="2400" dirty="0" smtClean="0">
                <a:latin typeface="Calibri Light" panose="020F0302020204030204" pitchFamily="34" charset="0"/>
              </a:rPr>
              <a:t>Case studies</a:t>
            </a:r>
          </a:p>
          <a:p>
            <a:pPr marL="0" indent="0">
              <a:buNone/>
            </a:pPr>
            <a:endParaRPr lang="en-GB" sz="2400" dirty="0">
              <a:latin typeface="Calibri Light" panose="020F0302020204030204" pitchFamily="34" charset="0"/>
            </a:endParaRPr>
          </a:p>
          <a:p>
            <a:pPr marL="0" indent="0">
              <a:buNone/>
            </a:pPr>
            <a:endParaRPr lang="en-GB" sz="2400" dirty="0" smtClean="0">
              <a:latin typeface="Calibri Light" panose="020F0302020204030204" pitchFamily="34" charset="0"/>
            </a:endParaRPr>
          </a:p>
          <a:p>
            <a:pPr marL="0" indent="0">
              <a:buNone/>
            </a:pPr>
            <a:r>
              <a:rPr lang="en-GB" sz="2400" dirty="0" smtClean="0">
                <a:latin typeface="Calibri Light" panose="020F0302020204030204" pitchFamily="34" charset="0"/>
              </a:rPr>
              <a:t>Group discussion</a:t>
            </a:r>
          </a:p>
          <a:p>
            <a:pPr marL="0" indent="0">
              <a:buNone/>
            </a:pPr>
            <a:endParaRPr lang="en-GB" sz="2400" dirty="0">
              <a:latin typeface="Calibri Light" panose="020F0302020204030204" pitchFamily="34" charset="0"/>
            </a:endParaRPr>
          </a:p>
          <a:p>
            <a:pPr marL="0" indent="0">
              <a:buNone/>
            </a:pPr>
            <a:endParaRPr lang="en-GB" sz="2400" dirty="0" smtClean="0">
              <a:latin typeface="Calibri Light" panose="020F0302020204030204" pitchFamily="34" charset="0"/>
            </a:endParaRPr>
          </a:p>
          <a:p>
            <a:pPr marL="0" indent="0">
              <a:buNone/>
            </a:pPr>
            <a:r>
              <a:rPr lang="en-GB" sz="2400" dirty="0" smtClean="0">
                <a:latin typeface="Calibri Light" panose="020F0302020204030204" pitchFamily="34" charset="0"/>
              </a:rPr>
              <a:t>Identifying solutions</a:t>
            </a:r>
            <a:endParaRPr lang="en-GB" sz="2400" dirty="0">
              <a:latin typeface="Calibri Light" panose="020F0302020204030204" pitchFamily="34" charset="0"/>
            </a:endParaRPr>
          </a:p>
        </p:txBody>
      </p:sp>
    </p:spTree>
    <p:extLst>
      <p:ext uri="{BB962C8B-B14F-4D97-AF65-F5344CB8AC3E}">
        <p14:creationId xmlns:p14="http://schemas.microsoft.com/office/powerpoint/2010/main" val="901797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sz="2000" dirty="0" smtClean="0">
                <a:latin typeface="Calibri Light" panose="020F0302020204030204" pitchFamily="34" charset="0"/>
                <a:cs typeface="Calibri"/>
              </a:rPr>
              <a:t>Food Poverty Case Study</a:t>
            </a:r>
          </a:p>
        </p:txBody>
      </p:sp>
      <p:sp>
        <p:nvSpPr>
          <p:cNvPr id="40965" name="Rectangle 3"/>
          <p:cNvSpPr>
            <a:spLocks noGrp="1" noChangeArrowheads="1"/>
          </p:cNvSpPr>
          <p:nvPr>
            <p:ph idx="1"/>
          </p:nvPr>
        </p:nvSpPr>
        <p:spPr>
          <a:xfrm>
            <a:off x="228600" y="990600"/>
            <a:ext cx="8641655" cy="5328815"/>
          </a:xfrm>
        </p:spPr>
        <p:txBody>
          <a:bodyPr/>
          <a:lstStyle/>
          <a:p>
            <a:pPr algn="ctr">
              <a:buNone/>
            </a:pPr>
            <a:r>
              <a:rPr lang="en-GB" sz="2000" dirty="0" smtClean="0">
                <a:latin typeface="Calibri Light" panose="020F0302020204030204" pitchFamily="34" charset="0"/>
              </a:rPr>
              <a:t>Jade is 38. She lives with her partner in Bradford. She has eight children, aged from 12 years to 11 weeks. </a:t>
            </a:r>
          </a:p>
          <a:p>
            <a:pPr algn="ctr">
              <a:buNone/>
            </a:pPr>
            <a:endParaRPr lang="en-GB" sz="2000" dirty="0" smtClean="0">
              <a:latin typeface="Calibri Light" panose="020F0302020204030204" pitchFamily="34" charset="0"/>
            </a:endParaRPr>
          </a:p>
          <a:p>
            <a:pPr algn="ctr">
              <a:buNone/>
            </a:pPr>
            <a:r>
              <a:rPr lang="en-GB" sz="2000" dirty="0" smtClean="0">
                <a:latin typeface="Calibri Light" panose="020F0302020204030204" pitchFamily="34" charset="0"/>
              </a:rPr>
              <a:t>Jade and her partner live with their children in a house rented from the Council. Her partner is employed on a zero hours contract but most of their income is from benefits.</a:t>
            </a:r>
          </a:p>
          <a:p>
            <a:pPr algn="ctr">
              <a:buNone/>
            </a:pPr>
            <a:endParaRPr lang="en-GB" sz="2000" dirty="0" smtClean="0">
              <a:latin typeface="Calibri Light" panose="020F0302020204030204" pitchFamily="34" charset="0"/>
            </a:endParaRPr>
          </a:p>
          <a:p>
            <a:pPr algn="ctr">
              <a:buNone/>
            </a:pPr>
            <a:r>
              <a:rPr lang="en-GB" sz="2000" dirty="0" smtClean="0">
                <a:latin typeface="Calibri Light" panose="020F0302020204030204" pitchFamily="34" charset="0"/>
              </a:rPr>
              <a:t>Jade’s household income is too low to access the fresh food she would like to buy; she buys cheap, but substantial, food to ensure her children are fed. </a:t>
            </a:r>
          </a:p>
          <a:p>
            <a:pPr algn="ctr">
              <a:buNone/>
            </a:pPr>
            <a:endParaRPr lang="en-GB" sz="2000" dirty="0" smtClean="0">
              <a:latin typeface="Calibri Light" panose="020F0302020204030204" pitchFamily="34" charset="0"/>
            </a:endParaRPr>
          </a:p>
          <a:p>
            <a:pPr algn="ctr">
              <a:buNone/>
            </a:pPr>
            <a:r>
              <a:rPr lang="en-GB" sz="2000" dirty="0" smtClean="0">
                <a:latin typeface="Calibri Light" panose="020F0302020204030204" pitchFamily="34" charset="0"/>
              </a:rPr>
              <a:t>Jade has been sanctioned a number of times.</a:t>
            </a:r>
          </a:p>
          <a:p>
            <a:pPr algn="ctr">
              <a:buNone/>
            </a:pPr>
            <a:endParaRPr lang="en-GB" sz="2000" dirty="0" smtClean="0">
              <a:latin typeface="Calibri Light" panose="020F0302020204030204" pitchFamily="34" charset="0"/>
            </a:endParaRPr>
          </a:p>
          <a:p>
            <a:pPr algn="ctr">
              <a:buNone/>
            </a:pPr>
            <a:r>
              <a:rPr lang="en-GB" sz="2000" dirty="0" smtClean="0">
                <a:latin typeface="Calibri Light" panose="020F0302020204030204" pitchFamily="34" charset="0"/>
              </a:rPr>
              <a:t>Jade regularly uses the food bank but describes it as a ‘last resort’, only used when support from friends is unavailable. </a:t>
            </a:r>
            <a:br>
              <a:rPr lang="en-GB" sz="2000" dirty="0" smtClean="0">
                <a:latin typeface="Calibri Light" panose="020F0302020204030204" pitchFamily="34" charset="0"/>
              </a:rPr>
            </a:br>
            <a:endParaRPr lang="en-GB" sz="2000" dirty="0" smtClean="0">
              <a:latin typeface="Calibri Light" panose="020F0302020204030204" pitchFamily="34" charset="0"/>
            </a:endParaRPr>
          </a:p>
          <a:p>
            <a:pPr marL="800100" lvl="1">
              <a:buFont typeface="Arial" panose="020B0604020202020204" pitchFamily="34" charset="0"/>
              <a:buChar char="•"/>
            </a:pPr>
            <a:endParaRPr lang="en-GB" sz="1600" dirty="0" smtClean="0">
              <a:latin typeface="Calibri Light" panose="020F0302020204030204" pitchFamily="34" charset="0"/>
              <a:cs typeface="Calibri"/>
            </a:endParaRPr>
          </a:p>
          <a:p>
            <a:pPr marL="400050">
              <a:buFont typeface="+mj-lt"/>
              <a:buAutoNum type="arabicPeriod"/>
            </a:pPr>
            <a:endParaRPr lang="en-GB" sz="1800" dirty="0">
              <a:latin typeface="Calibri Light" panose="020F0302020204030204" pitchFamily="34" charset="0"/>
              <a:cs typeface="Calibri"/>
            </a:endParaRPr>
          </a:p>
          <a:p>
            <a:pPr>
              <a:buFont typeface="+mj-lt"/>
              <a:buAutoNum type="arabicPeriod"/>
            </a:pPr>
            <a:endParaRPr lang="en-GB" sz="1800" dirty="0" smtClean="0">
              <a:latin typeface="Calibri"/>
              <a:cs typeface="Calibri"/>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anose="020B0604020202020204" pitchFamily="34" charset="0"/>
                <a:ea typeface="Cambria" panose="02040503050406030204" pitchFamily="18" charset="0"/>
                <a:cs typeface="Arial" panose="020B0604020202020204" pitchFamily="34" charset="0"/>
              </a:rPr>
              <a:t>(Graham, 1984, Charles and Kerr, 1988, Graham, 1993, Caplan, 1997, Dowler et al., 2001, Goode, 2012, Young-Women's-Trust, 2017)</a:t>
            </a:r>
            <a:r>
              <a:rPr kumimoji="0" lang="en-GB" altLang="en-US" sz="900" b="0" i="0" u="none" strike="noStrike" cap="none" normalizeH="0" baseline="0" smtClean="0">
                <a:ln>
                  <a:noFill/>
                </a:ln>
                <a:solidFill>
                  <a:schemeClr val="tx1"/>
                </a:solidFill>
                <a:effectLst/>
              </a:rPr>
              <a:t>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GB" sz="2000" dirty="0" smtClean="0">
                <a:latin typeface="Calibri Light" panose="020F0302020204030204" pitchFamily="34" charset="0"/>
              </a:rPr>
              <a:t>Jade </a:t>
            </a:r>
            <a:endParaRPr lang="en-US" sz="2000" dirty="0" smtClean="0">
              <a:latin typeface="Calibri Light" panose="020F0302020204030204" pitchFamily="34" charset="0"/>
              <a:cs typeface="Calibri"/>
            </a:endParaRPr>
          </a:p>
        </p:txBody>
      </p:sp>
      <p:sp>
        <p:nvSpPr>
          <p:cNvPr id="40965" name="Rectangle 3"/>
          <p:cNvSpPr>
            <a:spLocks noGrp="1" noChangeArrowheads="1"/>
          </p:cNvSpPr>
          <p:nvPr>
            <p:ph idx="1"/>
          </p:nvPr>
        </p:nvSpPr>
        <p:spPr>
          <a:xfrm>
            <a:off x="250825" y="989224"/>
            <a:ext cx="8641655" cy="5328815"/>
          </a:xfrm>
        </p:spPr>
        <p:txBody>
          <a:bodyPr/>
          <a:lstStyle/>
          <a:p>
            <a:pPr marL="0" indent="0" algn="ctr">
              <a:buNone/>
            </a:pPr>
            <a:r>
              <a:rPr lang="en-GB" sz="1800" dirty="0" smtClean="0">
                <a:latin typeface="Calibri Light" panose="020F0302020204030204" pitchFamily="34" charset="0"/>
                <a:cs typeface="Calibri Light" panose="020F0302020204030204" pitchFamily="34" charset="0"/>
              </a:rPr>
              <a:t>I didn’t pay mine (water bills) for a year but now it is coming out of my benefits. You get reductions off your benefits, which means you are lower.</a:t>
            </a:r>
            <a:br>
              <a:rPr lang="en-GB" sz="1800" dirty="0" smtClean="0">
                <a:latin typeface="Calibri Light" panose="020F0302020204030204" pitchFamily="34" charset="0"/>
                <a:cs typeface="Calibri Light" panose="020F0302020204030204" pitchFamily="34" charset="0"/>
              </a:rPr>
            </a:br>
            <a:r>
              <a:rPr lang="en-GB" sz="1800" dirty="0" smtClean="0">
                <a:latin typeface="Calibri Light" panose="020F0302020204030204" pitchFamily="34" charset="0"/>
                <a:cs typeface="Calibri Light" panose="020F0302020204030204" pitchFamily="34" charset="0"/>
              </a:rPr>
              <a:t>***</a:t>
            </a:r>
          </a:p>
          <a:p>
            <a:pPr marL="0" indent="0" algn="ctr">
              <a:buNone/>
            </a:pPr>
            <a:r>
              <a:rPr lang="en-US" sz="1800" dirty="0" smtClean="0">
                <a:latin typeface="Calibri Light" panose="020F0302020204030204" pitchFamily="34" charset="0"/>
                <a:cs typeface="Calibri Light" panose="020F0302020204030204" pitchFamily="34" charset="0"/>
              </a:rPr>
              <a:t>Jade: If they sanction you, they take away your money. </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Researcher: And what do you do in that period? </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Jade: You’ve got to survive on your Child Benefit.</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Researcher: Only that? </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Jade: Yeah, if it is only Child Benefit you get, it is only Child Benefit for the week. </a:t>
            </a:r>
            <a:endParaRPr lang="en-GB" sz="1800" dirty="0" smtClean="0">
              <a:latin typeface="Calibri Light" panose="020F0302020204030204" pitchFamily="34" charset="0"/>
              <a:cs typeface="Calibri Light" panose="020F0302020204030204" pitchFamily="34" charset="0"/>
            </a:endParaRPr>
          </a:p>
          <a:p>
            <a:pPr marL="0" indent="0" algn="ctr">
              <a:buNone/>
            </a:pPr>
            <a:r>
              <a:rPr lang="en-US" sz="1800" dirty="0" smtClean="0">
                <a:latin typeface="Calibri Light" panose="020F0302020204030204" pitchFamily="34" charset="0"/>
                <a:cs typeface="Calibri Light" panose="020F0302020204030204" pitchFamily="34" charset="0"/>
              </a:rPr>
              <a:t>***</a:t>
            </a:r>
          </a:p>
          <a:p>
            <a:pPr marL="0" indent="0" algn="ctr">
              <a:buNone/>
            </a:pPr>
            <a:r>
              <a:rPr lang="en-US" sz="1800" dirty="0" smtClean="0">
                <a:latin typeface="Calibri Light" panose="020F0302020204030204" pitchFamily="34" charset="0"/>
                <a:cs typeface="Calibri Light" panose="020F0302020204030204" pitchFamily="34" charset="0"/>
              </a:rPr>
              <a:t>Jade: You get your voucher and you wait for the taxi to go home and they ask you to move. They say, ‘Can you move now please?’ But as soon as people turned up with donations they were all pally, pally, pally.</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Researcher: Why?</a:t>
            </a:r>
            <a:br>
              <a:rPr lang="en-US" sz="1800" dirty="0" smtClean="0">
                <a:latin typeface="Calibri Light" panose="020F0302020204030204" pitchFamily="34" charset="0"/>
                <a:cs typeface="Calibri Light" panose="020F0302020204030204" pitchFamily="34" charset="0"/>
              </a:rPr>
            </a:br>
            <a:r>
              <a:rPr lang="en-US" sz="1800" dirty="0" smtClean="0">
                <a:latin typeface="Calibri Light" panose="020F0302020204030204" pitchFamily="34" charset="0"/>
                <a:cs typeface="Calibri Light" panose="020F0302020204030204" pitchFamily="34" charset="0"/>
              </a:rPr>
              <a:t>Jade: Because we are not giving food, we’re taking food from them. We’re like scum to them, but when people bring food, they’re happy.</a:t>
            </a:r>
            <a:endParaRPr lang="en-GB" sz="1800" dirty="0" smtClean="0">
              <a:latin typeface="Calibri Light" panose="020F0302020204030204" pitchFamily="34" charset="0"/>
              <a:cs typeface="Calibri Light" panose="020F0302020204030204" pitchFamily="34" charset="0"/>
            </a:endParaRPr>
          </a:p>
          <a:p>
            <a:pPr marL="0" indent="0" algn="ctr">
              <a:buNone/>
            </a:pPr>
            <a:endParaRPr lang="en-GB" sz="1200" dirty="0" smtClean="0"/>
          </a:p>
          <a:p>
            <a:pPr marL="0" indent="0" algn="ctr">
              <a:buNone/>
            </a:pPr>
            <a:endParaRPr lang="en-GB" sz="2400" dirty="0" smtClean="0">
              <a:latin typeface="Calibri" panose="020F0502020204030204" pitchFamily="34" charset="0"/>
            </a:endParaRPr>
          </a:p>
          <a:p>
            <a:pPr marL="0" indent="0" algn="ctr">
              <a:buNone/>
            </a:pPr>
            <a:endParaRPr lang="en-GB" sz="2400" dirty="0" smtClean="0">
              <a:latin typeface="Calibri" panose="020F0502020204030204" pitchFamily="34" charset="0"/>
            </a:endParaRPr>
          </a:p>
          <a:p>
            <a:pPr marL="0" indent="0" algn="ctr">
              <a:buNone/>
            </a:pPr>
            <a:endParaRPr lang="en-GB" sz="24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latin typeface="Calibri Light" panose="020F0302020204030204" pitchFamily="34" charset="0"/>
                <a:cs typeface="Calibri Light" panose="020F0302020204030204" pitchFamily="34" charset="0"/>
              </a:rPr>
              <a:t>Mental Health Case Study</a:t>
            </a:r>
            <a:endParaRPr lang="en-GB" sz="2000"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marL="0" indent="0" algn="ctr">
              <a:buNone/>
            </a:pPr>
            <a:r>
              <a:rPr lang="en-GB" sz="2000" dirty="0" smtClean="0">
                <a:latin typeface="Calibri Light" panose="020F0302020204030204" pitchFamily="34" charset="0"/>
              </a:rPr>
              <a:t>Sarah is 56 years old and lives alone. Sarah has worked throughout her adult life and experiences a number of physical health difficulties along with anxiety and depression. </a:t>
            </a:r>
          </a:p>
          <a:p>
            <a:pPr marL="0" indent="0" algn="ctr">
              <a:buNone/>
            </a:pPr>
            <a:r>
              <a:rPr lang="en-GB" sz="2000" dirty="0" smtClean="0">
                <a:latin typeface="Calibri Light" panose="020F0302020204030204" pitchFamily="34" charset="0"/>
              </a:rPr>
              <a:t>Five years ago Sarah’s health deteriorated further, meaning that she had to give up work and access income benefits for the first time.</a:t>
            </a:r>
          </a:p>
          <a:p>
            <a:pPr marL="0" indent="0" algn="ctr">
              <a:buNone/>
            </a:pPr>
            <a:endParaRPr lang="en-GB" sz="2000" dirty="0">
              <a:latin typeface="Calibri Light" panose="020F0302020204030204" pitchFamily="34" charset="0"/>
            </a:endParaRPr>
          </a:p>
          <a:p>
            <a:pPr marL="0" indent="0" algn="ctr">
              <a:buNone/>
            </a:pPr>
            <a:r>
              <a:rPr lang="en-GB" sz="2000" dirty="0" smtClean="0">
                <a:latin typeface="Calibri Light" panose="020F0302020204030204" pitchFamily="34" charset="0"/>
              </a:rPr>
              <a:t>After attending a medical assessment, Sarah was initially found fit for work. She successfully appealed this decision and her benefits were reinstated but describes having a ‘total mental breakdown’ during the process, necessitating the need for referral to mental health support services. </a:t>
            </a:r>
          </a:p>
          <a:p>
            <a:pPr marL="0" indent="0" algn="ctr">
              <a:buNone/>
            </a:pPr>
            <a:endParaRPr lang="en-GB" sz="2000" dirty="0">
              <a:latin typeface="Calibri Light" panose="020F0302020204030204" pitchFamily="34" charset="0"/>
            </a:endParaRPr>
          </a:p>
          <a:p>
            <a:pPr marL="0" indent="0" algn="ctr">
              <a:buNone/>
            </a:pPr>
            <a:r>
              <a:rPr lang="en-GB" sz="2000" dirty="0" smtClean="0">
                <a:latin typeface="Calibri Light" panose="020F0302020204030204" pitchFamily="34" charset="0"/>
              </a:rPr>
              <a:t>Sarah is currently in the Employment Support Allowance support group and is now also in receipt of Personal Independence Payments.  </a:t>
            </a:r>
          </a:p>
          <a:p>
            <a:pPr marL="0" indent="0">
              <a:buNone/>
            </a:pPr>
            <a:endParaRPr lang="en-GB" sz="2000" dirty="0" smtClean="0"/>
          </a:p>
          <a:p>
            <a:pPr marL="0" indent="0">
              <a:buNone/>
            </a:pPr>
            <a:endParaRPr lang="en-GB" sz="2000" dirty="0"/>
          </a:p>
        </p:txBody>
      </p:sp>
    </p:spTree>
    <p:extLst>
      <p:ext uri="{BB962C8B-B14F-4D97-AF65-F5344CB8AC3E}">
        <p14:creationId xmlns:p14="http://schemas.microsoft.com/office/powerpoint/2010/main" val="46958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latin typeface="Calibri Light" panose="020F0302020204030204" pitchFamily="34" charset="0"/>
              </a:rPr>
              <a:t>Sarah</a:t>
            </a:r>
            <a:endParaRPr lang="en-GB" sz="2000" dirty="0">
              <a:latin typeface="Calibri Light" panose="020F0302020204030204" pitchFamily="34" charset="0"/>
            </a:endParaRPr>
          </a:p>
        </p:txBody>
      </p:sp>
      <p:sp>
        <p:nvSpPr>
          <p:cNvPr id="3" name="Content Placeholder 2"/>
          <p:cNvSpPr>
            <a:spLocks noGrp="1"/>
          </p:cNvSpPr>
          <p:nvPr>
            <p:ph idx="1"/>
          </p:nvPr>
        </p:nvSpPr>
        <p:spPr>
          <a:xfrm>
            <a:off x="251520" y="1052736"/>
            <a:ext cx="8424863" cy="5328592"/>
          </a:xfrm>
        </p:spPr>
        <p:txBody>
          <a:bodyPr/>
          <a:lstStyle/>
          <a:p>
            <a:pPr marL="0" indent="0" algn="ctr">
              <a:buNone/>
            </a:pPr>
            <a:r>
              <a:rPr lang="en-GB" sz="1800" dirty="0">
                <a:latin typeface="Calibri Light" panose="020F0302020204030204" pitchFamily="34" charset="0"/>
              </a:rPr>
              <a:t>You finish up, you’re scared of who’s coming to knock at your door to try and receive money from you that you haven’t got….It’s traumatic to somebody like me who can’t pay their way in society you know, especially when you’ve worked all your life. </a:t>
            </a:r>
            <a:endParaRPr lang="en-GB" sz="1800" dirty="0" smtClean="0">
              <a:latin typeface="Calibri Light" panose="020F0302020204030204" pitchFamily="34" charset="0"/>
            </a:endParaRPr>
          </a:p>
          <a:p>
            <a:pPr marL="0" indent="0" algn="ctr">
              <a:buNone/>
            </a:pPr>
            <a:r>
              <a:rPr lang="en-GB" sz="1800" dirty="0" smtClean="0">
                <a:latin typeface="Calibri Light" panose="020F0302020204030204" pitchFamily="34" charset="0"/>
              </a:rPr>
              <a:t>***</a:t>
            </a:r>
          </a:p>
          <a:p>
            <a:pPr marL="0" indent="0" algn="ctr">
              <a:buNone/>
            </a:pPr>
            <a:r>
              <a:rPr lang="en-GB" sz="1800" dirty="0" smtClean="0">
                <a:latin typeface="Calibri Light" panose="020F0302020204030204" pitchFamily="34" charset="0"/>
              </a:rPr>
              <a:t>Researcher: </a:t>
            </a:r>
            <a:r>
              <a:rPr lang="en-GB" sz="1800" i="1" dirty="0" smtClean="0">
                <a:latin typeface="Calibri Light" panose="020F0302020204030204" pitchFamily="34" charset="0"/>
              </a:rPr>
              <a:t>(discussing back to work scheme) </a:t>
            </a:r>
            <a:r>
              <a:rPr lang="en-GB" sz="1800" dirty="0" smtClean="0">
                <a:latin typeface="Calibri Light" panose="020F0302020204030204" pitchFamily="34" charset="0"/>
              </a:rPr>
              <a:t>So did you find it helpful meeting with that person then?</a:t>
            </a:r>
          </a:p>
          <a:p>
            <a:pPr marL="0" indent="0" algn="ctr">
              <a:buNone/>
            </a:pPr>
            <a:r>
              <a:rPr lang="en-GB" sz="1800" dirty="0" smtClean="0">
                <a:latin typeface="Calibri Light" panose="020F0302020204030204" pitchFamily="34" charset="0"/>
              </a:rPr>
              <a:t>Sarah: No, it destroyed me because I know I couldn’t go back to work...it made me depressed even more...it makes you feel worthless. If I could go to work I wouldn’t have been sat in front of that man, I would have been working…I wouldn’t have relied on him to get me a job.</a:t>
            </a:r>
          </a:p>
          <a:p>
            <a:pPr marL="0" indent="0" algn="ctr">
              <a:buNone/>
            </a:pPr>
            <a:r>
              <a:rPr lang="en-GB" sz="1800" dirty="0" smtClean="0">
                <a:latin typeface="Calibri Light" panose="020F0302020204030204" pitchFamily="34" charset="0"/>
              </a:rPr>
              <a:t>***</a:t>
            </a:r>
          </a:p>
          <a:p>
            <a:pPr marL="0" indent="0" algn="ctr">
              <a:buNone/>
            </a:pPr>
            <a:r>
              <a:rPr lang="en-GB" sz="1800" dirty="0" smtClean="0">
                <a:latin typeface="Calibri Light" panose="020F0302020204030204" pitchFamily="34" charset="0"/>
              </a:rPr>
              <a:t>I’m </a:t>
            </a:r>
            <a:r>
              <a:rPr lang="en-GB" sz="1800" dirty="0">
                <a:latin typeface="Calibri Light" panose="020F0302020204030204" pitchFamily="34" charset="0"/>
              </a:rPr>
              <a:t>being attacked by the Government and they’re attacking me because of my disabilities, they want to take my money away from me because they believe I’m not entitled to it</a:t>
            </a:r>
            <a:r>
              <a:rPr lang="en-GB" sz="1800" dirty="0" smtClean="0">
                <a:latin typeface="Calibri Light" panose="020F0302020204030204" pitchFamily="34" charset="0"/>
              </a:rPr>
              <a:t>.</a:t>
            </a:r>
          </a:p>
          <a:p>
            <a:pPr marL="0" indent="0" algn="ctr">
              <a:buNone/>
            </a:pPr>
            <a:r>
              <a:rPr lang="en-GB" sz="1800" dirty="0" smtClean="0">
                <a:latin typeface="Calibri Light" panose="020F0302020204030204" pitchFamily="34" charset="0"/>
              </a:rPr>
              <a:t>***</a:t>
            </a:r>
          </a:p>
          <a:p>
            <a:pPr marL="0" indent="0" algn="ctr">
              <a:buNone/>
            </a:pPr>
            <a:r>
              <a:rPr lang="en-GB" sz="1800" dirty="0" smtClean="0">
                <a:latin typeface="Calibri Light" panose="020F0302020204030204" pitchFamily="34" charset="0"/>
              </a:rPr>
              <a:t>I’ve already worked and I’ve paid into the system all my life. Now I’m depending on it, doesn’t mean they’re giving me anything.</a:t>
            </a:r>
            <a:endParaRPr lang="en-GB" sz="1800" dirty="0">
              <a:latin typeface="Calibri Light" panose="020F0302020204030204" pitchFamily="34" charset="0"/>
            </a:endParaRPr>
          </a:p>
          <a:p>
            <a:pPr marL="0" indent="0" algn="ctr">
              <a:buNone/>
            </a:pPr>
            <a:endParaRPr lang="en-GB" sz="2000" dirty="0" smtClean="0">
              <a:latin typeface="Calibri Light" panose="020F0302020204030204" pitchFamily="34" charset="0"/>
            </a:endParaRPr>
          </a:p>
        </p:txBody>
      </p:sp>
    </p:spTree>
    <p:extLst>
      <p:ext uri="{BB962C8B-B14F-4D97-AF65-F5344CB8AC3E}">
        <p14:creationId xmlns:p14="http://schemas.microsoft.com/office/powerpoint/2010/main" val="132702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noGrp="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200">
                <a:solidFill>
                  <a:srgbClr val="000000"/>
                </a:solidFill>
                <a:latin typeface="+mj-lt"/>
                <a:ea typeface="+mj-ea"/>
                <a:cs typeface="+mj-cs"/>
              </a:defRPr>
            </a:lvl1pPr>
            <a:lvl2pPr algn="r" rtl="0" eaLnBrk="1" fontAlgn="base" hangingPunct="1">
              <a:spcBef>
                <a:spcPct val="0"/>
              </a:spcBef>
              <a:spcAft>
                <a:spcPct val="0"/>
              </a:spcAft>
              <a:defRPr sz="3200">
                <a:solidFill>
                  <a:srgbClr val="000000"/>
                </a:solidFill>
                <a:latin typeface="Arial" charset="0"/>
                <a:cs typeface="Arial" charset="0"/>
              </a:defRPr>
            </a:lvl2pPr>
            <a:lvl3pPr algn="r" rtl="0" eaLnBrk="1" fontAlgn="base" hangingPunct="1">
              <a:spcBef>
                <a:spcPct val="0"/>
              </a:spcBef>
              <a:spcAft>
                <a:spcPct val="0"/>
              </a:spcAft>
              <a:defRPr sz="3200">
                <a:solidFill>
                  <a:srgbClr val="000000"/>
                </a:solidFill>
                <a:latin typeface="Arial" charset="0"/>
                <a:cs typeface="Arial" charset="0"/>
              </a:defRPr>
            </a:lvl3pPr>
            <a:lvl4pPr algn="r" rtl="0" eaLnBrk="1" fontAlgn="base" hangingPunct="1">
              <a:spcBef>
                <a:spcPct val="0"/>
              </a:spcBef>
              <a:spcAft>
                <a:spcPct val="0"/>
              </a:spcAft>
              <a:defRPr sz="3200">
                <a:solidFill>
                  <a:srgbClr val="000000"/>
                </a:solidFill>
                <a:latin typeface="Arial" charset="0"/>
                <a:cs typeface="Arial" charset="0"/>
              </a:defRPr>
            </a:lvl4pPr>
            <a:lvl5pPr algn="r" rtl="0" eaLnBrk="1" fontAlgn="base" hangingPunct="1">
              <a:spcBef>
                <a:spcPct val="0"/>
              </a:spcBef>
              <a:spcAft>
                <a:spcPct val="0"/>
              </a:spcAft>
              <a:defRPr sz="3200">
                <a:solidFill>
                  <a:srgbClr val="000000"/>
                </a:solidFill>
                <a:latin typeface="Arial" charset="0"/>
                <a:cs typeface="Arial" charset="0"/>
              </a:defRPr>
            </a:lvl5pPr>
            <a:lvl6pPr marL="457200" algn="r" rtl="0" eaLnBrk="1" fontAlgn="base" hangingPunct="1">
              <a:spcBef>
                <a:spcPct val="0"/>
              </a:spcBef>
              <a:spcAft>
                <a:spcPct val="0"/>
              </a:spcAft>
              <a:defRPr sz="3200">
                <a:solidFill>
                  <a:srgbClr val="000000"/>
                </a:solidFill>
                <a:latin typeface="Arial" charset="0"/>
                <a:cs typeface="Arial" charset="0"/>
              </a:defRPr>
            </a:lvl6pPr>
            <a:lvl7pPr marL="914400" algn="r" rtl="0" eaLnBrk="1" fontAlgn="base" hangingPunct="1">
              <a:spcBef>
                <a:spcPct val="0"/>
              </a:spcBef>
              <a:spcAft>
                <a:spcPct val="0"/>
              </a:spcAft>
              <a:defRPr sz="3200">
                <a:solidFill>
                  <a:srgbClr val="000000"/>
                </a:solidFill>
                <a:latin typeface="Arial" charset="0"/>
                <a:cs typeface="Arial" charset="0"/>
              </a:defRPr>
            </a:lvl7pPr>
            <a:lvl8pPr marL="1371600" algn="r" rtl="0" eaLnBrk="1" fontAlgn="base" hangingPunct="1">
              <a:spcBef>
                <a:spcPct val="0"/>
              </a:spcBef>
              <a:spcAft>
                <a:spcPct val="0"/>
              </a:spcAft>
              <a:defRPr sz="3200">
                <a:solidFill>
                  <a:srgbClr val="000000"/>
                </a:solidFill>
                <a:latin typeface="Arial" charset="0"/>
                <a:cs typeface="Arial" charset="0"/>
              </a:defRPr>
            </a:lvl8pPr>
            <a:lvl9pPr marL="1828800" algn="r" rtl="0" eaLnBrk="1" fontAlgn="base" hangingPunct="1">
              <a:spcBef>
                <a:spcPct val="0"/>
              </a:spcBef>
              <a:spcAft>
                <a:spcPct val="0"/>
              </a:spcAft>
              <a:defRPr sz="3200">
                <a:solidFill>
                  <a:srgbClr val="000000"/>
                </a:solidFill>
                <a:latin typeface="Arial" charset="0"/>
                <a:cs typeface="Arial" charset="0"/>
              </a:defRPr>
            </a:lvl9pPr>
          </a:lstStyle>
          <a:p>
            <a:pPr>
              <a:buClrTx/>
              <a:buSzTx/>
              <a:buFontTx/>
              <a:buNone/>
            </a:pPr>
            <a:r>
              <a:rPr lang="en-GB" sz="2000" dirty="0" smtClean="0">
                <a:latin typeface="Calibri Light" panose="020F0302020204030204" pitchFamily="34" charset="0"/>
              </a:rPr>
              <a:t>Questions for discussion</a:t>
            </a:r>
            <a:endParaRPr lang="en-US" sz="2000" kern="0" dirty="0">
              <a:effectLst/>
              <a:latin typeface="Calibri Light" panose="020F0302020204030204" pitchFamily="34" charset="0"/>
              <a:cs typeface="Calibri"/>
            </a:endParaRPr>
          </a:p>
        </p:txBody>
      </p:sp>
      <p:sp>
        <p:nvSpPr>
          <p:cNvPr id="3" name="Content Placeholder 2"/>
          <p:cNvSpPr>
            <a:spLocks noGrp="1"/>
          </p:cNvSpPr>
          <p:nvPr>
            <p:ph idx="1"/>
          </p:nvPr>
        </p:nvSpPr>
        <p:spPr/>
        <p:txBody>
          <a:bodyPr/>
          <a:lstStyle/>
          <a:p>
            <a:pPr marL="457200" indent="-457200">
              <a:buFont typeface="+mj-lt"/>
              <a:buAutoNum type="arabicPeriod"/>
            </a:pPr>
            <a:r>
              <a:rPr lang="en-US" sz="2400" smtClean="0">
                <a:latin typeface="Calibri Light" panose="020F0302020204030204" pitchFamily="34" charset="0"/>
                <a:cs typeface="Calibri Light" panose="020F0302020204030204" pitchFamily="34" charset="0"/>
              </a:rPr>
              <a:t>What </a:t>
            </a:r>
            <a:r>
              <a:rPr lang="en-US" sz="2400" dirty="0" smtClean="0">
                <a:latin typeface="Calibri Light" panose="020F0302020204030204" pitchFamily="34" charset="0"/>
                <a:cs typeface="Calibri Light" panose="020F0302020204030204" pitchFamily="34" charset="0"/>
              </a:rPr>
              <a:t>does stigma mean in this context?</a:t>
            </a:r>
          </a:p>
          <a:p>
            <a:pPr marL="457200" indent="-457200">
              <a:buFont typeface="+mj-lt"/>
              <a:buAutoNum type="arabicPeriod"/>
            </a:pPr>
            <a:endParaRPr lang="en-US" sz="2400" dirty="0">
              <a:latin typeface="Calibri Light" panose="020F0302020204030204" pitchFamily="34" charset="0"/>
              <a:cs typeface="Calibri Light" panose="020F0302020204030204" pitchFamily="34" charset="0"/>
            </a:endParaRPr>
          </a:p>
          <a:p>
            <a:pPr marL="457200" indent="-457200">
              <a:buFont typeface="+mj-lt"/>
              <a:buAutoNum type="arabicPeriod"/>
            </a:pPr>
            <a:r>
              <a:rPr lang="en-US" sz="2400" dirty="0" smtClean="0">
                <a:latin typeface="Calibri Light" panose="020F0302020204030204" pitchFamily="34" charset="0"/>
                <a:cs typeface="Calibri Light" panose="020F0302020204030204" pitchFamily="34" charset="0"/>
              </a:rPr>
              <a:t>Why might people feel stigmatised during their interactions with services?</a:t>
            </a:r>
          </a:p>
          <a:p>
            <a:pPr marL="457200" indent="-457200">
              <a:buFont typeface="+mj-lt"/>
              <a:buAutoNum type="arabicPeriod"/>
            </a:pPr>
            <a:endParaRPr lang="en-US" sz="2400" dirty="0" smtClean="0">
              <a:latin typeface="Calibri Light" panose="020F0302020204030204" pitchFamily="34" charset="0"/>
              <a:cs typeface="Calibri Light" panose="020F0302020204030204" pitchFamily="34" charset="0"/>
            </a:endParaRPr>
          </a:p>
          <a:p>
            <a:pPr marL="457200" indent="-457200">
              <a:buFont typeface="+mj-lt"/>
              <a:buAutoNum type="arabicPeriod"/>
            </a:pPr>
            <a:r>
              <a:rPr lang="en-US" sz="2400" dirty="0" smtClean="0">
                <a:latin typeface="Calibri Light" panose="020F0302020204030204" pitchFamily="34" charset="0"/>
                <a:cs typeface="Calibri Light" panose="020F0302020204030204" pitchFamily="34" charset="0"/>
              </a:rPr>
              <a:t>What is the emotional impact of stigma on the person? </a:t>
            </a:r>
          </a:p>
          <a:p>
            <a:pPr marL="457200" indent="-457200">
              <a:buFont typeface="+mj-lt"/>
              <a:buAutoNum type="arabicPeriod"/>
            </a:pPr>
            <a:endParaRPr lang="en-US" sz="2400" dirty="0" smtClean="0">
              <a:latin typeface="Calibri Light" panose="020F0302020204030204" pitchFamily="34" charset="0"/>
              <a:cs typeface="Calibri Light" panose="020F0302020204030204" pitchFamily="34" charset="0"/>
            </a:endParaRPr>
          </a:p>
          <a:p>
            <a:pPr marL="457200" indent="-457200">
              <a:buFont typeface="+mj-lt"/>
              <a:buAutoNum type="arabicPeriod"/>
            </a:pPr>
            <a:r>
              <a:rPr lang="en-US" sz="2400" dirty="0" smtClean="0">
                <a:latin typeface="Calibri Light" panose="020F0302020204030204" pitchFamily="34" charset="0"/>
                <a:cs typeface="Calibri Light" panose="020F0302020204030204" pitchFamily="34" charset="0"/>
              </a:rPr>
              <a:t>What could you do in your role to counteract stigma?</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79531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fontScheme name="Balan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100000"/>
          </a:lnSpc>
          <a:spcBef>
            <a:spcPct val="20000"/>
          </a:spcBef>
          <a:spcAft>
            <a:spcPct val="0"/>
          </a:spcAft>
          <a:buClr>
            <a:srgbClr val="18453B"/>
          </a:buClr>
          <a:buSzPct val="65000"/>
          <a:buFont typeface="Wingdings" pitchFamily="2" charset="2"/>
          <a:buChar char="n"/>
          <a:tabLst/>
          <a:defRPr kumimoji="0" lang="en-GB" altLang="en-US" sz="20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100000"/>
          </a:lnSpc>
          <a:spcBef>
            <a:spcPct val="20000"/>
          </a:spcBef>
          <a:spcAft>
            <a:spcPct val="0"/>
          </a:spcAft>
          <a:buClr>
            <a:srgbClr val="18453B"/>
          </a:buClr>
          <a:buSzPct val="65000"/>
          <a:buFont typeface="Wingdings" pitchFamily="2" charset="2"/>
          <a:buChar char="n"/>
          <a:tabLst/>
          <a:defRPr kumimoji="0" lang="en-GB" altLang="en-US" sz="20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dohspowerpointbw</Template>
  <TotalTime>8917</TotalTime>
  <Words>609</Words>
  <Application>Microsoft Office PowerPoint</Application>
  <PresentationFormat>On-screen Show (4:3)</PresentationFormat>
  <Paragraphs>63</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Balance</vt:lpstr>
      <vt:lpstr>“We’re Like Scum to Them”: Negotiating Stigma and Shame in Relation to Food Poverty and Mental Health</vt:lpstr>
      <vt:lpstr>Session Outline</vt:lpstr>
      <vt:lpstr>Food Poverty Case Study</vt:lpstr>
      <vt:lpstr>Jade </vt:lpstr>
      <vt:lpstr>Mental Health Case Study</vt:lpstr>
      <vt:lpstr>Sarah</vt:lpstr>
      <vt:lpstr>Questions for discussion</vt:lpstr>
    </vt:vector>
  </TitlesOfParts>
  <Company>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ka512</dc:creator>
  <cp:lastModifiedBy>Copley, Ian</cp:lastModifiedBy>
  <cp:revision>464</cp:revision>
  <cp:lastPrinted>2016-06-22T14:59:36Z</cp:lastPrinted>
  <dcterms:created xsi:type="dcterms:W3CDTF">2018-05-21T07:48:10Z</dcterms:created>
  <dcterms:modified xsi:type="dcterms:W3CDTF">2018-05-22T13:43:22Z</dcterms:modified>
</cp:coreProperties>
</file>