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67">
          <p15:clr>
            <a:srgbClr val="A4A3A4"/>
          </p15:clr>
        </p15:guide>
        <p15:guide id="4" pos="1280">
          <p15:clr>
            <a:srgbClr val="A4A3A4"/>
          </p15:clr>
        </p15:guide>
        <p15:guide id="5" orient="horz" pos="3117">
          <p15:clr>
            <a:srgbClr val="A4A3A4"/>
          </p15:clr>
        </p15:guide>
        <p15:guide id="6" orient="horz" pos="917">
          <p15:clr>
            <a:srgbClr val="A4A3A4"/>
          </p15:clr>
        </p15:guide>
        <p15:guide id="7" pos="5284">
          <p15:clr>
            <a:srgbClr val="A4A3A4"/>
          </p15:clr>
        </p15:guide>
        <p15:guide id="8" pos="2222">
          <p15:clr>
            <a:srgbClr val="A4A3A4"/>
          </p15:clr>
        </p15:guide>
        <p15:guide id="9" orient="horz" pos="214">
          <p15:clr>
            <a:srgbClr val="A4A3A4"/>
          </p15:clr>
        </p15:guide>
        <p15:guide id="10" pos="907">
          <p15:clr>
            <a:srgbClr val="A4A3A4"/>
          </p15:clr>
        </p15:guide>
        <p15:guide id="11" pos="4263">
          <p15:clr>
            <a:srgbClr val="A4A3A4"/>
          </p15:clr>
        </p15:guide>
        <p15:guide id="12" orient="horz" pos="1098">
          <p15:clr>
            <a:srgbClr val="A4A3A4"/>
          </p15:clr>
        </p15:guide>
        <p15:guide id="13" orient="horz" pos="1144">
          <p15:clr>
            <a:srgbClr val="A4A3A4"/>
          </p15:clr>
        </p15:guide>
        <p15:guide id="14" orient="horz" pos="1280">
          <p15:clr>
            <a:srgbClr val="A4A3A4"/>
          </p15:clr>
        </p15:guide>
        <p15:guide id="15" orient="horz" pos="1983">
          <p15:clr>
            <a:srgbClr val="A4A3A4"/>
          </p15:clr>
        </p15:guide>
        <p15:guide id="16" pos="2971">
          <p15:clr>
            <a:srgbClr val="A4A3A4"/>
          </p15:clr>
        </p15:guide>
        <p15:guide id="17" orient="horz" pos="4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VQm4SWJMLhx8qlT+Pr80HvRc4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77" y="77"/>
      </p:cViewPr>
      <p:guideLst>
        <p:guide orient="horz" pos="1620"/>
        <p:guide pos="2880"/>
        <p:guide orient="horz" pos="2867"/>
        <p:guide pos="1280"/>
        <p:guide orient="horz" pos="3117"/>
        <p:guide orient="horz" pos="917"/>
        <p:guide pos="5284"/>
        <p:guide pos="2222"/>
        <p:guide orient="horz" pos="214"/>
        <p:guide pos="907"/>
        <p:guide pos="4263"/>
        <p:guide orient="horz" pos="1098"/>
        <p:guide orient="horz" pos="1144"/>
        <p:guide orient="horz" pos="1280"/>
        <p:guide orient="horz" pos="1983"/>
        <p:guide pos="2971"/>
        <p:guide orient="horz" pos="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a012594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a012594f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fa012594f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a012594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fa012594f3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fa012594f3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fb9346c2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dfb9346c20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dfb9346c20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fb9346c2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dfb9346c20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dfb9346c20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dfb9346c2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dfb9346c20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dfb9346c20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a012594f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fa012594f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f9fab6de1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1f9fab6de1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20ab75cd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2220ab75c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ster">
  <p:cSld name="Title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C2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l="-9945" r="44446" b="53287"/>
          <a:stretch/>
        </p:blipFill>
        <p:spPr>
          <a:xfrm>
            <a:off x="2286000" y="1"/>
            <a:ext cx="686364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3517" y="4511830"/>
            <a:ext cx="1000135" cy="47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281" y="811321"/>
            <a:ext cx="5084299" cy="101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955734" y="2036252"/>
            <a:ext cx="4045846" cy="111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800"/>
              <a:buFont typeface="Avenir"/>
              <a:buNone/>
              <a:defRPr sz="2800" b="1" i="0" u="none" strike="noStrike" cap="none">
                <a:solidFill>
                  <a:srgbClr val="0F56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sidebar">
  <p:cSld name="Green sideba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27" y="4708622"/>
            <a:ext cx="1431700" cy="3246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/>
          <p:nvPr/>
        </p:nvSpPr>
        <p:spPr>
          <a:xfrm>
            <a:off x="0" y="0"/>
            <a:ext cx="1438940" cy="5143500"/>
          </a:xfrm>
          <a:prstGeom prst="rect">
            <a:avLst/>
          </a:prstGeom>
          <a:solidFill>
            <a:srgbClr val="0F5668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3">
            <a:alphaModFix/>
          </a:blip>
          <a:srcRect l="54895"/>
          <a:stretch/>
        </p:blipFill>
        <p:spPr>
          <a:xfrm>
            <a:off x="-2" y="1604075"/>
            <a:ext cx="1438941" cy="3351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9"/>
          <p:cNvGrpSpPr/>
          <p:nvPr/>
        </p:nvGrpSpPr>
        <p:grpSpPr>
          <a:xfrm>
            <a:off x="1438940" y="6222"/>
            <a:ext cx="0" cy="5137278"/>
            <a:chOff x="1438940" y="6222"/>
            <a:chExt cx="0" cy="5137278"/>
          </a:xfrm>
        </p:grpSpPr>
        <p:cxnSp>
          <p:nvCxnSpPr>
            <p:cNvPr id="21" name="Google Shape;21;p9"/>
            <p:cNvCxnSpPr/>
            <p:nvPr/>
          </p:nvCxnSpPr>
          <p:spPr>
            <a:xfrm>
              <a:off x="1438940" y="6222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EA476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9"/>
            <p:cNvCxnSpPr/>
            <p:nvPr/>
          </p:nvCxnSpPr>
          <p:spPr>
            <a:xfrm>
              <a:off x="1438940" y="1714950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9"/>
            <p:cNvCxnSpPr/>
            <p:nvPr/>
          </p:nvCxnSpPr>
          <p:spPr>
            <a:xfrm>
              <a:off x="1438940" y="3429900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5B7A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1930609" y="424712"/>
            <a:ext cx="6508750" cy="61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200"/>
              <a:buFont typeface="Avenir"/>
              <a:buNone/>
              <a:defRPr sz="2200" b="1" i="0" u="none" strike="noStrike" cap="none">
                <a:solidFill>
                  <a:srgbClr val="0F56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1930609" y="1268277"/>
            <a:ext cx="6508750" cy="321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9444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9444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9444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17E8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17E8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sidebar">
  <p:cSld name="Yellow sideba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27" y="4708622"/>
            <a:ext cx="1431700" cy="32461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/>
          <p:nvPr/>
        </p:nvSpPr>
        <p:spPr>
          <a:xfrm>
            <a:off x="-6137" y="0"/>
            <a:ext cx="1438940" cy="5143500"/>
          </a:xfrm>
          <a:prstGeom prst="rect">
            <a:avLst/>
          </a:prstGeom>
          <a:solidFill>
            <a:srgbClr val="F6C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10"/>
          <p:cNvPicPr preferRelativeResize="0"/>
          <p:nvPr/>
        </p:nvPicPr>
        <p:blipFill rotWithShape="1">
          <a:blip r:embed="rId3">
            <a:alphaModFix/>
          </a:blip>
          <a:srcRect l="1" t="2" r="45351" b="-1"/>
          <a:stretch/>
        </p:blipFill>
        <p:spPr>
          <a:xfrm>
            <a:off x="-2" y="330376"/>
            <a:ext cx="1438941" cy="2766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10"/>
          <p:cNvGrpSpPr/>
          <p:nvPr/>
        </p:nvGrpSpPr>
        <p:grpSpPr>
          <a:xfrm>
            <a:off x="1438940" y="6222"/>
            <a:ext cx="0" cy="5137278"/>
            <a:chOff x="1438940" y="6222"/>
            <a:chExt cx="0" cy="5137278"/>
          </a:xfrm>
        </p:grpSpPr>
        <p:cxnSp>
          <p:nvCxnSpPr>
            <p:cNvPr id="32" name="Google Shape;32;p10"/>
            <p:cNvCxnSpPr/>
            <p:nvPr/>
          </p:nvCxnSpPr>
          <p:spPr>
            <a:xfrm>
              <a:off x="1438940" y="6222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EA476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0"/>
            <p:cNvCxnSpPr/>
            <p:nvPr/>
          </p:nvCxnSpPr>
          <p:spPr>
            <a:xfrm>
              <a:off x="1438940" y="1714950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0"/>
            <p:cNvCxnSpPr/>
            <p:nvPr/>
          </p:nvCxnSpPr>
          <p:spPr>
            <a:xfrm>
              <a:off x="1438940" y="3429900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5B7A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1930609" y="424712"/>
            <a:ext cx="6508750" cy="61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200"/>
              <a:buFont typeface="Avenir"/>
              <a:buNone/>
              <a:defRPr sz="2200" b="1" i="0" u="none" strike="noStrike" cap="none">
                <a:solidFill>
                  <a:srgbClr val="0F56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1930609" y="1268277"/>
            <a:ext cx="6508750" cy="321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9444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9444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9444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17E8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17E8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sidebar">
  <p:cSld name="Red sideba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27" y="4708622"/>
            <a:ext cx="1431700" cy="32461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1"/>
          <p:cNvSpPr/>
          <p:nvPr/>
        </p:nvSpPr>
        <p:spPr>
          <a:xfrm>
            <a:off x="0" y="0"/>
            <a:ext cx="1438940" cy="5143500"/>
          </a:xfrm>
          <a:prstGeom prst="rect">
            <a:avLst/>
          </a:prstGeom>
          <a:solidFill>
            <a:srgbClr val="EA48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11"/>
          <p:cNvPicPr preferRelativeResize="0"/>
          <p:nvPr/>
        </p:nvPicPr>
        <p:blipFill rotWithShape="1">
          <a:blip r:embed="rId3">
            <a:alphaModFix/>
          </a:blip>
          <a:srcRect l="56378" t="121" b="-48412"/>
          <a:stretch/>
        </p:blipFill>
        <p:spPr>
          <a:xfrm>
            <a:off x="0" y="4188"/>
            <a:ext cx="1438941" cy="5139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1"/>
          <p:cNvGrpSpPr/>
          <p:nvPr/>
        </p:nvGrpSpPr>
        <p:grpSpPr>
          <a:xfrm>
            <a:off x="1438940" y="6222"/>
            <a:ext cx="0" cy="5137278"/>
            <a:chOff x="1438940" y="6222"/>
            <a:chExt cx="0" cy="5137278"/>
          </a:xfrm>
        </p:grpSpPr>
        <p:cxnSp>
          <p:nvCxnSpPr>
            <p:cNvPr id="43" name="Google Shape;43;p11"/>
            <p:cNvCxnSpPr/>
            <p:nvPr/>
          </p:nvCxnSpPr>
          <p:spPr>
            <a:xfrm>
              <a:off x="1438940" y="6222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EA476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11"/>
            <p:cNvCxnSpPr/>
            <p:nvPr/>
          </p:nvCxnSpPr>
          <p:spPr>
            <a:xfrm>
              <a:off x="1438940" y="1714950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11"/>
            <p:cNvCxnSpPr/>
            <p:nvPr/>
          </p:nvCxnSpPr>
          <p:spPr>
            <a:xfrm>
              <a:off x="1438940" y="3429900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5B7A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1930609" y="424712"/>
            <a:ext cx="6508750" cy="61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200"/>
              <a:buFont typeface="Avenir"/>
              <a:buNone/>
              <a:defRPr sz="2200" b="1" i="0" u="none" strike="noStrike" cap="none">
                <a:solidFill>
                  <a:srgbClr val="0F56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1930609" y="1268277"/>
            <a:ext cx="6508750" cy="321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9444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9444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9444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17E8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17E8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27" y="4708622"/>
            <a:ext cx="1431700" cy="32461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3983675" y="1238566"/>
            <a:ext cx="4629150" cy="316317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629840" y="1238566"/>
            <a:ext cx="3219146" cy="316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9444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27" y="4708622"/>
            <a:ext cx="1431700" cy="32461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17E8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9841" y="424711"/>
            <a:ext cx="7982984" cy="69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200"/>
              <a:buFont typeface="Avenir"/>
              <a:buNone/>
              <a:defRPr sz="2200" b="1" i="0" u="none" strike="noStrike" cap="none">
                <a:solidFill>
                  <a:srgbClr val="0F56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fb9346c20_0_8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dfb9346c20_0_8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dfb9346c20_0_8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g1dfb9346c20_0_8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g1dfb9346c20_0_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fteducationdatalab.org.uk/2018/12/how-much-pupil-premium-funding-are-primary-schools-missing-out-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hyperlink" Target="mailto:annie.Connolly@foodfoundation.org.uk" TargetMode="External"/><Relationship Id="rId4" Type="http://schemas.openxmlformats.org/officeDocument/2006/relationships/image" Target="../media/image16.png"/><Relationship Id="rId9" Type="http://schemas.openxmlformats.org/officeDocument/2006/relationships/hyperlink" Target="mailto:maria.Bryant@york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VRs7Qw_9a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title"/>
          </p:nvPr>
        </p:nvSpPr>
        <p:spPr>
          <a:xfrm>
            <a:off x="690025" y="2283658"/>
            <a:ext cx="60774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800"/>
              <a:buFont typeface="Avenir"/>
              <a:buNone/>
            </a:pPr>
            <a:r>
              <a:rPr lang="en-GB" sz="3300"/>
              <a:t>Supporting Free School Meal Auto-enrolment in Yorkshire</a:t>
            </a:r>
            <a:endParaRPr sz="3300"/>
          </a:p>
        </p:txBody>
      </p:sp>
      <p:sp>
        <p:nvSpPr>
          <p:cNvPr id="69" name="Google Shape;69;p1"/>
          <p:cNvSpPr txBox="1"/>
          <p:nvPr/>
        </p:nvSpPr>
        <p:spPr>
          <a:xfrm>
            <a:off x="1164336" y="4392814"/>
            <a:ext cx="45720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Professor Maria Bryant,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Health Sciences, University of York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 Annie Connolly, The Food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2349" y="4440747"/>
            <a:ext cx="1094121" cy="57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6333" y="4429060"/>
            <a:ext cx="622397" cy="60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a012594f3_1_0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2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157" name="Google Shape;157;g1fa012594f3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0" y="76975"/>
            <a:ext cx="7662150" cy="498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fa012594f3_1_0"/>
          <p:cNvSpPr txBox="1"/>
          <p:nvPr/>
        </p:nvSpPr>
        <p:spPr>
          <a:xfrm rot="5400000">
            <a:off x="6400800" y="1823850"/>
            <a:ext cx="4143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Driven Processes Outside of Normal Daily FSM Applications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a012594f3_1_7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2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65" name="Google Shape;165;g1fa012594f3_1_7"/>
          <p:cNvSpPr txBox="1">
            <a:spLocks noGrp="1"/>
          </p:cNvSpPr>
          <p:nvPr>
            <p:ph type="title"/>
          </p:nvPr>
        </p:nvSpPr>
        <p:spPr>
          <a:xfrm>
            <a:off x="1930609" y="424712"/>
            <a:ext cx="6508800" cy="61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National Picture </a:t>
            </a:r>
            <a:endParaRPr sz="2800"/>
          </a:p>
        </p:txBody>
      </p:sp>
      <p:sp>
        <p:nvSpPr>
          <p:cNvPr id="166" name="Google Shape;166;g1fa012594f3_1_7"/>
          <p:cNvSpPr txBox="1">
            <a:spLocks noGrp="1"/>
          </p:cNvSpPr>
          <p:nvPr>
            <p:ph type="body" idx="1"/>
          </p:nvPr>
        </p:nvSpPr>
        <p:spPr>
          <a:xfrm>
            <a:off x="1930609" y="1268277"/>
            <a:ext cx="6508800" cy="321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F5668"/>
                </a:solidFill>
              </a:rPr>
              <a:t>Myles Bremner</a:t>
            </a:r>
            <a:endParaRPr sz="2700">
              <a:solidFill>
                <a:srgbClr val="0F56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0">
                <a:solidFill>
                  <a:schemeClr val="dk1"/>
                </a:solidFill>
              </a:rPr>
              <a:t>CEO of Bremner Consulting, </a:t>
            </a:r>
            <a:endParaRPr sz="26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>
                <a:solidFill>
                  <a:schemeClr val="dk1"/>
                </a:solidFill>
              </a:rPr>
              <a:t>ex Director of the government’s School Food Plan, coordinator of the national School Food Review Working Group</a:t>
            </a:r>
            <a:endParaRPr sz="3300"/>
          </a:p>
        </p:txBody>
      </p:sp>
      <p:pic>
        <p:nvPicPr>
          <p:cNvPr id="167" name="Google Shape;167;g1fa012594f3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7937" y="4551372"/>
            <a:ext cx="1094121" cy="57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fa012594f3_1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8883" y="4474310"/>
            <a:ext cx="622397" cy="60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dfb9346c20_0_92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2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75" name="Google Shape;175;g1dfb9346c20_0_92"/>
          <p:cNvSpPr txBox="1">
            <a:spLocks noGrp="1"/>
          </p:cNvSpPr>
          <p:nvPr>
            <p:ph type="title"/>
          </p:nvPr>
        </p:nvSpPr>
        <p:spPr>
          <a:xfrm>
            <a:off x="1879559" y="225937"/>
            <a:ext cx="6508800" cy="61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Auto Enrolment - what’s the problem? </a:t>
            </a:r>
            <a:endParaRPr sz="2800"/>
          </a:p>
        </p:txBody>
      </p:sp>
      <p:sp>
        <p:nvSpPr>
          <p:cNvPr id="176" name="Google Shape;176;g1dfb9346c20_0_92"/>
          <p:cNvSpPr txBox="1">
            <a:spLocks noGrp="1"/>
          </p:cNvSpPr>
          <p:nvPr>
            <p:ph type="body" idx="1"/>
          </p:nvPr>
        </p:nvSpPr>
        <p:spPr>
          <a:xfrm>
            <a:off x="1930600" y="1268275"/>
            <a:ext cx="4491300" cy="321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>
                <a:solidFill>
                  <a:srgbClr val="FF0000"/>
                </a:solidFill>
              </a:rPr>
              <a:t>DfE still reference 2013 report </a:t>
            </a:r>
            <a:r>
              <a:rPr lang="en-GB" sz="1400" b="0">
                <a:solidFill>
                  <a:schemeClr val="dk1"/>
                </a:solidFill>
              </a:rPr>
              <a:t>that states 11% of total eligible pupils not registered for FSM</a:t>
            </a:r>
            <a:endParaRPr sz="1400" b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en-GB" sz="1400" b="0">
                <a:solidFill>
                  <a:schemeClr val="dk1"/>
                </a:solidFill>
              </a:rPr>
              <a:t>2022 CPAG analysis in North-East of England also calculated 10% under-registration rate</a:t>
            </a:r>
            <a:endParaRPr sz="1400" b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 b="0">
                <a:solidFill>
                  <a:schemeClr val="dk1"/>
                </a:solidFill>
              </a:rPr>
              <a:t>If this is the case - </a:t>
            </a:r>
            <a:r>
              <a:rPr lang="en-GB" sz="1400">
                <a:solidFill>
                  <a:srgbClr val="FF0000"/>
                </a:solidFill>
              </a:rPr>
              <a:t>c.200,000-215,000 pupils missing out</a:t>
            </a:r>
            <a:endParaRPr sz="1400" b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en-GB" sz="1400" b="0">
                <a:solidFill>
                  <a:schemeClr val="dk1"/>
                </a:solidFill>
              </a:rPr>
              <a:t>But Dec 2018 report by ‘Datalab’* suggested 1% of total Primary pupils (c.5% of those then FSM registered) figure much lower</a:t>
            </a:r>
            <a:br>
              <a:rPr lang="en-GB" sz="1400" b="0">
                <a:solidFill>
                  <a:schemeClr val="dk1"/>
                </a:solidFill>
              </a:rPr>
            </a:br>
            <a:endParaRPr sz="1400" b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en-GB" sz="1400" u="sng">
                <a:solidFill>
                  <a:schemeClr val="dk1"/>
                </a:solidFill>
              </a:rPr>
              <a:t>IN OTHER WORDS WE DON’T KNOW!</a:t>
            </a:r>
            <a:endParaRPr sz="3300" u="sng"/>
          </a:p>
        </p:txBody>
      </p:sp>
      <p:sp>
        <p:nvSpPr>
          <p:cNvPr id="177" name="Google Shape;177;g1dfb9346c20_0_92"/>
          <p:cNvSpPr txBox="1"/>
          <p:nvPr/>
        </p:nvSpPr>
        <p:spPr>
          <a:xfrm>
            <a:off x="1506159" y="4712840"/>
            <a:ext cx="550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[*] </a:t>
            </a:r>
            <a:r>
              <a:rPr lang="en-GB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https://ffteducationdatalab.org.uk/2018/12/how-much-pupil-premium-funding-are-primary-schools-missing-out-on/</a:t>
            </a:r>
            <a:r>
              <a:rPr lang="en-GB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78" name="Google Shape;178;g1dfb9346c20_0_92" descr="Graphical user interface, application, Team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4421" y="802800"/>
            <a:ext cx="2649480" cy="39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fb9346c20_0_99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2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185" name="Google Shape;185;g1dfb9346c20_0_99"/>
          <p:cNvSpPr txBox="1">
            <a:spLocks noGrp="1"/>
          </p:cNvSpPr>
          <p:nvPr>
            <p:ph type="title"/>
          </p:nvPr>
        </p:nvSpPr>
        <p:spPr>
          <a:xfrm>
            <a:off x="1930609" y="424712"/>
            <a:ext cx="6508800" cy="61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But it’s not an even picture across the country </a:t>
            </a:r>
            <a:endParaRPr sz="2800"/>
          </a:p>
        </p:txBody>
      </p:sp>
      <p:sp>
        <p:nvSpPr>
          <p:cNvPr id="186" name="Google Shape;186;g1dfb9346c20_0_99"/>
          <p:cNvSpPr txBox="1">
            <a:spLocks noGrp="1"/>
          </p:cNvSpPr>
          <p:nvPr>
            <p:ph type="body" idx="1"/>
          </p:nvPr>
        </p:nvSpPr>
        <p:spPr>
          <a:xfrm>
            <a:off x="1972004" y="1472675"/>
            <a:ext cx="3411600" cy="321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en-GB" sz="1400" b="0">
                <a:solidFill>
                  <a:schemeClr val="dk1"/>
                </a:solidFill>
              </a:rPr>
              <a:t>No standard approaches to how Local Authorities run the Eligibility Checking Service (in place since 2014)</a:t>
            </a:r>
            <a:endParaRPr sz="1400" b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en-GB" sz="1400" b="0">
                <a:solidFill>
                  <a:schemeClr val="dk1"/>
                </a:solidFill>
              </a:rPr>
              <a:t>Unitary Authorities seem to have better registration rates – better coordination between required data sets?</a:t>
            </a:r>
            <a:endParaRPr sz="1400" b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en-GB" sz="1400" b="0">
                <a:solidFill>
                  <a:schemeClr val="dk1"/>
                </a:solidFill>
              </a:rPr>
              <a:t>Is there a dependency on respective LA education / schools team investment? (number of maintained schools etc?)</a:t>
            </a:r>
            <a:endParaRPr sz="14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solidFill>
                <a:srgbClr val="0F5668"/>
              </a:solidFill>
            </a:endParaRPr>
          </a:p>
        </p:txBody>
      </p:sp>
      <p:grpSp>
        <p:nvGrpSpPr>
          <p:cNvPr id="187" name="Google Shape;187;g1dfb9346c20_0_99"/>
          <p:cNvGrpSpPr/>
          <p:nvPr/>
        </p:nvGrpSpPr>
        <p:grpSpPr>
          <a:xfrm>
            <a:off x="6211922" y="865125"/>
            <a:ext cx="2890641" cy="3826251"/>
            <a:chOff x="5568244" y="0"/>
            <a:chExt cx="3575756" cy="5143501"/>
          </a:xfrm>
        </p:grpSpPr>
        <p:pic>
          <p:nvPicPr>
            <p:cNvPr id="188" name="Google Shape;188;g1dfb9346c20_0_99" descr="Graphical user interface&#10;&#10;Description automatically generated with low confidenc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68244" y="0"/>
              <a:ext cx="2463466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g1dfb9346c20_0_99" descr="Tab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31710" y="0"/>
              <a:ext cx="1112290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" name="Google Shape;190;g1dfb9346c20_0_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4937" y="4622947"/>
            <a:ext cx="1094121" cy="57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dfb9346c20_0_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8883" y="4474310"/>
            <a:ext cx="622397" cy="60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fb9346c20_0_106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2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198" name="Google Shape;198;g1dfb9346c20_0_106"/>
          <p:cNvSpPr txBox="1">
            <a:spLocks noGrp="1"/>
          </p:cNvSpPr>
          <p:nvPr>
            <p:ph type="title"/>
          </p:nvPr>
        </p:nvSpPr>
        <p:spPr>
          <a:xfrm>
            <a:off x="1930609" y="424712"/>
            <a:ext cx="6508800" cy="61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What asks of national government? </a:t>
            </a:r>
            <a:endParaRPr sz="2800"/>
          </a:p>
        </p:txBody>
      </p:sp>
      <p:sp>
        <p:nvSpPr>
          <p:cNvPr id="199" name="Google Shape;199;g1dfb9346c20_0_106"/>
          <p:cNvSpPr txBox="1">
            <a:spLocks noGrp="1"/>
          </p:cNvSpPr>
          <p:nvPr>
            <p:ph type="body" idx="1"/>
          </p:nvPr>
        </p:nvSpPr>
        <p:spPr>
          <a:xfrm>
            <a:off x="1930600" y="1268275"/>
            <a:ext cx="6508800" cy="321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F5668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 b="0">
                <a:solidFill>
                  <a:schemeClr val="dk1"/>
                </a:solidFill>
              </a:rPr>
              <a:t>Get valid (up to date) FSM data so we know scale of problem</a:t>
            </a:r>
            <a:endParaRPr sz="1400" b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 b="0">
                <a:solidFill>
                  <a:schemeClr val="dk1"/>
                </a:solidFill>
              </a:rPr>
              <a:t>Provide clarity and direction to Local Authorities for better automation and ‘opt-out mechanisms’ (don’t shy away from data protection!)</a:t>
            </a:r>
            <a:endParaRPr sz="14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 b="0">
                <a:solidFill>
                  <a:schemeClr val="dk1"/>
                </a:solidFill>
              </a:rPr>
              <a:t>Timeline and process for new national autoenrolment system</a:t>
            </a:r>
            <a:endParaRPr sz="14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b="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“We fully support the idea of changing the current process to one of auto-enrolment and, frankly, it is slightly mystifying why this is not already the case.” </a:t>
            </a: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b="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Geoff Barton, General Secretary, ASCL, December 2022</a:t>
            </a:r>
            <a:endParaRPr sz="1400" b="0">
              <a:solidFill>
                <a:schemeClr val="dk1"/>
              </a:solidFill>
            </a:endParaRPr>
          </a:p>
        </p:txBody>
      </p:sp>
      <p:pic>
        <p:nvPicPr>
          <p:cNvPr id="200" name="Google Shape;200;g1dfb9346c20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937" y="4524722"/>
            <a:ext cx="1094121" cy="57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dfb9346c20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8883" y="4474310"/>
            <a:ext cx="622397" cy="60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a012594f3_4_0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rgbClr val="888888"/>
                </a:solidFill>
              </a:rPr>
              <a:t>15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07" name="Google Shape;207;g1fa012594f3_4_0"/>
          <p:cNvSpPr txBox="1">
            <a:spLocks noGrp="1"/>
          </p:cNvSpPr>
          <p:nvPr>
            <p:ph type="title"/>
          </p:nvPr>
        </p:nvSpPr>
        <p:spPr>
          <a:xfrm>
            <a:off x="1578883" y="159686"/>
            <a:ext cx="6508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800"/>
              <a:buFont typeface="Avenir"/>
              <a:buNone/>
            </a:pPr>
            <a:r>
              <a:rPr lang="en-GB" sz="3200">
                <a:solidFill>
                  <a:srgbClr val="0F5A69"/>
                </a:solidFill>
              </a:rPr>
              <a:t>Next steps</a:t>
            </a:r>
            <a:endParaRPr sz="3200">
              <a:solidFill>
                <a:srgbClr val="0F5A69"/>
              </a:solidFill>
            </a:endParaRPr>
          </a:p>
        </p:txBody>
      </p:sp>
      <p:sp>
        <p:nvSpPr>
          <p:cNvPr id="208" name="Google Shape;208;g1fa012594f3_4_0"/>
          <p:cNvSpPr txBox="1"/>
          <p:nvPr/>
        </p:nvSpPr>
        <p:spPr>
          <a:xfrm>
            <a:off x="1890075" y="932451"/>
            <a:ext cx="6290700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In Yorkshire:</a:t>
            </a:r>
            <a:endParaRPr sz="18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A69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We will share information to support LAs in implementing autoenrolment processes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Monitoring and evaluation of impact </a:t>
            </a: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(P</a:t>
            </a: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upil </a:t>
            </a: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remi</a:t>
            </a: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um and FSM registration)</a:t>
            </a:r>
            <a:endParaRPr sz="18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More widely:</a:t>
            </a:r>
            <a:endParaRPr sz="18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Dissemination of data on impact </a:t>
            </a:r>
            <a:endParaRPr sz="18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Expressions of interest: annie.connolly@foodfoundation.org.uk</a:t>
            </a:r>
            <a:endParaRPr sz="1800" b="1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1fa012594f3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883" y="4474310"/>
            <a:ext cx="622397" cy="60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fa012594f3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949" y="4485997"/>
            <a:ext cx="1094121" cy="57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6999" y="1729647"/>
            <a:ext cx="1094121" cy="57824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/>
          <p:nvPr/>
        </p:nvSpPr>
        <p:spPr>
          <a:xfrm>
            <a:off x="1907237" y="2298216"/>
            <a:ext cx="1475621" cy="161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Bob Doherty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Ioan Fazey</a:t>
            </a:r>
            <a:endParaRPr sz="1000" b="0" i="0" u="none" strike="noStrike" cap="none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Maria Bryant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Sarah Bridle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Katherine Denby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Kate Pickett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Peter Ball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Ulrike Ehgartner</a:t>
            </a:r>
            <a:endParaRPr sz="1000" b="0" i="0" u="none" strike="noStrike" cap="none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Alana Kluczkovski</a:t>
            </a:r>
            <a:endParaRPr sz="1000" b="0" i="0" u="none" strike="noStrike" cap="none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5996" y="1486898"/>
            <a:ext cx="492828" cy="694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4726600" y="2307897"/>
            <a:ext cx="1114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Chris Yap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6"/>
          <p:cNvCxnSpPr/>
          <p:nvPr/>
        </p:nvCxnSpPr>
        <p:spPr>
          <a:xfrm>
            <a:off x="4572000" y="1455738"/>
            <a:ext cx="0" cy="3095625"/>
          </a:xfrm>
          <a:prstGeom prst="straightConnector1">
            <a:avLst/>
          </a:prstGeom>
          <a:noFill/>
          <a:ln w="9525" cap="flat" cmpd="sng">
            <a:solidFill>
              <a:srgbClr val="5B7C6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0" name="Google Shape;220;p6"/>
          <p:cNvCxnSpPr/>
          <p:nvPr/>
        </p:nvCxnSpPr>
        <p:spPr>
          <a:xfrm>
            <a:off x="6553199" y="1455738"/>
            <a:ext cx="0" cy="3095625"/>
          </a:xfrm>
          <a:prstGeom prst="straightConnector1">
            <a:avLst/>
          </a:prstGeom>
          <a:noFill/>
          <a:ln w="9525" cap="flat" cmpd="sng">
            <a:solidFill>
              <a:srgbClr val="5B7C6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1" name="Google Shape;221;p6" descr="University of Leeds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6346" y="1268298"/>
            <a:ext cx="1283757" cy="4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2514" y="2817100"/>
            <a:ext cx="489208" cy="50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 descr="Oxford net zero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59877" y="4092730"/>
            <a:ext cx="791712" cy="38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4223" y="2941565"/>
            <a:ext cx="622397" cy="601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3093949" y="2330345"/>
            <a:ext cx="14757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Jack Garry</a:t>
            </a:r>
            <a:endParaRPr sz="1000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Nicola Nixon</a:t>
            </a:r>
            <a:endParaRPr sz="1000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Sam Buckton</a:t>
            </a:r>
            <a:endParaRPr sz="1000" b="0" i="0" u="none" strike="noStrike" cap="none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Juan Pablo Cordero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Angelina Frankowska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Belinda Morris</a:t>
            </a:r>
            <a:endParaRPr sz="1000" b="0" i="0" u="none" strike="noStrike" cap="none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Sophie Stewart</a:t>
            </a:r>
            <a:endParaRPr sz="1000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Alice Thomas</a:t>
            </a:r>
            <a:endParaRPr sz="1000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6677292" y="1953951"/>
            <a:ext cx="11149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Lisa Collins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Steve Banwart</a:t>
            </a:r>
            <a:endParaRPr sz="1000" b="0" i="0" u="none" strike="noStrike" cap="none">
              <a:solidFill>
                <a:srgbClr val="494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Ruth Wade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Geisa Reiss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6689774" y="3742276"/>
            <a:ext cx="11149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Anna Taylor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Annie Connolly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Zoe McIntyre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4706144" y="3444942"/>
            <a:ext cx="11149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Michelle Cain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Adrian Williams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693662" y="4593722"/>
            <a:ext cx="85792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94445"/>
                </a:solidFill>
                <a:latin typeface="Avenir"/>
                <a:ea typeface="Avenir"/>
                <a:cs typeface="Avenir"/>
                <a:sym typeface="Avenir"/>
              </a:rPr>
              <a:t>Myles Allen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439875" y="6225"/>
            <a:ext cx="74775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ct val="117646"/>
              <a:buFont typeface="Calibri"/>
              <a:buNone/>
            </a:pPr>
            <a:r>
              <a:rPr lang="en-GB" sz="2400" b="1" i="0" u="none" strike="noStrike" cap="none">
                <a:solidFill>
                  <a:srgbClr val="0F5668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ct val="117646"/>
              <a:buFont typeface="Calibri"/>
              <a:buNone/>
            </a:pPr>
            <a:endParaRPr sz="2400" b="1" i="0" u="none" strike="noStrike" cap="none">
              <a:solidFill>
                <a:srgbClr val="0F56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ct val="117647"/>
              <a:buFont typeface="Calibri"/>
              <a:buNone/>
            </a:pPr>
            <a:r>
              <a:rPr lang="en-GB" sz="2400" b="0" i="0" u="sng" strike="noStrike" cap="none">
                <a:solidFill>
                  <a:srgbClr val="0F5668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maria.bryant@york.ac.uk</a:t>
            </a:r>
            <a:endParaRPr sz="2400" b="0" i="0" u="none" strike="noStrike" cap="none">
              <a:solidFill>
                <a:srgbClr val="0F56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ct val="117647"/>
              <a:buFont typeface="Calibri"/>
              <a:buNone/>
            </a:pPr>
            <a:endParaRPr sz="2400" b="0" i="0" u="none" strike="noStrike" cap="none">
              <a:solidFill>
                <a:srgbClr val="0F56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ct val="117646"/>
              <a:buFont typeface="Calibri"/>
              <a:buNone/>
            </a:pPr>
            <a:r>
              <a:rPr lang="en-GB" sz="2400" b="0" i="0" u="sng" strike="noStrike" cap="none">
                <a:solidFill>
                  <a:srgbClr val="0F5668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annie.connolly@foodfoundation.org.uk</a:t>
            </a:r>
            <a:r>
              <a:rPr lang="en-GB" sz="2400" b="0" i="0" u="none" strike="noStrike" cap="none">
                <a:solidFill>
                  <a:srgbClr val="0F56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rgbClr val="0F56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6"/>
          <p:cNvGrpSpPr/>
          <p:nvPr/>
        </p:nvGrpSpPr>
        <p:grpSpPr>
          <a:xfrm>
            <a:off x="1438940" y="6222"/>
            <a:ext cx="0" cy="5137278"/>
            <a:chOff x="1438940" y="6222"/>
            <a:chExt cx="0" cy="5137278"/>
          </a:xfrm>
        </p:grpSpPr>
        <p:cxnSp>
          <p:nvCxnSpPr>
            <p:cNvPr id="232" name="Google Shape;232;p6"/>
            <p:cNvCxnSpPr/>
            <p:nvPr/>
          </p:nvCxnSpPr>
          <p:spPr>
            <a:xfrm>
              <a:off x="1438940" y="6222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EA476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1438940" y="1714950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1438940" y="3429900"/>
              <a:ext cx="0" cy="1713600"/>
            </a:xfrm>
            <a:prstGeom prst="straightConnector1">
              <a:avLst/>
            </a:prstGeom>
            <a:noFill/>
            <a:ln w="25400" cap="flat" cmpd="sng">
              <a:solidFill>
                <a:srgbClr val="5B7A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5" name="Google Shape;235;p6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236" name="Google Shape;23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19410" y="4411975"/>
            <a:ext cx="622397" cy="60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9fab6de13_0_8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rgbClr val="888888"/>
                </a:solidFill>
              </a:rPr>
              <a:t>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7" name="Google Shape;77;g1f9fab6de13_0_8"/>
          <p:cNvSpPr txBox="1"/>
          <p:nvPr/>
        </p:nvSpPr>
        <p:spPr>
          <a:xfrm>
            <a:off x="1493025" y="129175"/>
            <a:ext cx="74874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endParaRPr sz="2400" b="1" dirty="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Free School Meal </a:t>
            </a:r>
            <a:r>
              <a:rPr lang="en-GB" sz="2400" b="1" dirty="0" err="1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Autoenrolment</a:t>
            </a:r>
            <a:r>
              <a:rPr lang="en-GB" sz="2400" b="1" dirty="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400" b="1" dirty="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Learning from Sheffield’s Auto-Award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the link to the recording 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Thursday 30th March, 2023</a:t>
            </a:r>
            <a:endParaRPr sz="1800" dirty="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g1f9fab6de13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8883" y="4474310"/>
            <a:ext cx="622397" cy="6016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f9fab6de13_0_8"/>
          <p:cNvSpPr txBox="1"/>
          <p:nvPr/>
        </p:nvSpPr>
        <p:spPr>
          <a:xfrm>
            <a:off x="2791968" y="3683201"/>
            <a:ext cx="7487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571"/>
              <a:buFont typeface="Avenir"/>
              <a:buNone/>
            </a:pPr>
            <a:endParaRPr sz="2200" b="1" i="0" u="none" strike="noStrike" cap="none">
              <a:solidFill>
                <a:srgbClr val="0F566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0" name="Google Shape;80;g1f9fab6de13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8649" y="4474347"/>
            <a:ext cx="1094121" cy="57824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f9fab6de13_0_8"/>
          <p:cNvSpPr txBox="1"/>
          <p:nvPr/>
        </p:nvSpPr>
        <p:spPr>
          <a:xfrm>
            <a:off x="1493025" y="1934550"/>
            <a:ext cx="76254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F5A69"/>
                </a:solidFill>
              </a:rPr>
              <a:t>Sarah Cavanagh	</a:t>
            </a:r>
            <a:r>
              <a:rPr lang="en-GB" sz="1200" dirty="0">
                <a:solidFill>
                  <a:srgbClr val="0F5A69"/>
                </a:solidFill>
              </a:rPr>
              <a:t>	Free School Meals Lead</a:t>
            </a:r>
            <a:endParaRPr sz="1200" dirty="0">
              <a:solidFill>
                <a:srgbClr val="0F5A69"/>
              </a:solidFill>
            </a:endParaRPr>
          </a:p>
          <a:p>
            <a:pPr marL="1828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F5A69"/>
                </a:solidFill>
              </a:rPr>
              <a:t>School Food Service, Education &amp; Skills, Sheffield City Council</a:t>
            </a:r>
            <a:endParaRPr sz="1200" dirty="0">
              <a:solidFill>
                <a:srgbClr val="0F5A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F5A69"/>
                </a:solidFill>
              </a:rPr>
              <a:t>Annabel Hallam		</a:t>
            </a:r>
            <a:r>
              <a:rPr lang="en-GB" sz="1200" dirty="0">
                <a:solidFill>
                  <a:srgbClr val="0F5A69"/>
                </a:solidFill>
              </a:rPr>
              <a:t>Project Manager</a:t>
            </a:r>
            <a:endParaRPr sz="1200" dirty="0">
              <a:solidFill>
                <a:srgbClr val="0F5A69"/>
              </a:solidFill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F5A69"/>
                </a:solidFill>
              </a:rPr>
              <a:t>Applications Service, BCIS, Sheffield City Council</a:t>
            </a:r>
            <a:endParaRPr sz="1200" dirty="0">
              <a:solidFill>
                <a:srgbClr val="0F5A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rgbClr val="0F5A69"/>
                </a:solidFill>
              </a:rPr>
              <a:t>Myles </a:t>
            </a:r>
            <a:r>
              <a:rPr lang="en-GB" sz="1200" b="1" dirty="0" err="1">
                <a:solidFill>
                  <a:srgbClr val="0F5A69"/>
                </a:solidFill>
              </a:rPr>
              <a:t>Bremner</a:t>
            </a:r>
            <a:r>
              <a:rPr lang="en-GB" sz="1200" b="1" dirty="0">
                <a:solidFill>
                  <a:srgbClr val="0F5A69"/>
                </a:solidFill>
              </a:rPr>
              <a:t>		</a:t>
            </a:r>
            <a:r>
              <a:rPr lang="en-GB" sz="1200" dirty="0">
                <a:solidFill>
                  <a:srgbClr val="0F5A69"/>
                </a:solidFill>
              </a:rPr>
              <a:t>Ex-Director of the government’s School Food Plan; Coordinator, School Food </a:t>
            </a:r>
            <a:endParaRPr sz="1200" dirty="0">
              <a:solidFill>
                <a:srgbClr val="0F5A6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F5A69"/>
                </a:solidFill>
              </a:rPr>
              <a:t>				Review Working Group; Director, </a:t>
            </a:r>
            <a:r>
              <a:rPr lang="en-GB" sz="1200" dirty="0" err="1">
                <a:solidFill>
                  <a:srgbClr val="0F5A69"/>
                </a:solidFill>
              </a:rPr>
              <a:t>Bremner</a:t>
            </a:r>
            <a:r>
              <a:rPr lang="en-GB" sz="1200" dirty="0">
                <a:solidFill>
                  <a:srgbClr val="0F5A69"/>
                </a:solidFill>
              </a:rPr>
              <a:t> Consulting</a:t>
            </a:r>
            <a:endParaRPr sz="1200" dirty="0">
              <a:solidFill>
                <a:srgbClr val="0F5A6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F5A69"/>
                </a:solidFill>
              </a:rPr>
              <a:t>Maria Bryant		</a:t>
            </a:r>
            <a:r>
              <a:rPr lang="en-GB" sz="1200" dirty="0">
                <a:solidFill>
                  <a:srgbClr val="0F5A69"/>
                </a:solidFill>
              </a:rPr>
              <a:t>Professor of Public Health Nutrition, University of York </a:t>
            </a:r>
            <a:endParaRPr sz="1200" dirty="0">
              <a:solidFill>
                <a:srgbClr val="0F5A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F5A69"/>
                </a:solidFill>
              </a:rPr>
              <a:t>Annie Connolly</a:t>
            </a:r>
            <a:r>
              <a:rPr lang="en-GB" sz="1200" dirty="0">
                <a:solidFill>
                  <a:srgbClr val="0F5A69"/>
                </a:solidFill>
              </a:rPr>
              <a:t>		Research &amp; Engagement Lead, The Food Foundation; Visiting Research Fellow,</a:t>
            </a:r>
            <a:endParaRPr sz="1200" dirty="0">
              <a:solidFill>
                <a:srgbClr val="0F5A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F5A69"/>
                </a:solidFill>
              </a:rPr>
              <a:t>				University of York</a:t>
            </a:r>
            <a:endParaRPr sz="1200" dirty="0">
              <a:solidFill>
                <a:srgbClr val="0F5A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F5A6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t="16184" b="16184"/>
          <a:stretch/>
        </p:blipFill>
        <p:spPr>
          <a:xfrm>
            <a:off x="1456534" y="0"/>
            <a:ext cx="7687465" cy="176189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7" name="Google Shape;87;p3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rgbClr val="888888"/>
                </a:solidFill>
              </a:r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492309" y="1598342"/>
            <a:ext cx="6508750" cy="61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800"/>
              <a:buFont typeface="Avenir"/>
              <a:buNone/>
            </a:pPr>
            <a:r>
              <a:rPr lang="en-GB" sz="3200">
                <a:solidFill>
                  <a:srgbClr val="0F5A69"/>
                </a:solidFill>
              </a:rPr>
              <a:t>Autoenrolment </a:t>
            </a:r>
            <a:endParaRPr sz="3200">
              <a:solidFill>
                <a:srgbClr val="0F5A69"/>
              </a:solidFill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2268187" y="2322335"/>
            <a:ext cx="3902154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↑ </a:t>
            </a: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entitled </a:t>
            </a: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for FSM nationally (~23%)</a:t>
            </a:r>
            <a:endParaRPr sz="18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25% </a:t>
            </a: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entitled </a:t>
            </a: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in Yorkshire</a:t>
            </a:r>
            <a:endParaRPr sz="18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11% of </a:t>
            </a:r>
            <a:r>
              <a:rPr lang="en-GB" sz="18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entitled </a:t>
            </a: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do not apply</a:t>
            </a:r>
            <a:endParaRPr sz="18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Administrative/technical burden</a:t>
            </a:r>
            <a:endParaRPr sz="18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Language/literacy barriers</a:t>
            </a:r>
            <a:endParaRPr sz="18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Access barriers</a:t>
            </a:r>
            <a:endParaRPr sz="18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Stigma </a:t>
            </a:r>
            <a:endParaRPr sz="18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Shame</a:t>
            </a:r>
            <a:endParaRPr sz="18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8883" y="4474310"/>
            <a:ext cx="622397" cy="60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1999" y="4622922"/>
            <a:ext cx="1094121" cy="57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0" y="228973"/>
            <a:ext cx="7181088" cy="7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800"/>
              <a:buFont typeface="Avenir"/>
              <a:buNone/>
            </a:pPr>
            <a:r>
              <a:rPr lang="en-GB" sz="3200">
                <a:solidFill>
                  <a:srgbClr val="0F5A69"/>
                </a:solidFill>
              </a:rPr>
              <a:t>What is the Problem?</a:t>
            </a:r>
            <a:endParaRPr sz="3200">
              <a:solidFill>
                <a:srgbClr val="0F5A69"/>
              </a:solidFill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0179" y="4521264"/>
            <a:ext cx="621846" cy="5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Elementary Pupils Collecting Healthy Lunch In Cafeteria Elementary Pupils Collecting Healthy Lunch In Cafeteria Smiling To Camera primary school lunch stock pictures, royalty-free photos &amp; images"/>
          <p:cNvPicPr preferRelativeResize="0"/>
          <p:nvPr/>
        </p:nvPicPr>
        <p:blipFill rotWithShape="1">
          <a:blip r:embed="rId4">
            <a:alphaModFix/>
          </a:blip>
          <a:srcRect l="26649" r="6396" b="-1"/>
          <a:stretch/>
        </p:blipFill>
        <p:spPr>
          <a:xfrm>
            <a:off x="5917580" y="-24776"/>
            <a:ext cx="3226421" cy="5168276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438656" y="1313678"/>
            <a:ext cx="4028675" cy="28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solidFill>
                  <a:srgbClr val="0F5A69"/>
                </a:solidFill>
              </a:rPr>
              <a:t>1 in ten children not receiving the FSM they are entitled to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600">
                <a:solidFill>
                  <a:srgbClr val="0F5A69"/>
                </a:solidFill>
              </a:rPr>
              <a:t>not getting hot healthy dinner</a:t>
            </a:r>
            <a:endParaRPr sz="1600">
              <a:solidFill>
                <a:srgbClr val="0F5A69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600">
                <a:solidFill>
                  <a:srgbClr val="0F5A69"/>
                </a:solidFill>
              </a:rPr>
              <a:t>families not getting financial benefit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F5A69"/>
              </a:solidFill>
            </a:endParaRPr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F5A69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F5A69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solidFill>
                  <a:srgbClr val="0F5A69"/>
                </a:solidFill>
              </a:rPr>
              <a:t>Schools not receiving Pupil Premium funding &amp; other associated funding dependent on FSM registration</a:t>
            </a:r>
            <a:endParaRPr>
              <a:solidFill>
                <a:srgbClr val="0F5A69"/>
              </a:solidFill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6474" y="4530872"/>
            <a:ext cx="1094121" cy="57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rgbClr val="888888"/>
                </a:solidFill>
              </a:rPr>
              <a:t>5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410" y="4411975"/>
            <a:ext cx="622397" cy="60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2723960" y="129874"/>
            <a:ext cx="4777778" cy="7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800"/>
              <a:buFont typeface="Avenir"/>
              <a:buNone/>
            </a:pPr>
            <a:r>
              <a:rPr lang="en-GB" sz="3200">
                <a:solidFill>
                  <a:srgbClr val="0F5A69"/>
                </a:solidFill>
              </a:rPr>
              <a:t>Aim</a:t>
            </a:r>
            <a:endParaRPr sz="3200">
              <a:solidFill>
                <a:srgbClr val="0F5A69"/>
              </a:solidFill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764449" y="1085819"/>
            <a:ext cx="7013790" cy="217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7"/>
              <a:buFont typeface="Arial"/>
              <a:buNone/>
            </a:pPr>
            <a:r>
              <a:rPr lang="en-GB" sz="1800" b="1" i="0" u="none" strike="noStrike" cap="none">
                <a:solidFill>
                  <a:srgbClr val="0F5A6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 support the set-up of auto-</a:t>
            </a:r>
            <a:r>
              <a:rPr lang="en-GB" sz="1800" b="1">
                <a:solidFill>
                  <a:srgbClr val="0F5A6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enrolment</a:t>
            </a:r>
            <a:r>
              <a:rPr lang="en-GB" sz="1800" b="1" i="0" u="none" strike="noStrike" cap="none">
                <a:solidFill>
                  <a:srgbClr val="0F5A6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processes for FSM across Yorkshire and evaluate its implementation and impact</a:t>
            </a:r>
            <a:endParaRPr sz="1800" b="1" i="0" u="none" strike="noStrike" cap="none">
              <a:solidFill>
                <a:srgbClr val="0F5A6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7"/>
              <a:buFont typeface="Arial"/>
              <a:buNone/>
            </a:pPr>
            <a:r>
              <a:rPr lang="en-GB" sz="1800" b="1" i="0" u="none" strike="noStrike" cap="none">
                <a:solidFill>
                  <a:srgbClr val="0F5A6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1" i="0" u="none" strike="noStrike" cap="none">
              <a:solidFill>
                <a:srgbClr val="0F5A6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436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8107"/>
              <a:buFont typeface="Calibri"/>
              <a:buChar char="●"/>
            </a:pPr>
            <a:r>
              <a:rPr lang="en-GB" sz="1800" b="0" i="0" u="none" strike="noStrike" cap="none">
                <a:solidFill>
                  <a:srgbClr val="0F5A6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Engage with stakeholders</a:t>
            </a:r>
            <a:endParaRPr sz="1800" b="0" i="0" u="none" strike="noStrike" cap="none">
              <a:solidFill>
                <a:srgbClr val="0F5A6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436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8107"/>
              <a:buFont typeface="Calibri"/>
              <a:buChar char="●"/>
            </a:pPr>
            <a:r>
              <a:rPr lang="en-GB" sz="1800" b="0" i="0" u="none" strike="noStrike" cap="none">
                <a:solidFill>
                  <a:srgbClr val="0F5A6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Learning event / webinar</a:t>
            </a:r>
            <a:endParaRPr sz="1800" b="0" i="0" u="none" strike="noStrike" cap="none">
              <a:solidFill>
                <a:srgbClr val="0F5A6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436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8107"/>
              <a:buFont typeface="Calibri"/>
              <a:buChar char="●"/>
            </a:pPr>
            <a:r>
              <a:rPr lang="en-GB" sz="1800" b="0" i="0" u="none" strike="noStrike" cap="none">
                <a:solidFill>
                  <a:srgbClr val="0F5A6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Implementation support and free resources</a:t>
            </a:r>
            <a:endParaRPr sz="1800" b="0" i="0" u="none" strike="noStrike" cap="none">
              <a:solidFill>
                <a:srgbClr val="0F5A6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436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8107"/>
              <a:buFont typeface="Calibri"/>
              <a:buChar char="●"/>
            </a:pPr>
            <a:r>
              <a:rPr lang="en-GB" sz="1800" b="0" i="0" u="none" strike="noStrike" cap="none">
                <a:solidFill>
                  <a:srgbClr val="0F5A6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Evaluation of implementation and impact </a:t>
            </a:r>
            <a:endParaRPr sz="1800" b="0" i="0" u="none" strike="noStrike" cap="none">
              <a:solidFill>
                <a:srgbClr val="0F5A6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7"/>
              <a:buFont typeface="Arial"/>
              <a:buNone/>
            </a:pPr>
            <a:endParaRPr sz="18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066"/>
              <a:buFont typeface="Arial"/>
              <a:buNone/>
            </a:pPr>
            <a:endParaRPr sz="1800" b="1" i="0" u="none" strike="noStrike" cap="non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447458" y="3505112"/>
            <a:ext cx="7330781" cy="94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Legacy project</a:t>
            </a:r>
            <a:endParaRPr sz="1800" b="1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Yorkshire = 1st county to universally deliver auto-enrolment</a:t>
            </a:r>
            <a:endParaRPr sz="1800" b="1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4049" y="4470722"/>
            <a:ext cx="1094121" cy="57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220ab75cd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7952" y="0"/>
            <a:ext cx="28360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220ab75cd8_0_0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rgbClr val="888888"/>
                </a:solidFill>
              </a:rPr>
              <a:t>6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18" name="Google Shape;118;g2220ab75cd8_0_0"/>
          <p:cNvSpPr txBox="1">
            <a:spLocks noGrp="1"/>
          </p:cNvSpPr>
          <p:nvPr>
            <p:ph type="title"/>
          </p:nvPr>
        </p:nvSpPr>
        <p:spPr>
          <a:xfrm>
            <a:off x="477090" y="31037"/>
            <a:ext cx="6508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800"/>
              <a:buFont typeface="Avenir"/>
              <a:buNone/>
            </a:pPr>
            <a:r>
              <a:rPr lang="en-GB" sz="3200">
                <a:solidFill>
                  <a:srgbClr val="0F5A69"/>
                </a:solidFill>
              </a:rPr>
              <a:t>Today’s webinar</a:t>
            </a:r>
            <a:endParaRPr sz="3200">
              <a:solidFill>
                <a:srgbClr val="0F5A69"/>
              </a:solidFill>
            </a:endParaRPr>
          </a:p>
        </p:txBody>
      </p:sp>
      <p:pic>
        <p:nvPicPr>
          <p:cNvPr id="119" name="Google Shape;119;g2220ab75cd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8883" y="4474310"/>
            <a:ext cx="622397" cy="60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220ab75cd8_0_0"/>
          <p:cNvSpPr txBox="1"/>
          <p:nvPr/>
        </p:nvSpPr>
        <p:spPr>
          <a:xfrm>
            <a:off x="1439875" y="585000"/>
            <a:ext cx="5165100" cy="4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Sarah Cavanagh and Annabel Hallam -  </a:t>
            </a:r>
            <a:endParaRPr sz="1600" b="1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Sheffield’s Auto Award Process</a:t>
            </a:r>
            <a:endParaRPr sz="1600" b="1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A69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History and background to the introduction of the Auto Award Process</a:t>
            </a: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A69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A69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Implementation/barriers/technical issues</a:t>
            </a: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A69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A69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Impact on schools and children/current practices</a:t>
            </a: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A69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Myles Bremner</a:t>
            </a:r>
            <a:endParaRPr sz="1600" b="1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A69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National picture </a:t>
            </a: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1600" b="1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2220ab75cd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4937" y="4551372"/>
            <a:ext cx="1094121" cy="57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7952" y="0"/>
            <a:ext cx="283604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rgbClr val="888888"/>
                </a:solidFill>
              </a:rPr>
              <a:t>7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77090" y="181462"/>
            <a:ext cx="6508750" cy="61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800"/>
              <a:buFont typeface="Avenir"/>
              <a:buNone/>
            </a:pPr>
            <a:r>
              <a:rPr lang="en-GB" sz="3200">
                <a:solidFill>
                  <a:srgbClr val="0F5A69"/>
                </a:solidFill>
              </a:rPr>
              <a:t>Sheffield’s Auto Award Process </a:t>
            </a:r>
            <a:endParaRPr sz="3200">
              <a:solidFill>
                <a:srgbClr val="0F5A69"/>
              </a:solidFill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8883" y="4474310"/>
            <a:ext cx="622397" cy="60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488850" y="980460"/>
            <a:ext cx="4729200" cy="3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16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Introduction of the Auto Award Process in 2016</a:t>
            </a:r>
            <a:endParaRPr sz="16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1600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1600">
                <a:solidFill>
                  <a:srgbClr val="0F5A69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amilies are identified that have claimed Housing Benefit or Council Tax Support  but have not applied for FSM  </a:t>
            </a:r>
            <a:endParaRPr sz="1600">
              <a:solidFill>
                <a:srgbClr val="0F5A69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5A69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0F5A69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They are then contacted to ensure that they are claiming everything they are entitled to</a:t>
            </a:r>
            <a:endParaRPr sz="1600">
              <a:solidFill>
                <a:srgbClr val="0F5A69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16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Undertaken annually in Aug/Sept (School Census)</a:t>
            </a:r>
            <a:endParaRPr sz="16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4937" y="4551372"/>
            <a:ext cx="1094121" cy="57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rgbClr val="888888"/>
                </a:solidFill>
              </a:rPr>
              <a:t>8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410" y="4411975"/>
            <a:ext cx="622397" cy="60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2723960" y="129874"/>
            <a:ext cx="4777778" cy="7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668"/>
              </a:buClr>
              <a:buSzPts val="2800"/>
              <a:buFont typeface="Avenir"/>
              <a:buNone/>
            </a:pPr>
            <a:r>
              <a:rPr lang="en-GB" sz="3200">
                <a:solidFill>
                  <a:srgbClr val="0F5A69"/>
                </a:solidFill>
              </a:rPr>
              <a:t>Sheffield Case Study</a:t>
            </a:r>
            <a:endParaRPr sz="3200">
              <a:solidFill>
                <a:srgbClr val="0F5A69"/>
              </a:solidFill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1764450" y="872675"/>
            <a:ext cx="7152900" cy="21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 b="1" i="0" u="none" strike="noStrike" cap="none">
                <a:solidFill>
                  <a:srgbClr val="0F5A6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Since 2016: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F5A6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F5A6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874225" y="1267350"/>
            <a:ext cx="7152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0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Additional number of children eligible for FSM: </a:t>
            </a:r>
            <a:endParaRPr sz="20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1">
                <a:solidFill>
                  <a:srgbClr val="0F5A69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2400" b="1" i="0" u="none" strike="noStrike" cap="none">
                <a:solidFill>
                  <a:srgbClr val="0F5A69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,403</a:t>
            </a:r>
            <a:endParaRPr sz="2400" b="1" i="0" u="none" strike="noStrike" cap="none">
              <a:solidFill>
                <a:srgbClr val="0F5A69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0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0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Additional Pupil Premium funding available to schools: </a:t>
            </a:r>
            <a:r>
              <a:rPr lang="en-GB" sz="2400" b="1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£3,818,583</a:t>
            </a:r>
            <a:endParaRPr sz="2400" b="1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1764449" y="3201306"/>
            <a:ext cx="701379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*In reality, the total will be greater than £3.8m as this does not include the cumulative, year on year effect of Ever 6.  It is estimated that the real total is at least £10m.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No data yet for 2022-23 </a:t>
            </a:r>
            <a:endParaRPr sz="1200" b="1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Data shared with permission from Sheffield City Council</a:t>
            </a:r>
            <a:endParaRPr sz="12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937" y="4524722"/>
            <a:ext cx="1094121" cy="57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8562262" y="4775136"/>
            <a:ext cx="355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0179" y="4630570"/>
            <a:ext cx="508077" cy="4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4">
            <a:alphaModFix/>
          </a:blip>
          <a:srcRect r="22000" b="7148"/>
          <a:stretch/>
        </p:blipFill>
        <p:spPr>
          <a:xfrm>
            <a:off x="431300" y="223351"/>
            <a:ext cx="8130949" cy="34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2031995" y="3795116"/>
            <a:ext cx="7013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*In reality, the total will be greater than £3.8m as this does not include the cumulative, year on year effect of Ever 6.  It is estimated that the real total is at least £10m.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No data yet for 2022-23 </a:t>
            </a:r>
            <a:endParaRPr sz="1200" b="1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F5A69"/>
                </a:solidFill>
                <a:latin typeface="Calibri"/>
                <a:ea typeface="Calibri"/>
                <a:cs typeface="Calibri"/>
                <a:sym typeface="Calibri"/>
              </a:rPr>
              <a:t>Data shared with permission from Sheffield City Council</a:t>
            </a:r>
            <a:endParaRPr sz="1200" b="0" i="0" u="none" strike="noStrike" cap="none">
              <a:solidFill>
                <a:srgbClr val="0F5A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91CB87DDBD64C8FD32887379E2DE8" ma:contentTypeVersion="21" ma:contentTypeDescription="Create a new document." ma:contentTypeScope="" ma:versionID="c8f738b72ddffaa58c4393f74292715b">
  <xsd:schema xmlns:xsd="http://www.w3.org/2001/XMLSchema" xmlns:xs="http://www.w3.org/2001/XMLSchema" xmlns:p="http://schemas.microsoft.com/office/2006/metadata/properties" xmlns:ns2="661984a6-da6b-4af6-b4e6-6f7afbeb6463" xmlns:ns3="1022d36a-6a71-4d72-80e6-4c293b40d898" targetNamespace="http://schemas.microsoft.com/office/2006/metadata/properties" ma:root="true" ma:fieldsID="47a2fc7b69a4c2ec0239ab824adeead0" ns2:_="" ns3:_="">
    <xsd:import namespace="661984a6-da6b-4af6-b4e6-6f7afbeb6463"/>
    <xsd:import namespace="1022d36a-6a71-4d72-80e6-4c293b40d898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984a6-da6b-4af6-b4e6-6f7afbeb6463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lcf76f155ced4ddcb4097134ff3c332f0" ma:index="14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caf2c84-180d-4652-98d8-3773f236d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Notes" ma:index="28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2d36a-6a71-4d72-80e6-4c293b40d89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69203c5-0aa9-4637-ba7a-8554b0ca3e52}" ma:internalName="TaxCatchAll" ma:showField="CatchAllData" ma:web="1022d36a-6a71-4d72-80e6-4c293b40d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128CB-3121-4ED3-9684-3F7BBD43EB37}"/>
</file>

<file path=customXml/itemProps2.xml><?xml version="1.0" encoding="utf-8"?>
<ds:datastoreItem xmlns:ds="http://schemas.openxmlformats.org/officeDocument/2006/customXml" ds:itemID="{7E3395EC-F9E4-4213-9D31-87E3267B04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On-screen Show (16:9)</PresentationFormat>
  <Paragraphs>171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Avenir</vt:lpstr>
      <vt:lpstr>Calibri</vt:lpstr>
      <vt:lpstr>2_Office Theme</vt:lpstr>
      <vt:lpstr>Supporting Free School Meal Auto-enrolment in Yorkshire</vt:lpstr>
      <vt:lpstr>PowerPoint Presentation</vt:lpstr>
      <vt:lpstr>Autoenrolment </vt:lpstr>
      <vt:lpstr>What is the Problem?</vt:lpstr>
      <vt:lpstr>Aim</vt:lpstr>
      <vt:lpstr>Today’s webinar</vt:lpstr>
      <vt:lpstr>Sheffield’s Auto Award Process </vt:lpstr>
      <vt:lpstr>Sheffield Case Study</vt:lpstr>
      <vt:lpstr>PowerPoint Presentation</vt:lpstr>
      <vt:lpstr>PowerPoint Presentation</vt:lpstr>
      <vt:lpstr>National Picture </vt:lpstr>
      <vt:lpstr>Auto Enrolment - what’s the problem? </vt:lpstr>
      <vt:lpstr>But it’s not an even picture across the country </vt:lpstr>
      <vt:lpstr>What asks of national government? 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Free School Meal Auto-enrolment in Yorkshire</dc:title>
  <dc:creator>Katherine Denby</dc:creator>
  <cp:lastModifiedBy>Smith, Nicola</cp:lastModifiedBy>
  <cp:revision>1</cp:revision>
  <dcterms:created xsi:type="dcterms:W3CDTF">2022-03-02T20:41:14Z</dcterms:created>
  <dcterms:modified xsi:type="dcterms:W3CDTF">2023-04-25T09:32:12Z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0x010100A33D0170A40BD64E8562735BFBF32816</vt:lpwstr>
  </property>
</Properties>
</file>