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87" r:id="rId3"/>
    <p:sldId id="288" r:id="rId4"/>
    <p:sldId id="292" r:id="rId5"/>
    <p:sldId id="293" r:id="rId6"/>
    <p:sldId id="294" r:id="rId7"/>
    <p:sldId id="307" r:id="rId8"/>
    <p:sldId id="309" r:id="rId9"/>
    <p:sldId id="308" r:id="rId10"/>
    <p:sldId id="322" r:id="rId11"/>
    <p:sldId id="295" r:id="rId12"/>
    <p:sldId id="296" r:id="rId13"/>
    <p:sldId id="311" r:id="rId14"/>
    <p:sldId id="313" r:id="rId15"/>
    <p:sldId id="310" r:id="rId16"/>
    <p:sldId id="312" r:id="rId17"/>
    <p:sldId id="297" r:id="rId18"/>
    <p:sldId id="289" r:id="rId19"/>
    <p:sldId id="298" r:id="rId20"/>
    <p:sldId id="299" r:id="rId21"/>
    <p:sldId id="314" r:id="rId22"/>
    <p:sldId id="323" r:id="rId23"/>
    <p:sldId id="315" r:id="rId24"/>
    <p:sldId id="300" r:id="rId25"/>
    <p:sldId id="301" r:id="rId26"/>
    <p:sldId id="317" r:id="rId27"/>
    <p:sldId id="321" r:id="rId28"/>
    <p:sldId id="318" r:id="rId29"/>
    <p:sldId id="319" r:id="rId30"/>
    <p:sldId id="320" r:id="rId31"/>
    <p:sldId id="304" r:id="rId32"/>
    <p:sldId id="316" r:id="rId33"/>
    <p:sldId id="302" r:id="rId34"/>
    <p:sldId id="303" r:id="rId35"/>
    <p:sldId id="306"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ylan, Mella" initials="MM" lastIdx="5" clrIdx="0">
    <p:extLst>
      <p:ext uri="{19B8F6BF-5375-455C-9EA6-DF929625EA0E}">
        <p15:presenceInfo xmlns:p15="http://schemas.microsoft.com/office/powerpoint/2012/main" userId="S::Mella.Moylan@dhsc.gov.uk::bbd800e2-2481-4a38-a6e9-7898882e7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A48C"/>
    <a:srgbClr val="DDFFF9"/>
    <a:srgbClr val="97F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5" d="100"/>
          <a:sy n="115"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A38FD-403F-471B-9ADB-8CCF144CA12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43ABB358-CAA5-4017-AD98-DA274B881437}">
      <dgm:prSet phldrT="[Text]"/>
      <dgm:spPr/>
      <dgm:t>
        <a:bodyPr/>
        <a:lstStyle/>
        <a:p>
          <a:r>
            <a:rPr lang="en-GB" dirty="0"/>
            <a:t>Stress associated with food, social isolation, lack of motivation to cook healthy meals</a:t>
          </a:r>
        </a:p>
      </dgm:t>
    </dgm:pt>
    <dgm:pt modelId="{1DC2668C-FA2D-4397-BBF0-D6724AE2CC9A}" type="parTrans" cxnId="{94C8BB1C-FA13-4D58-AF3A-93954644CC5D}">
      <dgm:prSet/>
      <dgm:spPr/>
      <dgm:t>
        <a:bodyPr/>
        <a:lstStyle/>
        <a:p>
          <a:endParaRPr lang="en-GB"/>
        </a:p>
      </dgm:t>
    </dgm:pt>
    <dgm:pt modelId="{A670F584-A196-4287-AB32-CE02C14E9E6C}" type="sibTrans" cxnId="{94C8BB1C-FA13-4D58-AF3A-93954644CC5D}">
      <dgm:prSet/>
      <dgm:spPr/>
      <dgm:t>
        <a:bodyPr/>
        <a:lstStyle/>
        <a:p>
          <a:endParaRPr lang="en-GB"/>
        </a:p>
      </dgm:t>
    </dgm:pt>
    <dgm:pt modelId="{CE1525E3-098D-4E74-B142-49A164A24564}">
      <dgm:prSet phldrT="[Text]"/>
      <dgm:spPr/>
      <dgm:t>
        <a:bodyPr/>
        <a:lstStyle/>
        <a:p>
          <a:r>
            <a:rPr lang="en-GB" dirty="0"/>
            <a:t>Depression, low self-esteem, loneliness</a:t>
          </a:r>
        </a:p>
      </dgm:t>
    </dgm:pt>
    <dgm:pt modelId="{955349A3-1F93-4F46-9E17-386D00D0EAFB}" type="parTrans" cxnId="{E8E12477-D1E6-4216-BC3C-99B12A355A59}">
      <dgm:prSet/>
      <dgm:spPr/>
      <dgm:t>
        <a:bodyPr/>
        <a:lstStyle/>
        <a:p>
          <a:endParaRPr lang="en-GB"/>
        </a:p>
      </dgm:t>
    </dgm:pt>
    <dgm:pt modelId="{DE9F303B-E9F2-44CC-96F1-19A25C632409}" type="sibTrans" cxnId="{E8E12477-D1E6-4216-BC3C-99B12A355A59}">
      <dgm:prSet/>
      <dgm:spPr/>
      <dgm:t>
        <a:bodyPr/>
        <a:lstStyle/>
        <a:p>
          <a:endParaRPr lang="en-GB"/>
        </a:p>
      </dgm:t>
    </dgm:pt>
    <dgm:pt modelId="{AEFCF0A4-E1C4-451E-8D83-B8EE62B7C1B5}">
      <dgm:prSet phldrT="[Text]" custT="1"/>
      <dgm:spPr/>
      <dgm:t>
        <a:bodyPr/>
        <a:lstStyle/>
        <a:p>
          <a:r>
            <a:rPr lang="en-GB" sz="1400" dirty="0"/>
            <a:t>Detrimental</a:t>
          </a:r>
        </a:p>
        <a:p>
          <a:r>
            <a:rPr lang="en-GB" sz="1400" dirty="0"/>
            <a:t>food habits</a:t>
          </a:r>
        </a:p>
      </dgm:t>
    </dgm:pt>
    <dgm:pt modelId="{39E46444-450A-464E-B6CD-48337B77B1BD}" type="parTrans" cxnId="{51B1E6A6-AB3E-48A7-94DE-D2DEE2574C50}">
      <dgm:prSet/>
      <dgm:spPr/>
      <dgm:t>
        <a:bodyPr/>
        <a:lstStyle/>
        <a:p>
          <a:endParaRPr lang="en-GB"/>
        </a:p>
      </dgm:t>
    </dgm:pt>
    <dgm:pt modelId="{B00915F0-9AFA-4EC6-8699-41C6CDFBD58C}" type="sibTrans" cxnId="{51B1E6A6-AB3E-48A7-94DE-D2DEE2574C50}">
      <dgm:prSet/>
      <dgm:spPr/>
      <dgm:t>
        <a:bodyPr/>
        <a:lstStyle/>
        <a:p>
          <a:endParaRPr lang="en-GB"/>
        </a:p>
      </dgm:t>
    </dgm:pt>
    <dgm:pt modelId="{7870A5D4-3446-46C6-970C-D50564E3321E}" type="pres">
      <dgm:prSet presAssocID="{6BBA38FD-403F-471B-9ADB-8CCF144CA12A}" presName="cycle" presStyleCnt="0">
        <dgm:presLayoutVars>
          <dgm:dir/>
          <dgm:resizeHandles val="exact"/>
        </dgm:presLayoutVars>
      </dgm:prSet>
      <dgm:spPr/>
    </dgm:pt>
    <dgm:pt modelId="{3AAE2CB7-2BAA-4C45-B1A1-DA8910849EC0}" type="pres">
      <dgm:prSet presAssocID="{43ABB358-CAA5-4017-AD98-DA274B881437}" presName="dummy" presStyleCnt="0"/>
      <dgm:spPr/>
    </dgm:pt>
    <dgm:pt modelId="{844236B1-2A6E-48E2-ADCD-EB1D161662C6}" type="pres">
      <dgm:prSet presAssocID="{43ABB358-CAA5-4017-AD98-DA274B881437}" presName="node" presStyleLbl="revTx" presStyleIdx="0" presStyleCnt="3" custScaleX="129472" custRadScaleRad="124344" custRadScaleInc="56857">
        <dgm:presLayoutVars>
          <dgm:bulletEnabled val="1"/>
        </dgm:presLayoutVars>
      </dgm:prSet>
      <dgm:spPr/>
    </dgm:pt>
    <dgm:pt modelId="{AFA4F5EE-4433-41FB-9E15-F080A30722E7}" type="pres">
      <dgm:prSet presAssocID="{A670F584-A196-4287-AB32-CE02C14E9E6C}" presName="sibTrans" presStyleLbl="node1" presStyleIdx="0" presStyleCnt="3"/>
      <dgm:spPr/>
    </dgm:pt>
    <dgm:pt modelId="{F3210FFC-A9AE-496E-BEC1-4D5A4358148D}" type="pres">
      <dgm:prSet presAssocID="{CE1525E3-098D-4E74-B142-49A164A24564}" presName="dummy" presStyleCnt="0"/>
      <dgm:spPr/>
    </dgm:pt>
    <dgm:pt modelId="{87EF11D8-93E6-413B-B296-B4345BBC4258}" type="pres">
      <dgm:prSet presAssocID="{CE1525E3-098D-4E74-B142-49A164A24564}" presName="node" presStyleLbl="revTx" presStyleIdx="1" presStyleCnt="3" custRadScaleRad="116541" custRadScaleInc="-7730">
        <dgm:presLayoutVars>
          <dgm:bulletEnabled val="1"/>
        </dgm:presLayoutVars>
      </dgm:prSet>
      <dgm:spPr/>
    </dgm:pt>
    <dgm:pt modelId="{3CEA8F18-C41E-4EB6-BA82-841EBFF80AE0}" type="pres">
      <dgm:prSet presAssocID="{DE9F303B-E9F2-44CC-96F1-19A25C632409}" presName="sibTrans" presStyleLbl="node1" presStyleIdx="1" presStyleCnt="3"/>
      <dgm:spPr/>
    </dgm:pt>
    <dgm:pt modelId="{3047409C-3255-452F-B765-CE44E451C456}" type="pres">
      <dgm:prSet presAssocID="{AEFCF0A4-E1C4-451E-8D83-B8EE62B7C1B5}" presName="dummy" presStyleCnt="0"/>
      <dgm:spPr/>
    </dgm:pt>
    <dgm:pt modelId="{B1E1AFA8-66B8-4F92-A140-E72D5B40DE8C}" type="pres">
      <dgm:prSet presAssocID="{AEFCF0A4-E1C4-451E-8D83-B8EE62B7C1B5}" presName="node" presStyleLbl="revTx" presStyleIdx="2" presStyleCnt="3" custScaleX="119936">
        <dgm:presLayoutVars>
          <dgm:bulletEnabled val="1"/>
        </dgm:presLayoutVars>
      </dgm:prSet>
      <dgm:spPr/>
    </dgm:pt>
    <dgm:pt modelId="{7AD478BD-65BB-4B9C-B914-4E96F32336D9}" type="pres">
      <dgm:prSet presAssocID="{B00915F0-9AFA-4EC6-8699-41C6CDFBD58C}" presName="sibTrans" presStyleLbl="node1" presStyleIdx="2" presStyleCnt="3" custLinFactNeighborX="72" custLinFactNeighborY="31"/>
      <dgm:spPr/>
    </dgm:pt>
  </dgm:ptLst>
  <dgm:cxnLst>
    <dgm:cxn modelId="{94BEC114-D762-43FC-94A4-9A0DCA86016B}" type="presOf" srcId="{CE1525E3-098D-4E74-B142-49A164A24564}" destId="{87EF11D8-93E6-413B-B296-B4345BBC4258}" srcOrd="0" destOrd="0" presId="urn:microsoft.com/office/officeart/2005/8/layout/cycle1"/>
    <dgm:cxn modelId="{94C8BB1C-FA13-4D58-AF3A-93954644CC5D}" srcId="{6BBA38FD-403F-471B-9ADB-8CCF144CA12A}" destId="{43ABB358-CAA5-4017-AD98-DA274B881437}" srcOrd="0" destOrd="0" parTransId="{1DC2668C-FA2D-4397-BBF0-D6724AE2CC9A}" sibTransId="{A670F584-A196-4287-AB32-CE02C14E9E6C}"/>
    <dgm:cxn modelId="{FBD0E934-7BF1-4E0C-B7C0-90FC568D89F8}" type="presOf" srcId="{6BBA38FD-403F-471B-9ADB-8CCF144CA12A}" destId="{7870A5D4-3446-46C6-970C-D50564E3321E}" srcOrd="0" destOrd="0" presId="urn:microsoft.com/office/officeart/2005/8/layout/cycle1"/>
    <dgm:cxn modelId="{9EC0F861-2693-4324-99D3-A1A7815A72C8}" type="presOf" srcId="{43ABB358-CAA5-4017-AD98-DA274B881437}" destId="{844236B1-2A6E-48E2-ADCD-EB1D161662C6}" srcOrd="0" destOrd="0" presId="urn:microsoft.com/office/officeart/2005/8/layout/cycle1"/>
    <dgm:cxn modelId="{E8E12477-D1E6-4216-BC3C-99B12A355A59}" srcId="{6BBA38FD-403F-471B-9ADB-8CCF144CA12A}" destId="{CE1525E3-098D-4E74-B142-49A164A24564}" srcOrd="1" destOrd="0" parTransId="{955349A3-1F93-4F46-9E17-386D00D0EAFB}" sibTransId="{DE9F303B-E9F2-44CC-96F1-19A25C632409}"/>
    <dgm:cxn modelId="{51B1E6A6-AB3E-48A7-94DE-D2DEE2574C50}" srcId="{6BBA38FD-403F-471B-9ADB-8CCF144CA12A}" destId="{AEFCF0A4-E1C4-451E-8D83-B8EE62B7C1B5}" srcOrd="2" destOrd="0" parTransId="{39E46444-450A-464E-B6CD-48337B77B1BD}" sibTransId="{B00915F0-9AFA-4EC6-8699-41C6CDFBD58C}"/>
    <dgm:cxn modelId="{270D88AB-60A5-41E6-9E73-E0EB1D1E2238}" type="presOf" srcId="{B00915F0-9AFA-4EC6-8699-41C6CDFBD58C}" destId="{7AD478BD-65BB-4B9C-B914-4E96F32336D9}" srcOrd="0" destOrd="0" presId="urn:microsoft.com/office/officeart/2005/8/layout/cycle1"/>
    <dgm:cxn modelId="{EF444FB5-6A62-43AE-81B4-7ADED6DAFECC}" type="presOf" srcId="{DE9F303B-E9F2-44CC-96F1-19A25C632409}" destId="{3CEA8F18-C41E-4EB6-BA82-841EBFF80AE0}" srcOrd="0" destOrd="0" presId="urn:microsoft.com/office/officeart/2005/8/layout/cycle1"/>
    <dgm:cxn modelId="{545142BB-C064-46A8-9A13-ADCA788669B2}" type="presOf" srcId="{AEFCF0A4-E1C4-451E-8D83-B8EE62B7C1B5}" destId="{B1E1AFA8-66B8-4F92-A140-E72D5B40DE8C}" srcOrd="0" destOrd="0" presId="urn:microsoft.com/office/officeart/2005/8/layout/cycle1"/>
    <dgm:cxn modelId="{7A2444EA-A575-474A-AAFD-6F0404E06274}" type="presOf" srcId="{A670F584-A196-4287-AB32-CE02C14E9E6C}" destId="{AFA4F5EE-4433-41FB-9E15-F080A30722E7}" srcOrd="0" destOrd="0" presId="urn:microsoft.com/office/officeart/2005/8/layout/cycle1"/>
    <dgm:cxn modelId="{B2FB4900-3AAD-43B6-BD8D-1ACF45456388}" type="presParOf" srcId="{7870A5D4-3446-46C6-970C-D50564E3321E}" destId="{3AAE2CB7-2BAA-4C45-B1A1-DA8910849EC0}" srcOrd="0" destOrd="0" presId="urn:microsoft.com/office/officeart/2005/8/layout/cycle1"/>
    <dgm:cxn modelId="{E709AF49-07F6-4A1E-B4A3-F56CBBB7494C}" type="presParOf" srcId="{7870A5D4-3446-46C6-970C-D50564E3321E}" destId="{844236B1-2A6E-48E2-ADCD-EB1D161662C6}" srcOrd="1" destOrd="0" presId="urn:microsoft.com/office/officeart/2005/8/layout/cycle1"/>
    <dgm:cxn modelId="{5A7E7592-AAD6-4176-A668-4678CF42B422}" type="presParOf" srcId="{7870A5D4-3446-46C6-970C-D50564E3321E}" destId="{AFA4F5EE-4433-41FB-9E15-F080A30722E7}" srcOrd="2" destOrd="0" presId="urn:microsoft.com/office/officeart/2005/8/layout/cycle1"/>
    <dgm:cxn modelId="{9CF01719-BEC8-43DF-A32D-F74989C89F6C}" type="presParOf" srcId="{7870A5D4-3446-46C6-970C-D50564E3321E}" destId="{F3210FFC-A9AE-496E-BEC1-4D5A4358148D}" srcOrd="3" destOrd="0" presId="urn:microsoft.com/office/officeart/2005/8/layout/cycle1"/>
    <dgm:cxn modelId="{82195571-0507-4241-B963-220FDDA2E9C9}" type="presParOf" srcId="{7870A5D4-3446-46C6-970C-D50564E3321E}" destId="{87EF11D8-93E6-413B-B296-B4345BBC4258}" srcOrd="4" destOrd="0" presId="urn:microsoft.com/office/officeart/2005/8/layout/cycle1"/>
    <dgm:cxn modelId="{3715D2A7-9E0E-4DFD-A21A-D2C9A7939DFF}" type="presParOf" srcId="{7870A5D4-3446-46C6-970C-D50564E3321E}" destId="{3CEA8F18-C41E-4EB6-BA82-841EBFF80AE0}" srcOrd="5" destOrd="0" presId="urn:microsoft.com/office/officeart/2005/8/layout/cycle1"/>
    <dgm:cxn modelId="{85124326-0A66-4233-BA17-CB2FD2D090CF}" type="presParOf" srcId="{7870A5D4-3446-46C6-970C-D50564E3321E}" destId="{3047409C-3255-452F-B765-CE44E451C456}" srcOrd="6" destOrd="0" presId="urn:microsoft.com/office/officeart/2005/8/layout/cycle1"/>
    <dgm:cxn modelId="{583360DB-A450-4EC9-B4E0-CB0866752460}" type="presParOf" srcId="{7870A5D4-3446-46C6-970C-D50564E3321E}" destId="{B1E1AFA8-66B8-4F92-A140-E72D5B40DE8C}" srcOrd="7" destOrd="0" presId="urn:microsoft.com/office/officeart/2005/8/layout/cycle1"/>
    <dgm:cxn modelId="{9FDDD547-B9AE-4EE5-9FD9-FAFB4EFC6F9A}" type="presParOf" srcId="{7870A5D4-3446-46C6-970C-D50564E3321E}" destId="{7AD478BD-65BB-4B9C-B914-4E96F32336D9}"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A38FD-403F-471B-9ADB-8CCF144CA12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414D92EA-0C70-464D-8443-49331CE0F473}">
      <dgm:prSet phldrT="[Text]"/>
      <dgm:spPr/>
      <dgm:t>
        <a:bodyPr/>
        <a:lstStyle/>
        <a:p>
          <a:r>
            <a:rPr lang="en-GB" dirty="0"/>
            <a:t>Poor food affordability and access</a:t>
          </a:r>
        </a:p>
      </dgm:t>
    </dgm:pt>
    <dgm:pt modelId="{A46E01DB-D5F3-40AE-B6C4-69DBCF9611C6}" type="parTrans" cxnId="{4C7E8409-DC6A-4906-9329-2DDF688F6F2D}">
      <dgm:prSet/>
      <dgm:spPr/>
      <dgm:t>
        <a:bodyPr/>
        <a:lstStyle/>
        <a:p>
          <a:endParaRPr lang="en-GB"/>
        </a:p>
      </dgm:t>
    </dgm:pt>
    <dgm:pt modelId="{8160F7BA-5100-4BF3-BBE1-3F5FFA95615C}" type="sibTrans" cxnId="{4C7E8409-DC6A-4906-9329-2DDF688F6F2D}">
      <dgm:prSet/>
      <dgm:spPr/>
      <dgm:t>
        <a:bodyPr/>
        <a:lstStyle/>
        <a:p>
          <a:endParaRPr lang="en-GB"/>
        </a:p>
      </dgm:t>
    </dgm:pt>
    <dgm:pt modelId="{43ABB358-CAA5-4017-AD98-DA274B881437}">
      <dgm:prSet phldrT="[Text]"/>
      <dgm:spPr/>
      <dgm:t>
        <a:bodyPr/>
        <a:lstStyle/>
        <a:p>
          <a:r>
            <a:rPr lang="en-GB" dirty="0"/>
            <a:t>Poor diet</a:t>
          </a:r>
        </a:p>
      </dgm:t>
    </dgm:pt>
    <dgm:pt modelId="{1DC2668C-FA2D-4397-BBF0-D6724AE2CC9A}" type="parTrans" cxnId="{94C8BB1C-FA13-4D58-AF3A-93954644CC5D}">
      <dgm:prSet/>
      <dgm:spPr/>
      <dgm:t>
        <a:bodyPr/>
        <a:lstStyle/>
        <a:p>
          <a:endParaRPr lang="en-GB"/>
        </a:p>
      </dgm:t>
    </dgm:pt>
    <dgm:pt modelId="{A670F584-A196-4287-AB32-CE02C14E9E6C}" type="sibTrans" cxnId="{94C8BB1C-FA13-4D58-AF3A-93954644CC5D}">
      <dgm:prSet/>
      <dgm:spPr/>
      <dgm:t>
        <a:bodyPr/>
        <a:lstStyle/>
        <a:p>
          <a:endParaRPr lang="en-GB"/>
        </a:p>
      </dgm:t>
    </dgm:pt>
    <dgm:pt modelId="{CE1525E3-098D-4E74-B142-49A164A24564}">
      <dgm:prSet phldrT="[Text]"/>
      <dgm:spPr/>
      <dgm:t>
        <a:bodyPr/>
        <a:lstStyle/>
        <a:p>
          <a:r>
            <a:rPr lang="en-GB" dirty="0"/>
            <a:t>Poor health outcomes</a:t>
          </a:r>
        </a:p>
      </dgm:t>
    </dgm:pt>
    <dgm:pt modelId="{955349A3-1F93-4F46-9E17-386D00D0EAFB}" type="parTrans" cxnId="{E8E12477-D1E6-4216-BC3C-99B12A355A59}">
      <dgm:prSet/>
      <dgm:spPr/>
      <dgm:t>
        <a:bodyPr/>
        <a:lstStyle/>
        <a:p>
          <a:endParaRPr lang="en-GB"/>
        </a:p>
      </dgm:t>
    </dgm:pt>
    <dgm:pt modelId="{DE9F303B-E9F2-44CC-96F1-19A25C632409}" type="sibTrans" cxnId="{E8E12477-D1E6-4216-BC3C-99B12A355A59}">
      <dgm:prSet/>
      <dgm:spPr/>
      <dgm:t>
        <a:bodyPr/>
        <a:lstStyle/>
        <a:p>
          <a:endParaRPr lang="en-GB"/>
        </a:p>
      </dgm:t>
    </dgm:pt>
    <dgm:pt modelId="{AEFCF0A4-E1C4-451E-8D83-B8EE62B7C1B5}">
      <dgm:prSet phldrT="[Text]"/>
      <dgm:spPr/>
      <dgm:t>
        <a:bodyPr/>
        <a:lstStyle/>
        <a:p>
          <a:r>
            <a:rPr lang="en-GB" dirty="0"/>
            <a:t>Inability to source and prepare food</a:t>
          </a:r>
        </a:p>
      </dgm:t>
    </dgm:pt>
    <dgm:pt modelId="{39E46444-450A-464E-B6CD-48337B77B1BD}" type="parTrans" cxnId="{51B1E6A6-AB3E-48A7-94DE-D2DEE2574C50}">
      <dgm:prSet/>
      <dgm:spPr/>
      <dgm:t>
        <a:bodyPr/>
        <a:lstStyle/>
        <a:p>
          <a:endParaRPr lang="en-GB"/>
        </a:p>
      </dgm:t>
    </dgm:pt>
    <dgm:pt modelId="{B00915F0-9AFA-4EC6-8699-41C6CDFBD58C}" type="sibTrans" cxnId="{51B1E6A6-AB3E-48A7-94DE-D2DEE2574C50}">
      <dgm:prSet/>
      <dgm:spPr/>
      <dgm:t>
        <a:bodyPr/>
        <a:lstStyle/>
        <a:p>
          <a:endParaRPr lang="en-GB"/>
        </a:p>
      </dgm:t>
    </dgm:pt>
    <dgm:pt modelId="{7870A5D4-3446-46C6-970C-D50564E3321E}" type="pres">
      <dgm:prSet presAssocID="{6BBA38FD-403F-471B-9ADB-8CCF144CA12A}" presName="cycle" presStyleCnt="0">
        <dgm:presLayoutVars>
          <dgm:dir/>
          <dgm:resizeHandles val="exact"/>
        </dgm:presLayoutVars>
      </dgm:prSet>
      <dgm:spPr/>
    </dgm:pt>
    <dgm:pt modelId="{61D37A3E-6C68-4FE1-9310-46A560EFD110}" type="pres">
      <dgm:prSet presAssocID="{414D92EA-0C70-464D-8443-49331CE0F473}" presName="dummy" presStyleCnt="0"/>
      <dgm:spPr/>
    </dgm:pt>
    <dgm:pt modelId="{B6A17306-CA90-460E-8391-1177D7A2D8EA}" type="pres">
      <dgm:prSet presAssocID="{414D92EA-0C70-464D-8443-49331CE0F473}" presName="node" presStyleLbl="revTx" presStyleIdx="0" presStyleCnt="4">
        <dgm:presLayoutVars>
          <dgm:bulletEnabled val="1"/>
        </dgm:presLayoutVars>
      </dgm:prSet>
      <dgm:spPr/>
    </dgm:pt>
    <dgm:pt modelId="{3ACBF69D-AA33-4DF0-A61D-740BBF06C906}" type="pres">
      <dgm:prSet presAssocID="{8160F7BA-5100-4BF3-BBE1-3F5FFA95615C}" presName="sibTrans" presStyleLbl="node1" presStyleIdx="0" presStyleCnt="4"/>
      <dgm:spPr/>
    </dgm:pt>
    <dgm:pt modelId="{3AAE2CB7-2BAA-4C45-B1A1-DA8910849EC0}" type="pres">
      <dgm:prSet presAssocID="{43ABB358-CAA5-4017-AD98-DA274B881437}" presName="dummy" presStyleCnt="0"/>
      <dgm:spPr/>
    </dgm:pt>
    <dgm:pt modelId="{844236B1-2A6E-48E2-ADCD-EB1D161662C6}" type="pres">
      <dgm:prSet presAssocID="{43ABB358-CAA5-4017-AD98-DA274B881437}" presName="node" presStyleLbl="revTx" presStyleIdx="1" presStyleCnt="4">
        <dgm:presLayoutVars>
          <dgm:bulletEnabled val="1"/>
        </dgm:presLayoutVars>
      </dgm:prSet>
      <dgm:spPr/>
    </dgm:pt>
    <dgm:pt modelId="{AFA4F5EE-4433-41FB-9E15-F080A30722E7}" type="pres">
      <dgm:prSet presAssocID="{A670F584-A196-4287-AB32-CE02C14E9E6C}" presName="sibTrans" presStyleLbl="node1" presStyleIdx="1" presStyleCnt="4"/>
      <dgm:spPr/>
    </dgm:pt>
    <dgm:pt modelId="{F3210FFC-A9AE-496E-BEC1-4D5A4358148D}" type="pres">
      <dgm:prSet presAssocID="{CE1525E3-098D-4E74-B142-49A164A24564}" presName="dummy" presStyleCnt="0"/>
      <dgm:spPr/>
    </dgm:pt>
    <dgm:pt modelId="{87EF11D8-93E6-413B-B296-B4345BBC4258}" type="pres">
      <dgm:prSet presAssocID="{CE1525E3-098D-4E74-B142-49A164A24564}" presName="node" presStyleLbl="revTx" presStyleIdx="2" presStyleCnt="4">
        <dgm:presLayoutVars>
          <dgm:bulletEnabled val="1"/>
        </dgm:presLayoutVars>
      </dgm:prSet>
      <dgm:spPr/>
    </dgm:pt>
    <dgm:pt modelId="{3CEA8F18-C41E-4EB6-BA82-841EBFF80AE0}" type="pres">
      <dgm:prSet presAssocID="{DE9F303B-E9F2-44CC-96F1-19A25C632409}" presName="sibTrans" presStyleLbl="node1" presStyleIdx="2" presStyleCnt="4"/>
      <dgm:spPr/>
    </dgm:pt>
    <dgm:pt modelId="{3047409C-3255-452F-B765-CE44E451C456}" type="pres">
      <dgm:prSet presAssocID="{AEFCF0A4-E1C4-451E-8D83-B8EE62B7C1B5}" presName="dummy" presStyleCnt="0"/>
      <dgm:spPr/>
    </dgm:pt>
    <dgm:pt modelId="{B1E1AFA8-66B8-4F92-A140-E72D5B40DE8C}" type="pres">
      <dgm:prSet presAssocID="{AEFCF0A4-E1C4-451E-8D83-B8EE62B7C1B5}" presName="node" presStyleLbl="revTx" presStyleIdx="3" presStyleCnt="4">
        <dgm:presLayoutVars>
          <dgm:bulletEnabled val="1"/>
        </dgm:presLayoutVars>
      </dgm:prSet>
      <dgm:spPr/>
    </dgm:pt>
    <dgm:pt modelId="{7AD478BD-65BB-4B9C-B914-4E96F32336D9}" type="pres">
      <dgm:prSet presAssocID="{B00915F0-9AFA-4EC6-8699-41C6CDFBD58C}" presName="sibTrans" presStyleLbl="node1" presStyleIdx="3" presStyleCnt="4"/>
      <dgm:spPr/>
    </dgm:pt>
  </dgm:ptLst>
  <dgm:cxnLst>
    <dgm:cxn modelId="{4C7E8409-DC6A-4906-9329-2DDF688F6F2D}" srcId="{6BBA38FD-403F-471B-9ADB-8CCF144CA12A}" destId="{414D92EA-0C70-464D-8443-49331CE0F473}" srcOrd="0" destOrd="0" parTransId="{A46E01DB-D5F3-40AE-B6C4-69DBCF9611C6}" sibTransId="{8160F7BA-5100-4BF3-BBE1-3F5FFA95615C}"/>
    <dgm:cxn modelId="{94BEC114-D762-43FC-94A4-9A0DCA86016B}" type="presOf" srcId="{CE1525E3-098D-4E74-B142-49A164A24564}" destId="{87EF11D8-93E6-413B-B296-B4345BBC4258}" srcOrd="0" destOrd="0" presId="urn:microsoft.com/office/officeart/2005/8/layout/cycle1"/>
    <dgm:cxn modelId="{94C8BB1C-FA13-4D58-AF3A-93954644CC5D}" srcId="{6BBA38FD-403F-471B-9ADB-8CCF144CA12A}" destId="{43ABB358-CAA5-4017-AD98-DA274B881437}" srcOrd="1" destOrd="0" parTransId="{1DC2668C-FA2D-4397-BBF0-D6724AE2CC9A}" sibTransId="{A670F584-A196-4287-AB32-CE02C14E9E6C}"/>
    <dgm:cxn modelId="{FBD0E934-7BF1-4E0C-B7C0-90FC568D89F8}" type="presOf" srcId="{6BBA38FD-403F-471B-9ADB-8CCF144CA12A}" destId="{7870A5D4-3446-46C6-970C-D50564E3321E}" srcOrd="0" destOrd="0" presId="urn:microsoft.com/office/officeart/2005/8/layout/cycle1"/>
    <dgm:cxn modelId="{372DA137-6B1E-48FC-B6D9-EC9B12EB3089}" type="presOf" srcId="{8160F7BA-5100-4BF3-BBE1-3F5FFA95615C}" destId="{3ACBF69D-AA33-4DF0-A61D-740BBF06C906}" srcOrd="0" destOrd="0" presId="urn:microsoft.com/office/officeart/2005/8/layout/cycle1"/>
    <dgm:cxn modelId="{9EC0F861-2693-4324-99D3-A1A7815A72C8}" type="presOf" srcId="{43ABB358-CAA5-4017-AD98-DA274B881437}" destId="{844236B1-2A6E-48E2-ADCD-EB1D161662C6}" srcOrd="0" destOrd="0" presId="urn:microsoft.com/office/officeart/2005/8/layout/cycle1"/>
    <dgm:cxn modelId="{E8E12477-D1E6-4216-BC3C-99B12A355A59}" srcId="{6BBA38FD-403F-471B-9ADB-8CCF144CA12A}" destId="{CE1525E3-098D-4E74-B142-49A164A24564}" srcOrd="2" destOrd="0" parTransId="{955349A3-1F93-4F46-9E17-386D00D0EAFB}" sibTransId="{DE9F303B-E9F2-44CC-96F1-19A25C632409}"/>
    <dgm:cxn modelId="{51B1E6A6-AB3E-48A7-94DE-D2DEE2574C50}" srcId="{6BBA38FD-403F-471B-9ADB-8CCF144CA12A}" destId="{AEFCF0A4-E1C4-451E-8D83-B8EE62B7C1B5}" srcOrd="3" destOrd="0" parTransId="{39E46444-450A-464E-B6CD-48337B77B1BD}" sibTransId="{B00915F0-9AFA-4EC6-8699-41C6CDFBD58C}"/>
    <dgm:cxn modelId="{270D88AB-60A5-41E6-9E73-E0EB1D1E2238}" type="presOf" srcId="{B00915F0-9AFA-4EC6-8699-41C6CDFBD58C}" destId="{7AD478BD-65BB-4B9C-B914-4E96F32336D9}" srcOrd="0" destOrd="0" presId="urn:microsoft.com/office/officeart/2005/8/layout/cycle1"/>
    <dgm:cxn modelId="{EF444FB5-6A62-43AE-81B4-7ADED6DAFECC}" type="presOf" srcId="{DE9F303B-E9F2-44CC-96F1-19A25C632409}" destId="{3CEA8F18-C41E-4EB6-BA82-841EBFF80AE0}" srcOrd="0" destOrd="0" presId="urn:microsoft.com/office/officeart/2005/8/layout/cycle1"/>
    <dgm:cxn modelId="{545142BB-C064-46A8-9A13-ADCA788669B2}" type="presOf" srcId="{AEFCF0A4-E1C4-451E-8D83-B8EE62B7C1B5}" destId="{B1E1AFA8-66B8-4F92-A140-E72D5B40DE8C}" srcOrd="0" destOrd="0" presId="urn:microsoft.com/office/officeart/2005/8/layout/cycle1"/>
    <dgm:cxn modelId="{4FA007BE-0753-449E-855F-71170D19232B}" type="presOf" srcId="{414D92EA-0C70-464D-8443-49331CE0F473}" destId="{B6A17306-CA90-460E-8391-1177D7A2D8EA}" srcOrd="0" destOrd="0" presId="urn:microsoft.com/office/officeart/2005/8/layout/cycle1"/>
    <dgm:cxn modelId="{7A2444EA-A575-474A-AAFD-6F0404E06274}" type="presOf" srcId="{A670F584-A196-4287-AB32-CE02C14E9E6C}" destId="{AFA4F5EE-4433-41FB-9E15-F080A30722E7}" srcOrd="0" destOrd="0" presId="urn:microsoft.com/office/officeart/2005/8/layout/cycle1"/>
    <dgm:cxn modelId="{436D6C8C-B247-4488-8D08-2767BFF15DA9}" type="presParOf" srcId="{7870A5D4-3446-46C6-970C-D50564E3321E}" destId="{61D37A3E-6C68-4FE1-9310-46A560EFD110}" srcOrd="0" destOrd="0" presId="urn:microsoft.com/office/officeart/2005/8/layout/cycle1"/>
    <dgm:cxn modelId="{6B0AD2A0-791F-4587-A8FB-54765C28D526}" type="presParOf" srcId="{7870A5D4-3446-46C6-970C-D50564E3321E}" destId="{B6A17306-CA90-460E-8391-1177D7A2D8EA}" srcOrd="1" destOrd="0" presId="urn:microsoft.com/office/officeart/2005/8/layout/cycle1"/>
    <dgm:cxn modelId="{728F9ED9-CF9D-4F50-A81D-B2A71CEA6559}" type="presParOf" srcId="{7870A5D4-3446-46C6-970C-D50564E3321E}" destId="{3ACBF69D-AA33-4DF0-A61D-740BBF06C906}" srcOrd="2" destOrd="0" presId="urn:microsoft.com/office/officeart/2005/8/layout/cycle1"/>
    <dgm:cxn modelId="{B2FB4900-3AAD-43B6-BD8D-1ACF45456388}" type="presParOf" srcId="{7870A5D4-3446-46C6-970C-D50564E3321E}" destId="{3AAE2CB7-2BAA-4C45-B1A1-DA8910849EC0}" srcOrd="3" destOrd="0" presId="urn:microsoft.com/office/officeart/2005/8/layout/cycle1"/>
    <dgm:cxn modelId="{E709AF49-07F6-4A1E-B4A3-F56CBBB7494C}" type="presParOf" srcId="{7870A5D4-3446-46C6-970C-D50564E3321E}" destId="{844236B1-2A6E-48E2-ADCD-EB1D161662C6}" srcOrd="4" destOrd="0" presId="urn:microsoft.com/office/officeart/2005/8/layout/cycle1"/>
    <dgm:cxn modelId="{5A7E7592-AAD6-4176-A668-4678CF42B422}" type="presParOf" srcId="{7870A5D4-3446-46C6-970C-D50564E3321E}" destId="{AFA4F5EE-4433-41FB-9E15-F080A30722E7}" srcOrd="5" destOrd="0" presId="urn:microsoft.com/office/officeart/2005/8/layout/cycle1"/>
    <dgm:cxn modelId="{9CF01719-BEC8-43DF-A32D-F74989C89F6C}" type="presParOf" srcId="{7870A5D4-3446-46C6-970C-D50564E3321E}" destId="{F3210FFC-A9AE-496E-BEC1-4D5A4358148D}" srcOrd="6" destOrd="0" presId="urn:microsoft.com/office/officeart/2005/8/layout/cycle1"/>
    <dgm:cxn modelId="{82195571-0507-4241-B963-220FDDA2E9C9}" type="presParOf" srcId="{7870A5D4-3446-46C6-970C-D50564E3321E}" destId="{87EF11D8-93E6-413B-B296-B4345BBC4258}" srcOrd="7" destOrd="0" presId="urn:microsoft.com/office/officeart/2005/8/layout/cycle1"/>
    <dgm:cxn modelId="{3715D2A7-9E0E-4DFD-A21A-D2C9A7939DFF}" type="presParOf" srcId="{7870A5D4-3446-46C6-970C-D50564E3321E}" destId="{3CEA8F18-C41E-4EB6-BA82-841EBFF80AE0}" srcOrd="8" destOrd="0" presId="urn:microsoft.com/office/officeart/2005/8/layout/cycle1"/>
    <dgm:cxn modelId="{85124326-0A66-4233-BA17-CB2FD2D090CF}" type="presParOf" srcId="{7870A5D4-3446-46C6-970C-D50564E3321E}" destId="{3047409C-3255-452F-B765-CE44E451C456}" srcOrd="9" destOrd="0" presId="urn:microsoft.com/office/officeart/2005/8/layout/cycle1"/>
    <dgm:cxn modelId="{583360DB-A450-4EC9-B4E0-CB0866752460}" type="presParOf" srcId="{7870A5D4-3446-46C6-970C-D50564E3321E}" destId="{B1E1AFA8-66B8-4F92-A140-E72D5B40DE8C}" srcOrd="10" destOrd="0" presId="urn:microsoft.com/office/officeart/2005/8/layout/cycle1"/>
    <dgm:cxn modelId="{9FDDD547-B9AE-4EE5-9FD9-FAFB4EFC6F9A}" type="presParOf" srcId="{7870A5D4-3446-46C6-970C-D50564E3321E}" destId="{7AD478BD-65BB-4B9C-B914-4E96F32336D9}" srcOrd="11"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236B1-2A6E-48E2-ADCD-EB1D161662C6}">
      <dsp:nvSpPr>
        <dsp:cNvPr id="0" name=""/>
        <dsp:cNvSpPr/>
      </dsp:nvSpPr>
      <dsp:spPr>
        <a:xfrm>
          <a:off x="2447510" y="514200"/>
          <a:ext cx="1260499" cy="97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Stress associated with food, social isolation, lack of motivation to cook healthy meals</a:t>
          </a:r>
        </a:p>
      </dsp:txBody>
      <dsp:txXfrm>
        <a:off x="2447510" y="514200"/>
        <a:ext cx="1260499" cy="973569"/>
      </dsp:txXfrm>
    </dsp:sp>
    <dsp:sp modelId="{AFA4F5EE-4433-41FB-9E15-F080A30722E7}">
      <dsp:nvSpPr>
        <dsp:cNvPr id="0" name=""/>
        <dsp:cNvSpPr/>
      </dsp:nvSpPr>
      <dsp:spPr>
        <a:xfrm>
          <a:off x="1073476" y="-142497"/>
          <a:ext cx="2300582" cy="2300582"/>
        </a:xfrm>
        <a:prstGeom prst="circularArrow">
          <a:avLst>
            <a:gd name="adj1" fmla="val 8252"/>
            <a:gd name="adj2" fmla="val 576426"/>
            <a:gd name="adj3" fmla="val 3959335"/>
            <a:gd name="adj4" fmla="val 1832289"/>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F11D8-93E6-413B-B296-B4345BBC4258}">
      <dsp:nvSpPr>
        <dsp:cNvPr id="0" name=""/>
        <dsp:cNvSpPr/>
      </dsp:nvSpPr>
      <dsp:spPr>
        <a:xfrm>
          <a:off x="1485181" y="1607490"/>
          <a:ext cx="973569" cy="97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Depression, low self-esteem, loneliness</a:t>
          </a:r>
        </a:p>
      </dsp:txBody>
      <dsp:txXfrm>
        <a:off x="1485181" y="1607490"/>
        <a:ext cx="973569" cy="973569"/>
      </dsp:txXfrm>
    </dsp:sp>
    <dsp:sp modelId="{3CEA8F18-C41E-4EB6-BA82-841EBFF80AE0}">
      <dsp:nvSpPr>
        <dsp:cNvPr id="0" name=""/>
        <dsp:cNvSpPr/>
      </dsp:nvSpPr>
      <dsp:spPr>
        <a:xfrm>
          <a:off x="762328" y="1500"/>
          <a:ext cx="2300582" cy="2300582"/>
        </a:xfrm>
        <a:prstGeom prst="circularArrow">
          <a:avLst>
            <a:gd name="adj1" fmla="val 8252"/>
            <a:gd name="adj2" fmla="val 576426"/>
            <a:gd name="adj3" fmla="val 10179748"/>
            <a:gd name="adj4" fmla="val 7014232"/>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1AFA8-66B8-4F92-A140-E72D5B40DE8C}">
      <dsp:nvSpPr>
        <dsp:cNvPr id="0" name=""/>
        <dsp:cNvSpPr/>
      </dsp:nvSpPr>
      <dsp:spPr>
        <a:xfrm>
          <a:off x="510686" y="190265"/>
          <a:ext cx="1167659" cy="97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Detrimental</a:t>
          </a:r>
        </a:p>
        <a:p>
          <a:pPr marL="0" lvl="0" indent="0" algn="ctr" defTabSz="622300">
            <a:lnSpc>
              <a:spcPct val="90000"/>
            </a:lnSpc>
            <a:spcBef>
              <a:spcPct val="0"/>
            </a:spcBef>
            <a:spcAft>
              <a:spcPct val="35000"/>
            </a:spcAft>
            <a:buNone/>
          </a:pPr>
          <a:r>
            <a:rPr lang="en-GB" sz="1400" kern="1200" dirty="0"/>
            <a:t>food habits</a:t>
          </a:r>
        </a:p>
      </dsp:txBody>
      <dsp:txXfrm>
        <a:off x="510686" y="190265"/>
        <a:ext cx="1167659" cy="973569"/>
      </dsp:txXfrm>
    </dsp:sp>
    <dsp:sp modelId="{7AD478BD-65BB-4B9C-B914-4E96F32336D9}">
      <dsp:nvSpPr>
        <dsp:cNvPr id="0" name=""/>
        <dsp:cNvSpPr/>
      </dsp:nvSpPr>
      <dsp:spPr>
        <a:xfrm>
          <a:off x="983097" y="-86629"/>
          <a:ext cx="2300582" cy="2300582"/>
        </a:xfrm>
        <a:prstGeom prst="circularArrow">
          <a:avLst>
            <a:gd name="adj1" fmla="val 8252"/>
            <a:gd name="adj2" fmla="val 576426"/>
            <a:gd name="adj3" fmla="val 18892672"/>
            <a:gd name="adj4" fmla="val 14479014"/>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17306-CA90-460E-8391-1177D7A2D8EA}">
      <dsp:nvSpPr>
        <dsp:cNvPr id="0" name=""/>
        <dsp:cNvSpPr/>
      </dsp:nvSpPr>
      <dsp:spPr>
        <a:xfrm>
          <a:off x="2255479" y="57770"/>
          <a:ext cx="913075" cy="91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Poor food affordability and access</a:t>
          </a:r>
        </a:p>
      </dsp:txBody>
      <dsp:txXfrm>
        <a:off x="2255479" y="57770"/>
        <a:ext cx="913075" cy="913075"/>
      </dsp:txXfrm>
    </dsp:sp>
    <dsp:sp modelId="{3ACBF69D-AA33-4DF0-A61D-740BBF06C906}">
      <dsp:nvSpPr>
        <dsp:cNvPr id="0" name=""/>
        <dsp:cNvSpPr/>
      </dsp:nvSpPr>
      <dsp:spPr>
        <a:xfrm>
          <a:off x="645164" y="-100"/>
          <a:ext cx="2581261" cy="2581261"/>
        </a:xfrm>
        <a:prstGeom prst="circularArrow">
          <a:avLst>
            <a:gd name="adj1" fmla="val 6898"/>
            <a:gd name="adj2" fmla="val 465012"/>
            <a:gd name="adj3" fmla="val 550847"/>
            <a:gd name="adj4" fmla="val 20584142"/>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236B1-2A6E-48E2-ADCD-EB1D161662C6}">
      <dsp:nvSpPr>
        <dsp:cNvPr id="0" name=""/>
        <dsp:cNvSpPr/>
      </dsp:nvSpPr>
      <dsp:spPr>
        <a:xfrm>
          <a:off x="2255479" y="1610214"/>
          <a:ext cx="913075" cy="91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Poor diet</a:t>
          </a:r>
        </a:p>
      </dsp:txBody>
      <dsp:txXfrm>
        <a:off x="2255479" y="1610214"/>
        <a:ext cx="913075" cy="913075"/>
      </dsp:txXfrm>
    </dsp:sp>
    <dsp:sp modelId="{AFA4F5EE-4433-41FB-9E15-F080A30722E7}">
      <dsp:nvSpPr>
        <dsp:cNvPr id="0" name=""/>
        <dsp:cNvSpPr/>
      </dsp:nvSpPr>
      <dsp:spPr>
        <a:xfrm>
          <a:off x="645164" y="-100"/>
          <a:ext cx="2581261" cy="2581261"/>
        </a:xfrm>
        <a:prstGeom prst="circularArrow">
          <a:avLst>
            <a:gd name="adj1" fmla="val 6898"/>
            <a:gd name="adj2" fmla="val 465012"/>
            <a:gd name="adj3" fmla="val 5950847"/>
            <a:gd name="adj4" fmla="val 4384142"/>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F11D8-93E6-413B-B296-B4345BBC4258}">
      <dsp:nvSpPr>
        <dsp:cNvPr id="0" name=""/>
        <dsp:cNvSpPr/>
      </dsp:nvSpPr>
      <dsp:spPr>
        <a:xfrm>
          <a:off x="703035" y="1610214"/>
          <a:ext cx="913075" cy="91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Poor health outcomes</a:t>
          </a:r>
        </a:p>
      </dsp:txBody>
      <dsp:txXfrm>
        <a:off x="703035" y="1610214"/>
        <a:ext cx="913075" cy="913075"/>
      </dsp:txXfrm>
    </dsp:sp>
    <dsp:sp modelId="{3CEA8F18-C41E-4EB6-BA82-841EBFF80AE0}">
      <dsp:nvSpPr>
        <dsp:cNvPr id="0" name=""/>
        <dsp:cNvSpPr/>
      </dsp:nvSpPr>
      <dsp:spPr>
        <a:xfrm>
          <a:off x="645164" y="-100"/>
          <a:ext cx="2581261" cy="2581261"/>
        </a:xfrm>
        <a:prstGeom prst="circularArrow">
          <a:avLst>
            <a:gd name="adj1" fmla="val 6898"/>
            <a:gd name="adj2" fmla="val 465012"/>
            <a:gd name="adj3" fmla="val 11350847"/>
            <a:gd name="adj4" fmla="val 9784142"/>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1AFA8-66B8-4F92-A140-E72D5B40DE8C}">
      <dsp:nvSpPr>
        <dsp:cNvPr id="0" name=""/>
        <dsp:cNvSpPr/>
      </dsp:nvSpPr>
      <dsp:spPr>
        <a:xfrm>
          <a:off x="703035" y="57770"/>
          <a:ext cx="913075" cy="91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Inability to source and prepare food</a:t>
          </a:r>
        </a:p>
      </dsp:txBody>
      <dsp:txXfrm>
        <a:off x="703035" y="57770"/>
        <a:ext cx="913075" cy="913075"/>
      </dsp:txXfrm>
    </dsp:sp>
    <dsp:sp modelId="{7AD478BD-65BB-4B9C-B914-4E96F32336D9}">
      <dsp:nvSpPr>
        <dsp:cNvPr id="0" name=""/>
        <dsp:cNvSpPr/>
      </dsp:nvSpPr>
      <dsp:spPr>
        <a:xfrm>
          <a:off x="645164" y="-100"/>
          <a:ext cx="2581261" cy="2581261"/>
        </a:xfrm>
        <a:prstGeom prst="circularArrow">
          <a:avLst>
            <a:gd name="adj1" fmla="val 6898"/>
            <a:gd name="adj2" fmla="val 465012"/>
            <a:gd name="adj3" fmla="val 16750847"/>
            <a:gd name="adj4" fmla="val 15184142"/>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779E3-DDA3-4816-B1CC-D7624A9E462D}"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BFE6A-0D4A-4EED-BFB8-1E728341F345}" type="slidenum">
              <a:rPr lang="en-GB" smtClean="0"/>
              <a:t>‹#›</a:t>
            </a:fld>
            <a:endParaRPr lang="en-GB"/>
          </a:p>
        </p:txBody>
      </p:sp>
    </p:spTree>
    <p:extLst>
      <p:ext uri="{BB962C8B-B14F-4D97-AF65-F5344CB8AC3E}">
        <p14:creationId xmlns:p14="http://schemas.microsoft.com/office/powerpoint/2010/main" val="366349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95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26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6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48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98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798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86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66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922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337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2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589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66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54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514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88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97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154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734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192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897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26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926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877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2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895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315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149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651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86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574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20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1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27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8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889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97357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r>
              <a:rPr lang="en-GB"/>
              <a:t>Review for discussion: not official policy</a:t>
            </a:r>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2729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r>
              <a:rPr lang="en-GB"/>
              <a:t>Review for discussion: not official policy</a:t>
            </a:r>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64651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r>
              <a:rPr lang="en-GB"/>
              <a:t>Review for discussion: not official policy</a:t>
            </a:r>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73501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r>
              <a:rPr lang="en-GB"/>
              <a:t>Review for discussion: not official policy</a:t>
            </a:r>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2264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r>
              <a:rPr lang="en-GB"/>
              <a:t>Review for discussion: not official policy</a:t>
            </a:r>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1266942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729447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r>
              <a:rPr lang="en-GB"/>
              <a:t>Review for discussion: not official policy</a:t>
            </a:r>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dirty="0"/>
          </a:p>
        </p:txBody>
      </p:sp>
    </p:spTree>
    <p:extLst>
      <p:ext uri="{BB962C8B-B14F-4D97-AF65-F5344CB8AC3E}">
        <p14:creationId xmlns:p14="http://schemas.microsoft.com/office/powerpoint/2010/main" val="190142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r>
              <a:rPr lang="en-GB"/>
              <a:t>Review for discussion: not official policy</a:t>
            </a:r>
            <a:endParaRPr lang="en-GB" dirty="0"/>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23385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r>
              <a:rPr lang="en-GB"/>
              <a:t>Review for discussion: not official policy</a:t>
            </a:r>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170922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205065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r>
              <a:rPr lang="en-GB"/>
              <a:t>Review for discussion: not official policy</a:t>
            </a:r>
            <a:endParaRPr lang="en-GB" dirty="0"/>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32935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r>
              <a:rPr lang="en-GB"/>
              <a:t>Review for discussion: not official policy</a:t>
            </a:r>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21457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65273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r>
              <a:rPr lang="en-GB"/>
              <a:t>Review for discussion: not official policy</a:t>
            </a:r>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71491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r>
              <a:rPr lang="en-GB"/>
              <a:t>Review for discussion: not official policy</a:t>
            </a:r>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34505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r>
              <a:rPr lang="en-GB"/>
              <a:t>Review for discussion: not official policy</a:t>
            </a:r>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5008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r>
              <a:rPr lang="en-GB"/>
              <a:t>Review for discussion: not official policy</a:t>
            </a:r>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7851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r>
              <a:rPr lang="en-GB"/>
              <a:t>Review for discussion: not official policy</a:t>
            </a:r>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248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r>
              <a:rPr lang="en-GB"/>
              <a:t>Review for discussion: not official policy</a:t>
            </a:r>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436392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emocracy.bristol.gov.uk/documents/s70254/Appendix%20A2%20-%20Draft%20Food%20Strategy.pdf" TargetMode="External"/><Relationship Id="rId13" Type="http://schemas.openxmlformats.org/officeDocument/2006/relationships/slide" Target="slide3.xml"/><Relationship Id="rId3" Type="http://schemas.openxmlformats.org/officeDocument/2006/relationships/hyperlink" Target="https://www.sustainablefoodplaces.org/resources/healthy_food_for_all/" TargetMode="External"/><Relationship Id="rId7" Type="http://schemas.openxmlformats.org/officeDocument/2006/relationships/hyperlink" Target="https://geofoodie.org/2021/03/18/hunger-and-hardship/" TargetMode="External"/><Relationship Id="rId12" Type="http://schemas.openxmlformats.org/officeDocument/2006/relationships/hyperlink" Target="https://www.hertfordshire.gov.uk/media-library/documents/public-health/professionals/supporting-residents-with-the-increased-cost-of-living-002.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www.feedingliverpool.org/goodfoodplan/" TargetMode="External"/><Relationship Id="rId11" Type="http://schemas.openxmlformats.org/officeDocument/2006/relationships/hyperlink" Target="http://speri.dept.shef.ac.uk/wp-content/uploads/2022/08/Summary-of-key-findings-FINAL.pdf" TargetMode="External"/><Relationship Id="rId5" Type="http://schemas.openxmlformats.org/officeDocument/2006/relationships/hyperlink" Target="https://www.sustainweb.org/publications/sep21-right-to-food-what-needs-to-happen/" TargetMode="External"/><Relationship Id="rId10" Type="http://schemas.openxmlformats.org/officeDocument/2006/relationships/hyperlink" Target="http://speri.dept.shef.ac.uk/wp-content/uploads/2022/02/Local-responses-to-food-insecurity-Sept-20-21-Full-Report.pdf" TargetMode="External"/><Relationship Id="rId4" Type="http://schemas.openxmlformats.org/officeDocument/2006/relationships/hyperlink" Target="https://www.sustainweb.org/publications/apr22-cost-of-living-playbook/" TargetMode="External"/><Relationship Id="rId9" Type="http://schemas.openxmlformats.org/officeDocument/2006/relationships/hyperlink" Target="https://foodfoundation.org.uk/what-we-do#challenges"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hyperlink" Target="https://www.trusselltrust.org/wp-content/uploads/sites/2/2020/10/LWAS_1020_v3.pdf" TargetMode="Externa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s://committees.parliament.uk/writtenevidence/257/html/"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feedingbritain.org/wp-content/uploads/2022/04/Affordable-Food-Club-Toolkit-April-2022.docx-1.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cambridge.org/core/services/aop-cambridge-core/content/view/F2D7D0B429C175D9098237B8F7CDDCDF/S002966511800006Xa.pdf/interventions-to-address-household-food-insecurity-in-high-income-countries.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6572174/#sec6-ijerph-16-01804title"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www.ncbi.nlm.nih.gov/pmc/articles/PMC614199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mmittees.parliament.uk/oralevidence/141/html/"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slide" Target="slide3.xml"/><Relationship Id="rId4" Type="http://schemas.openxmlformats.org/officeDocument/2006/relationships/hyperlink" Target="https://feedingbritain.org/a-healthy-start-for-liverpool/" TargetMode="Externa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hyperlink" Target="https://yhphnetwork.co.uk/media/177880/6-jo-smith-food-insecurity-in-adults-with-smi-06-07-22.pdf" TargetMode="External"/><Relationship Id="rId4" Type="http://schemas.openxmlformats.org/officeDocument/2006/relationships/diagramLayout" Target="../diagrams/layout1.xml"/><Relationship Id="rId9" Type="http://schemas.openxmlformats.org/officeDocument/2006/relationships/hyperlink" Target="https://geofoodie.org/2021/03/18/hunger-and-hardship/" TargetMode="External"/><Relationship Id="rId14" Type="http://schemas.openxmlformats.org/officeDocument/2006/relationships/diagramColors" Target="../diagrams/colors2.xml"/></Relationships>
</file>

<file path=ppt/slides/_rels/slide1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4.xml"/><Relationship Id="rId3" Type="http://schemas.openxmlformats.org/officeDocument/2006/relationships/slide" Target="slide19.xml"/><Relationship Id="rId7" Type="http://schemas.openxmlformats.org/officeDocument/2006/relationships/slide" Target="slide33.xml"/><Relationship Id="rId12" Type="http://schemas.openxmlformats.org/officeDocument/2006/relationships/slide" Target="slide32.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slide" Target="slide25.xml"/><Relationship Id="rId11" Type="http://schemas.openxmlformats.org/officeDocument/2006/relationships/slide" Target="slide2.xml"/><Relationship Id="rId5" Type="http://schemas.openxmlformats.org/officeDocument/2006/relationships/slide" Target="slide23.xml"/><Relationship Id="rId10" Type="http://schemas.openxmlformats.org/officeDocument/2006/relationships/slide" Target="slide35.xml"/><Relationship Id="rId4" Type="http://schemas.openxmlformats.org/officeDocument/2006/relationships/slide" Target="slide20.xml"/><Relationship Id="rId9" Type="http://schemas.openxmlformats.org/officeDocument/2006/relationships/slide" Target="slide31.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 Target="slide18.xml"/><Relationship Id="rId7"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https://www.sciencedirect.com/science/article/abs/pii/S0743016715300462" TargetMode="External"/><Relationship Id="rId4" Type="http://schemas.openxmlformats.org/officeDocument/2006/relationships/hyperlink" Target="https://www.cambridge.org/core/services/aop-cambridge-core/content/view/F2D7D0B429C175D9098237B8F7CDDCDF/S002966511800006Xa.pdf/interventions-to-address-household-food-insecurity-in-high-income-countries.pdf" TargetMode="Externa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36.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8" Type="http://schemas.openxmlformats.org/officeDocument/2006/relationships/hyperlink" Target="https://bewellbwd.com/a-z-services/blackburn-with-darwen-food-resilience-alliance/" TargetMode="External"/><Relationship Id="rId3" Type="http://schemas.openxmlformats.org/officeDocument/2006/relationships/image" Target="../media/image16.jpeg"/><Relationship Id="rId7" Type="http://schemas.openxmlformats.org/officeDocument/2006/relationships/hyperlink" Target="https://democracy.bristol.gov.uk/documents/s70254/Appendix%20A2%20-%20Draft%20Food%20Strategy.pdf"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www.researchgate.net/publication/349733670_Building_Post-COVID_Community_resilience_by_moving_beyond_emergency_food_support" TargetMode="External"/><Relationship Id="rId5" Type="http://schemas.openxmlformats.org/officeDocument/2006/relationships/hyperlink" Target="https://committees.parliament.uk/writtenevidence/8091/html/" TargetMode="External"/><Relationship Id="rId10" Type="http://schemas.openxmlformats.org/officeDocument/2006/relationships/hyperlink" Target="https://yhphnetwork.co.uk/links-and-resources/community-of-improvement-resources/healthier-resilient-food-systems/healthier-and-resilient-food-systems-case-studies/" TargetMode="External"/><Relationship Id="rId4" Type="http://schemas.openxmlformats.org/officeDocument/2006/relationships/hyperlink" Target="https://committees.parliament.uk/oralevidence/141/html/" TargetMode="External"/><Relationship Id="rId9" Type="http://schemas.openxmlformats.org/officeDocument/2006/relationships/hyperlink" Target="https://www.local.gov.uk/our-support/safer-and-more-sustainable-communities/cost-living-hub/cost-living-food-insecurity-an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foodaidnetwork.org.uk/cash-first-leaflet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yhphnetwork.co.uk/media/169655/craven-worrying-about-money-leaflet.pdf"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0.png"/><Relationship Id="rId7" Type="http://schemas.openxmlformats.org/officeDocument/2006/relationships/hyperlink" Target="https://foodwiseleeds.org/project/food-resilience/"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hyperlink" Target="https://www.tescoplc.com/sustainability/communities/food-donations?icid=little_helps_food_collection" TargetMode="External"/><Relationship Id="rId13" Type="http://schemas.openxmlformats.org/officeDocument/2006/relationships/hyperlink" Target="https://www.aldi.co.uk/lovefoodhatewaste" TargetMode="External"/><Relationship Id="rId18" Type="http://schemas.openxmlformats.org/officeDocument/2006/relationships/hyperlink" Target="https://www.hubbub.org.uk/the-community-fridge#find" TargetMode="External"/><Relationship Id="rId3" Type="http://schemas.openxmlformats.org/officeDocument/2006/relationships/hyperlink" Target="https://www.researchgate.net/publication/349733670_Building_Post-COVID_Community_resilience_by_moving_beyond_emergency_food_support" TargetMode="External"/><Relationship Id="rId7" Type="http://schemas.openxmlformats.org/officeDocument/2006/relationships/hyperlink" Target="https://www.about.sainsburys.co.uk/sustainability/plan-for-better/our-stories/2021/08-09-2021-sainsburys-partners-with-neighbourly" TargetMode="External"/><Relationship Id="rId12" Type="http://schemas.openxmlformats.org/officeDocument/2006/relationships/hyperlink" Target="https://www.lidl.co.uk/about-us/lidl-changes-for-the-better/food-waste" TargetMode="External"/><Relationship Id="rId17" Type="http://schemas.openxmlformats.org/officeDocument/2006/relationships/hyperlink" Target="https://www.hubbub.org.uk/" TargetMode="External"/><Relationship Id="rId2" Type="http://schemas.openxmlformats.org/officeDocument/2006/relationships/notesSlide" Target="../notesSlides/notesSlide23.xml"/><Relationship Id="rId16" Type="http://schemas.openxmlformats.org/officeDocument/2006/relationships/hyperlink" Target="https://www.about.sainsburys.co.uk/food-back-at-heart/helping-everyone-eat-better" TargetMode="External"/><Relationship Id="rId20" Type="http://schemas.openxmlformats.org/officeDocument/2006/relationships/slide" Target="slide18.xml"/><Relationship Id="rId1" Type="http://schemas.openxmlformats.org/officeDocument/2006/relationships/slideLayout" Target="../slideLayouts/slideLayout8.xml"/><Relationship Id="rId6" Type="http://schemas.openxmlformats.org/officeDocument/2006/relationships/hyperlink" Target="https://www.aldi.co.uk/neighbourly" TargetMode="External"/><Relationship Id="rId11" Type="http://schemas.openxmlformats.org/officeDocument/2006/relationships/hyperlink" Target="https://my.morrisons.com/sustain-hub/" TargetMode="External"/><Relationship Id="rId5" Type="http://schemas.openxmlformats.org/officeDocument/2006/relationships/hyperlink" Target="https://www.lidl.co.uk/about-us/lidl-changes-for-the-better/teaming-up-to-tackle-hunger" TargetMode="External"/><Relationship Id="rId15" Type="http://schemas.openxmlformats.org/officeDocument/2006/relationships/hyperlink" Target="https://my.morrisons.com/too-good-to-go/" TargetMode="External"/><Relationship Id="rId10" Type="http://schemas.openxmlformats.org/officeDocument/2006/relationships/hyperlink" Target="https://www.about.sainsburys.co.uk/~/media/Files/S/Sainsburys/WLSM_FINAL_REPORT.pdf" TargetMode="External"/><Relationship Id="rId19" Type="http://schemas.openxmlformats.org/officeDocument/2006/relationships/hyperlink" Target="https://www.fairforyou.co.uk/food-club-card" TargetMode="External"/><Relationship Id="rId4" Type="http://schemas.openxmlformats.org/officeDocument/2006/relationships/hyperlink" Target="https://www.about.sainsburys.co.uk/sustainability/better-for-the-planet/food-waste" TargetMode="External"/><Relationship Id="rId9" Type="http://schemas.openxmlformats.org/officeDocument/2006/relationships/hyperlink" Target="https://www.tescoplc.com/sustainability/communities/food-redistribution/" TargetMode="External"/><Relationship Id="rId14" Type="http://schemas.openxmlformats.org/officeDocument/2006/relationships/hyperlink" Target="https://www.asda.com/creating-change-for-better" TargetMode="External"/></Relationships>
</file>

<file path=ppt/slides/_rels/slide2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hyperlink" Target="http://speri.dept.shef.ac.uk/wp-content/uploads/2021/07/Local-responses-to-household-food-insecurity-during-COVID-19-across-the-UK-Full-report.pdf" TargetMode="External"/><Relationship Id="rId7" Type="http://schemas.openxmlformats.org/officeDocument/2006/relationships/hyperlink" Target="https://www.gmpovertyaction.org/maps/"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www.sustainweb.org/publications/apr22-cost-of-living-playbook/" TargetMode="External"/><Relationship Id="rId5" Type="http://schemas.openxmlformats.org/officeDocument/2006/relationships/hyperlink" Target="https://www.foodaidnetwork.org.uk/cash-first" TargetMode="External"/><Relationship Id="rId4" Type="http://schemas.openxmlformats.org/officeDocument/2006/relationships/hyperlink" Target="http://speri.dept.shef.ac.uk/wp-content/uploads/2022/02/Local-responses-to-food-insecurity-Sept-20-21-Full-Report.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eedingbritain.org/what-works-centre/"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s://www.researchgate.net/publication/341121065_Releasing_social_value_from_surplus_food_Impact_of_British_Red_Cross_funding_on_FareShare_to_tackle_Loneliness_and_Isolation_Evaluation_Final_Report"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s://static1.squarespace.com/static/5f452e5078bf4f32c97a8045/t/6241963f9ec2b51a579a08b5/1648465485739/TBBT+Impact+Report+2021+FINAL.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ustardtree.org.uk/about-us/values-approach/"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https://feedingbritain.org/wp-content/uploads/2022/04/Affordable-Food-Club-Toolkit-April-2022.docx-1.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hyperlink" Target="https://www.feedingliverpool.org/"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11.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s://foodwiseleeds.org/project/food-resilience/"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slide" Target="slide18.xml"/><Relationship Id="rId5" Type="http://schemas.openxmlformats.org/officeDocument/2006/relationships/hyperlink" Target="https://www.nourishscotland.org/projects/dignity/" TargetMode="External"/><Relationship Id="rId4" Type="http://schemas.openxmlformats.org/officeDocument/2006/relationships/slide" Target="slide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mbridge.org/core/services/aop-cambridge-core/content/view/F2D7D0B429C175D9098237B8F7CDDCDF/S002966511800006Xa.pdf/interventions-to-address-household-food-insecurity-in-high-income-countries.pdf" TargetMode="External"/><Relationship Id="rId7" Type="http://schemas.openxmlformats.org/officeDocument/2006/relationships/slide" Target="slide18.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hyperlink" Target="https://www.alexandrarose.org.uk/" TargetMode="External"/><Relationship Id="rId5" Type="http://schemas.openxmlformats.org/officeDocument/2006/relationships/image" Target="../media/image29.png"/><Relationship Id="rId4" Type="http://schemas.openxmlformats.org/officeDocument/2006/relationships/hyperlink" Target="https://www.ncbi.nlm.nih.gov/pmc/articles/PMC8904189/pdf/fdaa190.pdf" TargetMode="External"/></Relationships>
</file>

<file path=ppt/slides/_rels/slide3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hyperlink" Target="https://www.local.gov.uk/our-support/safer-and-more-sustainable-communities/cost-living-hub/cost-living-food-insecurity-and" TargetMode="External"/><Relationship Id="rId7" Type="http://schemas.openxmlformats.org/officeDocument/2006/relationships/hyperlink" Target="https://chefsinschools.org.uk/schools-what-we-do/"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https://www.theguardian.com/education/2022/oct/16/i-cooked-it-meet-the-schools-where-pupils-grow-pick-and-cook-their-own-lunch?utm_term=634cefda2013f3cee1ac7b417265a676&amp;utm_campaign=FirstEdition&amp;utm_source=esp&amp;utm_medium=Email&amp;CMP=firstedition_email" TargetMode="External"/><Relationship Id="rId5" Type="http://schemas.openxmlformats.org/officeDocument/2006/relationships/image" Target="../media/image30.png"/><Relationship Id="rId4" Type="http://schemas.openxmlformats.org/officeDocument/2006/relationships/hyperlink" Target="https://committees.parliament.uk/writtenevidence/204/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gate.net/publication/341121065_Releasing_social_value_from_surplus_food_Impact_of_British_Red_Cross_funding_on_FareShare_to_tackle_Loneliness_and_Isolation_Evaluation_Final_Report" TargetMode="External"/><Relationship Id="rId7" Type="http://schemas.openxmlformats.org/officeDocument/2006/relationships/slide" Target="slide18.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https://bagsoftaste.org/" TargetMode="External"/><Relationship Id="rId5" Type="http://schemas.openxmlformats.org/officeDocument/2006/relationships/image" Target="../media/image31.jpeg"/><Relationship Id="rId4" Type="http://schemas.openxmlformats.org/officeDocument/2006/relationships/hyperlink" Target="https://www.cambridge.org/core/services/aop-cambridge-core/content/view/F2D7D0B429C175D9098237B8F7CDDCDF/S002966511800006Xa.pdf/interventions-to-address-household-food-insecurity-in-high-income-countries.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gate.net/publication/341121065_Releasing_social_value_from_surplus_food_Impact_of_British_Red_Cross_funding_on_FareShare_to_tackle_Loneliness_and_Isolation_Evaluation_Final_Report"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slide" Target="slide18.xml"/><Relationship Id="rId4" Type="http://schemas.openxmlformats.org/officeDocument/2006/relationships/hyperlink" Target="https://www.ncbi.nlm.nih.gov/pmc/articles/PMC614199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researchgate.net/publication/341121065_Releasing_social_value_from_surplus_food_Impact_of_British_Red_Cross_funding_on_FareShare_to_tackle_Loneliness_and_Isolation_Evaluation_Final_Report"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slide" Target="slide18.xml"/><Relationship Id="rId5" Type="http://schemas.openxmlformats.org/officeDocument/2006/relationships/image" Target="../media/image32.png"/><Relationship Id="rId4" Type="http://schemas.openxmlformats.org/officeDocument/2006/relationships/hyperlink" Target="https://mustardtree.org.uk/wp-content/uploads/2022/02/Leaflet-Social-Super-Market-at-Apostles-1.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fcho.co.uk/media/go4njgrs/power-up-the-flavour-cracking-good-food.pdf" TargetMode="External"/><Relationship Id="rId13" Type="http://schemas.openxmlformats.org/officeDocument/2006/relationships/image" Target="../media/image33.png"/><Relationship Id="rId3" Type="http://schemas.openxmlformats.org/officeDocument/2006/relationships/slide" Target="slide2.xml"/><Relationship Id="rId7" Type="http://schemas.openxmlformats.org/officeDocument/2006/relationships/hyperlink" Target="https://www.nutrition.org.uk/putting-it-into-practice/some-tips-to-save-money-on-food/" TargetMode="External"/><Relationship Id="rId12" Type="http://schemas.openxmlformats.org/officeDocument/2006/relationships/hyperlink" Target="https://www.local.gov.uk/our-support/safer-and-more-sustainable-communities/cost-living-hub/cost-living-partnership-working"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s://foodactive.org.uk/wp-content/uploads/2020/04/Food-Parcel-Meal-Ideas-and-Inspiration-Booklet-Food-Active-MAY-2020-Update.pdf" TargetMode="External"/><Relationship Id="rId11" Type="http://schemas.openxmlformats.org/officeDocument/2006/relationships/hyperlink" Target="https://bit.ly/Difficult-Conversations-Talking-About-Money" TargetMode="External"/><Relationship Id="rId5" Type="http://schemas.openxmlformats.org/officeDocument/2006/relationships/hyperlink" Target="https://foodwiseleeds.org/recipe-hub/" TargetMode="External"/><Relationship Id="rId10" Type="http://schemas.openxmlformats.org/officeDocument/2006/relationships/hyperlink" Target="https://www.moneyadviceservice.org.uk/en/articles/talking-about-money-guides#how-to-talk-about-money" TargetMode="External"/><Relationship Id="rId4" Type="http://schemas.openxmlformats.org/officeDocument/2006/relationships/hyperlink" Target="https://drive.google.com/file/d/1EQw7KrhV5CN0eRLOUKuUPPbTPCsAXwyI/view" TargetMode="External"/><Relationship Id="rId9" Type="http://schemas.openxmlformats.org/officeDocument/2006/relationships/hyperlink" Target="https://mustardtree.org.uk/get-help/useful-information-and-resourc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fingertips.phe.org.uk/public-health-outcomes-framework#page/3/gid/1000041/pat/6/par/E12000002/ati/401/are/E07000026/iid/93758/age/164/sex/4/cat/-1/ctp/-1/yrr/1/cid/4/tbm/0/page-options/car-do-0" TargetMode="External"/><Relationship Id="rId13" Type="http://schemas.openxmlformats.org/officeDocument/2006/relationships/hyperlink" Target="https://researchbriefings.files.parliament.uk/documents/CBP-8585/CBP-8585.pdf" TargetMode="External"/><Relationship Id="rId3" Type="http://schemas.openxmlformats.org/officeDocument/2006/relationships/slide" Target="slide3.xml"/><Relationship Id="rId7" Type="http://schemas.openxmlformats.org/officeDocument/2006/relationships/hyperlink" Target="https://shefuni.maps.arcgis.com/apps/instant/interactivelegend/index.html?appid=8be0cd9e18904c258afd3c959d6fc4d7" TargetMode="External"/><Relationship Id="rId12" Type="http://schemas.openxmlformats.org/officeDocument/2006/relationships/hyperlink" Target="https://data.food.gov.uk/catalog/datasets/ed0b4411-ee3d-452c-97b4-f3f1f1146ff1"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arc-wx.nihr.ac.uk/news/southampton-research-shows-regions-in-the-north-have-higher-risk-of-food-insecurity/#:~:text=of%20food%20insecurity-,Southampton%20research%20shows%20regions%20in%20the%20North%20have%20higher%20risk,highest%20risk%20of%20food%20insecurity" TargetMode="External"/><Relationship Id="rId11" Type="http://schemas.openxmlformats.org/officeDocument/2006/relationships/hyperlink" Target="https://data.food.gov.uk/catalog/datasets/1d781591-690d-4a6d-a3ae-86657d1ffa9e" TargetMode="External"/><Relationship Id="rId5" Type="http://schemas.openxmlformats.org/officeDocument/2006/relationships/hyperlink" Target="https://www.gmpovertyaction.org/pm2022-fuel-utilities-food/" TargetMode="External"/><Relationship Id="rId15" Type="http://schemas.openxmlformats.org/officeDocument/2006/relationships/hyperlink" Target="https://public.flourish.studio/story/1634399/" TargetMode="External"/><Relationship Id="rId10" Type="http://schemas.openxmlformats.org/officeDocument/2006/relationships/hyperlink" Target="https://www.gov.uk/government/collections/family-resources-survey--2" TargetMode="External"/><Relationship Id="rId4" Type="http://schemas.openxmlformats.org/officeDocument/2006/relationships/hyperlink" Target="https://www.greatermanchester-ca.gov.uk/what-we-do/health/coronavirus/safely-managing-covid-19-greater-manchester-population-survey-results/" TargetMode="External"/><Relationship Id="rId9" Type="http://schemas.openxmlformats.org/officeDocument/2006/relationships/hyperlink" Target="https://foodfoundation.org.uk/data-hub" TargetMode="External"/><Relationship Id="rId14" Type="http://schemas.openxmlformats.org/officeDocument/2006/relationships/hyperlink" Target="https://researchbriefings.files.parliament.uk/documents/CBP-9428/CBP-9428.pdf"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geofoodie.org/2021/03/18/hunger-and-hardshi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ate.net/publication/349733670_Building_Post-COVID_Community_resilience_by_moving_beyond_emergency_food_suppor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journals.sagepub.com/doi/10.1177/2158244016682477"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foodwiseleeds.org/project/food-resilience/"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democracy.bristol.gov.uk/documents/s70254/Appendix%20A2%20-%20Draft%20Food%20Strategy.pdf" TargetMode="External"/><Relationship Id="rId7" Type="http://schemas.openxmlformats.org/officeDocument/2006/relationships/hyperlink" Target="https://www.hertfordshire.gov.uk/media-library/documents/public-health/professionals/engaging-local-communities/engage-to-empower-template.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www.hertfordshire.gov.uk/media-library/documents/public-health/professionals/engaging-local-communities/engage-to-understand-template.pdf" TargetMode="External"/><Relationship Id="rId5" Type="http://schemas.openxmlformats.org/officeDocument/2006/relationships/hyperlink" Target="https://www.hertfordshire.gov.uk/services/health-in-herts/professionals/behavioural-science-resources-for-professionals.aspx"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a:xfrm>
            <a:off x="930374" y="2549668"/>
            <a:ext cx="9144000" cy="563231"/>
          </a:xfrm>
        </p:spPr>
        <p:txBody>
          <a:bodyPr/>
          <a:lstStyle/>
          <a:p>
            <a:r>
              <a:rPr lang="en-GB" dirty="0"/>
              <a:t>Food Insecurity Interventions</a:t>
            </a:r>
          </a:p>
        </p:txBody>
      </p:sp>
      <p:sp>
        <p:nvSpPr>
          <p:cNvPr id="5" name="Subtitle 4">
            <a:extLst>
              <a:ext uri="{FF2B5EF4-FFF2-40B4-BE49-F238E27FC236}">
                <a16:creationId xmlns:a16="http://schemas.microsoft.com/office/drawing/2014/main" id="{F9E4C3DD-0C15-4059-95FA-4122D45E2BAB}"/>
              </a:ext>
            </a:extLst>
          </p:cNvPr>
          <p:cNvSpPr>
            <a:spLocks noGrp="1"/>
          </p:cNvSpPr>
          <p:nvPr>
            <p:ph type="subTitle" idx="1"/>
          </p:nvPr>
        </p:nvSpPr>
        <p:spPr>
          <a:xfrm>
            <a:off x="930275" y="3429000"/>
            <a:ext cx="9144000" cy="590931"/>
          </a:xfrm>
        </p:spPr>
        <p:txBody>
          <a:bodyPr/>
          <a:lstStyle/>
          <a:p>
            <a:r>
              <a:rPr lang="en-GB" sz="1800" b="1" dirty="0">
                <a:effectLst/>
                <a:latin typeface="Arial" panose="020B0604020202020204" pitchFamily="34" charset="0"/>
                <a:ea typeface="Times New Roman" panose="02020603050405020304" pitchFamily="18" charset="0"/>
              </a:rPr>
              <a:t>A review of local food insecurity interventions in the context of the current pressure on cost of living</a:t>
            </a:r>
            <a:endParaRPr lang="en-GB" dirty="0"/>
          </a:p>
        </p:txBody>
      </p:sp>
      <p:sp>
        <p:nvSpPr>
          <p:cNvPr id="6" name="Text Placeholder 5">
            <a:extLst>
              <a:ext uri="{FF2B5EF4-FFF2-40B4-BE49-F238E27FC236}">
                <a16:creationId xmlns:a16="http://schemas.microsoft.com/office/drawing/2014/main" id="{CB69CF3D-3ED7-4E40-8980-547EF27F078A}"/>
              </a:ext>
            </a:extLst>
          </p:cNvPr>
          <p:cNvSpPr>
            <a:spLocks noGrp="1"/>
          </p:cNvSpPr>
          <p:nvPr>
            <p:ph type="body" sz="quarter" idx="13"/>
          </p:nvPr>
        </p:nvSpPr>
        <p:spPr>
          <a:xfrm>
            <a:off x="930275" y="5027088"/>
            <a:ext cx="4057650" cy="930511"/>
          </a:xfrm>
        </p:spPr>
        <p:txBody>
          <a:bodyPr/>
          <a:lstStyle/>
          <a:p>
            <a:r>
              <a:rPr lang="en-GB" dirty="0"/>
              <a:t>October 2022</a:t>
            </a:r>
          </a:p>
          <a:p>
            <a:r>
              <a:rPr lang="en-GB" dirty="0"/>
              <a:t>Mella Moylan, OHID North West</a:t>
            </a:r>
          </a:p>
          <a:p>
            <a:r>
              <a:rPr lang="en-GB" dirty="0"/>
              <a:t>mella.moylan@dhsc.gov.uk</a:t>
            </a:r>
          </a:p>
        </p:txBody>
      </p:sp>
    </p:spTree>
    <p:extLst>
      <p:ext uri="{BB962C8B-B14F-4D97-AF65-F5344CB8AC3E}">
        <p14:creationId xmlns:p14="http://schemas.microsoft.com/office/powerpoint/2010/main" val="31768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852A281-1B25-4F37-8424-2506DA01508D}"/>
              </a:ext>
            </a:extLst>
          </p:cNvPr>
          <p:cNvSpPr txBox="1"/>
          <p:nvPr/>
        </p:nvSpPr>
        <p:spPr>
          <a:xfrm>
            <a:off x="791558" y="993161"/>
            <a:ext cx="10752742" cy="4539704"/>
          </a:xfrm>
          <a:prstGeom prst="rect">
            <a:avLst/>
          </a:prstGeom>
          <a:noFill/>
        </p:spPr>
        <p:txBody>
          <a:bodyPr wrap="square" rtlCol="0">
            <a:spAutoFit/>
          </a:bodyPr>
          <a:lstStyle/>
          <a:p>
            <a:pPr>
              <a:spcAft>
                <a:spcPts val="1200"/>
              </a:spcAft>
            </a:pPr>
            <a:r>
              <a:rPr lang="en-GB" dirty="0"/>
              <a:t>Multiple organisations* describe the principles of good food insecurity interventions as:</a:t>
            </a:r>
          </a:p>
          <a:p>
            <a:pPr marL="342900" indent="-342900">
              <a:spcAft>
                <a:spcPts val="600"/>
              </a:spcAft>
              <a:buFont typeface="+mj-lt"/>
              <a:buAutoNum type="arabicPeriod"/>
            </a:pPr>
            <a:r>
              <a:rPr lang="en-GB" dirty="0"/>
              <a:t>User-centred and inclusive to everyone in the community</a:t>
            </a:r>
          </a:p>
          <a:p>
            <a:pPr marL="342900" indent="-342900">
              <a:spcAft>
                <a:spcPts val="600"/>
              </a:spcAft>
              <a:buFont typeface="+mj-lt"/>
              <a:buAutoNum type="arabicPeriod"/>
            </a:pPr>
            <a:r>
              <a:rPr lang="en-GB" dirty="0"/>
              <a:t>Healthy, culturally appropriate and social</a:t>
            </a:r>
          </a:p>
          <a:p>
            <a:pPr marL="342900" indent="-342900">
              <a:spcAft>
                <a:spcPts val="600"/>
              </a:spcAft>
              <a:buFont typeface="+mj-lt"/>
              <a:buAutoNum type="arabicPeriod"/>
            </a:pPr>
            <a:r>
              <a:rPr lang="en-GB" dirty="0"/>
              <a:t>Communicated effectively to increase knowledge of the available support and reduce stigma</a:t>
            </a:r>
          </a:p>
          <a:p>
            <a:pPr marL="342900" indent="-342900">
              <a:spcAft>
                <a:spcPts val="600"/>
              </a:spcAft>
              <a:buFont typeface="+mj-lt"/>
              <a:buAutoNum type="arabicPeriod"/>
            </a:pPr>
            <a:r>
              <a:rPr lang="en-GB" dirty="0"/>
              <a:t>Easy and quick to access, and tailored to need</a:t>
            </a:r>
          </a:p>
          <a:p>
            <a:pPr marL="342900" indent="-342900">
              <a:spcAft>
                <a:spcPts val="600"/>
              </a:spcAft>
              <a:buFont typeface="+mj-lt"/>
              <a:buAutoNum type="arabicPeriod"/>
            </a:pPr>
            <a:r>
              <a:rPr lang="en-GB" dirty="0"/>
              <a:t>Promoting dignity, reciprocity and autonomy</a:t>
            </a:r>
          </a:p>
          <a:p>
            <a:pPr marL="342900" indent="-342900">
              <a:spcAft>
                <a:spcPts val="600"/>
              </a:spcAft>
              <a:buFont typeface="+mj-lt"/>
              <a:buAutoNum type="arabicPeriod"/>
            </a:pPr>
            <a:r>
              <a:rPr lang="en-GB" dirty="0"/>
              <a:t>Empowering through community participation in design and delivery, and transparent decision making</a:t>
            </a:r>
          </a:p>
          <a:p>
            <a:pPr marL="342900" indent="-342900">
              <a:spcAft>
                <a:spcPts val="600"/>
              </a:spcAft>
              <a:buFont typeface="+mj-lt"/>
              <a:buAutoNum type="arabicPeriod"/>
            </a:pPr>
            <a:r>
              <a:rPr lang="en-GB" dirty="0"/>
              <a:t>Having effective monitoring and data recording mechanisms in place</a:t>
            </a:r>
          </a:p>
          <a:p>
            <a:pPr marL="342900" indent="-342900">
              <a:spcAft>
                <a:spcPts val="600"/>
              </a:spcAft>
              <a:buFont typeface="+mj-lt"/>
              <a:buAutoNum type="arabicPeriod"/>
            </a:pPr>
            <a:r>
              <a:rPr lang="en-GB" dirty="0"/>
              <a:t>Advocating for change, including the adoption of the real Living Wage</a:t>
            </a:r>
          </a:p>
          <a:p>
            <a:pPr marL="342900" indent="-342900">
              <a:spcAft>
                <a:spcPts val="600"/>
              </a:spcAft>
              <a:buFont typeface="+mj-lt"/>
              <a:buAutoNum type="arabicPeriod"/>
            </a:pPr>
            <a:r>
              <a:rPr lang="en-GB" dirty="0"/>
              <a:t>Establishing and utilising a joined-up, multi-agency partnership that includes key organisations and people with lived experience</a:t>
            </a:r>
          </a:p>
          <a:p>
            <a:pPr marL="342900" indent="-342900">
              <a:spcAft>
                <a:spcPts val="600"/>
              </a:spcAft>
              <a:buFont typeface="+mj-lt"/>
              <a:buAutoNum type="arabicPeriod"/>
            </a:pPr>
            <a:r>
              <a:rPr lang="en-GB" dirty="0"/>
              <a:t>Taking a whole system approach by facilitating onward referral to broader support.</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47407E56-839C-49E0-A0D7-1F11DA181EF5}"/>
              </a:ext>
            </a:extLst>
          </p:cNvPr>
          <p:cNvSpPr txBox="1"/>
          <p:nvPr/>
        </p:nvSpPr>
        <p:spPr>
          <a:xfrm>
            <a:off x="791558" y="5788829"/>
            <a:ext cx="10780040" cy="461665"/>
          </a:xfrm>
          <a:prstGeom prst="rect">
            <a:avLst/>
          </a:prstGeom>
          <a:noFill/>
        </p:spPr>
        <p:txBody>
          <a:bodyPr wrap="square" rtlCol="0">
            <a:spAutoFit/>
          </a:bodyPr>
          <a:lstStyle/>
          <a:p>
            <a:r>
              <a:rPr lang="en-GB" sz="1200" dirty="0"/>
              <a:t>*</a:t>
            </a:r>
            <a:r>
              <a:rPr lang="en-GB" sz="1200" dirty="0">
                <a:hlinkClick r:id="rId3"/>
              </a:rPr>
              <a:t>Sustainable Food Places</a:t>
            </a:r>
            <a:r>
              <a:rPr lang="en-GB" sz="1200" dirty="0"/>
              <a:t>, </a:t>
            </a:r>
            <a:r>
              <a:rPr lang="en-GB" sz="1200" dirty="0">
                <a:hlinkClick r:id="rId4"/>
              </a:rPr>
              <a:t>Sustain 1</a:t>
            </a:r>
            <a:r>
              <a:rPr lang="en-GB" sz="1200" dirty="0"/>
              <a:t>, </a:t>
            </a:r>
            <a:r>
              <a:rPr lang="en-GB" sz="1200" dirty="0">
                <a:hlinkClick r:id="rId5"/>
              </a:rPr>
              <a:t>Sustain 2</a:t>
            </a:r>
            <a:r>
              <a:rPr lang="en-GB" sz="1200" dirty="0"/>
              <a:t>, </a:t>
            </a:r>
            <a:r>
              <a:rPr lang="en-GB" sz="1200" u="sng" dirty="0">
                <a:solidFill>
                  <a:srgbClr val="0563C1"/>
                </a:solidFill>
                <a:effectLst/>
                <a:ea typeface="Calibri" panose="020F0502020204030204" pitchFamily="34" charset="0"/>
                <a:cs typeface="Times New Roman" panose="02020603050405020304" pitchFamily="18" charset="0"/>
                <a:hlinkClick r:id="rId6"/>
              </a:rPr>
              <a:t>Feeding Liverpool</a:t>
            </a:r>
            <a:r>
              <a:rPr lang="en-GB" sz="1200" dirty="0">
                <a:effectLst/>
                <a:ea typeface="Calibri" panose="020F0502020204030204" pitchFamily="34" charset="0"/>
                <a:cs typeface="Times New Roman" panose="02020603050405020304" pitchFamily="18" charset="0"/>
              </a:rPr>
              <a:t>, </a:t>
            </a:r>
            <a:r>
              <a:rPr lang="en-GB" sz="1200" u="sng" dirty="0" err="1">
                <a:solidFill>
                  <a:srgbClr val="0563C1"/>
                </a:solidFill>
                <a:effectLst/>
                <a:ea typeface="Calibri" panose="020F0502020204030204" pitchFamily="34" charset="0"/>
                <a:cs typeface="Times New Roman" panose="02020603050405020304" pitchFamily="18" charset="0"/>
                <a:hlinkClick r:id="rId7"/>
              </a:rPr>
              <a:t>GeoFoodie</a:t>
            </a:r>
            <a:r>
              <a:rPr lang="en-GB" sz="1200" dirty="0">
                <a:effectLst/>
                <a:ea typeface="Calibri" panose="020F0502020204030204" pitchFamily="34" charset="0"/>
                <a:cs typeface="Times New Roman" panose="02020603050405020304" pitchFamily="18" charset="0"/>
              </a:rPr>
              <a:t>, </a:t>
            </a:r>
            <a:r>
              <a:rPr lang="en-GB" sz="1200" u="sng" dirty="0">
                <a:solidFill>
                  <a:srgbClr val="0563C1"/>
                </a:solidFill>
                <a:effectLst/>
                <a:ea typeface="Calibri" panose="020F0502020204030204" pitchFamily="34" charset="0"/>
                <a:cs typeface="Times New Roman" panose="02020603050405020304" pitchFamily="18" charset="0"/>
                <a:hlinkClick r:id="rId8"/>
              </a:rPr>
              <a:t>Bristol Food Strategy</a:t>
            </a:r>
            <a:r>
              <a:rPr lang="en-GB" sz="1200" dirty="0">
                <a:effectLst/>
                <a:ea typeface="Calibri" panose="020F0502020204030204" pitchFamily="34" charset="0"/>
                <a:cs typeface="Times New Roman" panose="02020603050405020304" pitchFamily="18" charset="0"/>
              </a:rPr>
              <a:t>,</a:t>
            </a:r>
            <a:r>
              <a:rPr lang="en-GB" sz="1200" dirty="0">
                <a:solidFill>
                  <a:srgbClr val="0563C1"/>
                </a:solidFill>
                <a:effectLst/>
                <a:ea typeface="Calibri" panose="020F0502020204030204" pitchFamily="34" charset="0"/>
                <a:cs typeface="Times New Roman" panose="02020603050405020304" pitchFamily="18" charset="0"/>
              </a:rPr>
              <a:t> </a:t>
            </a:r>
            <a:r>
              <a:rPr lang="en-GB" sz="1200" u="sng" dirty="0">
                <a:solidFill>
                  <a:srgbClr val="0563C1"/>
                </a:solidFill>
                <a:effectLst/>
                <a:ea typeface="Calibri" panose="020F0502020204030204" pitchFamily="34" charset="0"/>
                <a:cs typeface="Times New Roman" panose="02020603050405020304" pitchFamily="18" charset="0"/>
                <a:hlinkClick r:id="rId9"/>
              </a:rPr>
              <a:t>Food Foundation</a:t>
            </a:r>
            <a:r>
              <a:rPr lang="en-GB" sz="1200" dirty="0">
                <a:effectLst/>
                <a:ea typeface="Calibri" panose="020F0502020204030204" pitchFamily="34" charset="0"/>
                <a:cs typeface="Times New Roman" panose="02020603050405020304" pitchFamily="18" charset="0"/>
              </a:rPr>
              <a:t>, </a:t>
            </a:r>
            <a:r>
              <a:rPr lang="en-GB" sz="1200" u="sng" dirty="0">
                <a:solidFill>
                  <a:srgbClr val="0563C1"/>
                </a:solidFill>
                <a:effectLst/>
                <a:ea typeface="Calibri" panose="020F0502020204030204" pitchFamily="34" charset="0"/>
                <a:cs typeface="Times New Roman" panose="02020603050405020304" pitchFamily="18" charset="0"/>
                <a:hlinkClick r:id="rId10"/>
              </a:rPr>
              <a:t>SPERI</a:t>
            </a:r>
            <a:r>
              <a:rPr lang="en-GB" sz="1200" u="sng" dirty="0">
                <a:solidFill>
                  <a:srgbClr val="0563C1"/>
                </a:solidFill>
                <a:effectLst/>
                <a:ea typeface="Calibri" panose="020F0502020204030204" pitchFamily="34" charset="0"/>
                <a:cs typeface="Times New Roman" panose="02020603050405020304" pitchFamily="18" charset="0"/>
              </a:rPr>
              <a:t> 1</a:t>
            </a:r>
            <a:r>
              <a:rPr lang="en-GB" sz="1200" dirty="0">
                <a:effectLst/>
                <a:ea typeface="Calibri" panose="020F0502020204030204" pitchFamily="34" charset="0"/>
                <a:cs typeface="Times New Roman" panose="02020603050405020304" pitchFamily="18" charset="0"/>
              </a:rPr>
              <a:t>, </a:t>
            </a:r>
            <a:r>
              <a:rPr lang="en-GB" sz="1200" u="sng" dirty="0">
                <a:solidFill>
                  <a:srgbClr val="0563C1"/>
                </a:solidFill>
                <a:effectLst/>
                <a:ea typeface="Calibri" panose="020F0502020204030204" pitchFamily="34" charset="0"/>
                <a:cs typeface="Times New Roman" panose="02020603050405020304" pitchFamily="18" charset="0"/>
                <a:hlinkClick r:id="rId11"/>
              </a:rPr>
              <a:t>SPERI 2</a:t>
            </a:r>
            <a:r>
              <a:rPr lang="en-GB" sz="1200" dirty="0">
                <a:effectLst/>
                <a:ea typeface="Calibri" panose="020F0502020204030204" pitchFamily="34" charset="0"/>
                <a:cs typeface="Times New Roman" panose="02020603050405020304" pitchFamily="18" charset="0"/>
              </a:rPr>
              <a:t>, </a:t>
            </a:r>
            <a:r>
              <a:rPr lang="en-GB" sz="1200" dirty="0">
                <a:hlinkClick r:id="rId12"/>
              </a:rPr>
              <a:t>Behavioural science (hertfordshire.gov.uk)</a:t>
            </a:r>
            <a:endParaRPr lang="en-GB" sz="1200" dirty="0"/>
          </a:p>
        </p:txBody>
      </p:sp>
      <p:sp>
        <p:nvSpPr>
          <p:cNvPr id="11" name="Title 1">
            <a:extLst>
              <a:ext uri="{FF2B5EF4-FFF2-40B4-BE49-F238E27FC236}">
                <a16:creationId xmlns:a16="http://schemas.microsoft.com/office/drawing/2014/main" id="{E558A043-39FB-4001-AF6F-77484F21D4C7}"/>
              </a:ext>
            </a:extLst>
          </p:cNvPr>
          <p:cNvSpPr>
            <a:spLocks noGrp="1"/>
          </p:cNvSpPr>
          <p:nvPr>
            <p:ph type="title"/>
          </p:nvPr>
        </p:nvSpPr>
        <p:spPr>
          <a:xfrm>
            <a:off x="360000" y="136525"/>
            <a:ext cx="11444072" cy="258532"/>
          </a:xfrm>
        </p:spPr>
        <p:txBody>
          <a:bodyPr/>
          <a:lstStyle/>
          <a:p>
            <a:r>
              <a:rPr lang="en-GB" sz="1200" b="0" spc="250" dirty="0"/>
              <a:t>1.3. Support Structures and Framing Interventions</a:t>
            </a:r>
          </a:p>
        </p:txBody>
      </p:sp>
      <p:sp>
        <p:nvSpPr>
          <p:cNvPr id="2" name="Footer Placeholder 1">
            <a:extLst>
              <a:ext uri="{FF2B5EF4-FFF2-40B4-BE49-F238E27FC236}">
                <a16:creationId xmlns:a16="http://schemas.microsoft.com/office/drawing/2014/main" id="{9F43BEA5-62AD-425A-A350-3B30CA37EA2C}"/>
              </a:ext>
            </a:extLst>
          </p:cNvPr>
          <p:cNvSpPr>
            <a:spLocks noGrp="1"/>
          </p:cNvSpPr>
          <p:nvPr>
            <p:ph type="ftr" sz="quarter" idx="11"/>
          </p:nvPr>
        </p:nvSpPr>
        <p:spPr/>
        <p:txBody>
          <a:bodyPr/>
          <a:lstStyle/>
          <a:p>
            <a:pPr algn="ctr"/>
            <a:r>
              <a:rPr lang="en-GB" dirty="0"/>
              <a:t>Review for discussion: not official policy</a:t>
            </a:r>
          </a:p>
        </p:txBody>
      </p:sp>
      <p:sp>
        <p:nvSpPr>
          <p:cNvPr id="9" name="Rectangle 8">
            <a:hlinkClick r:id="rId13" action="ppaction://hlinksldjump"/>
            <a:extLst>
              <a:ext uri="{FF2B5EF4-FFF2-40B4-BE49-F238E27FC236}">
                <a16:creationId xmlns:a16="http://schemas.microsoft.com/office/drawing/2014/main" id="{FF30D043-F726-4466-9405-CBBD3600B439}"/>
              </a:ext>
            </a:extLst>
          </p:cNvPr>
          <p:cNvSpPr/>
          <p:nvPr/>
        </p:nvSpPr>
        <p:spPr>
          <a:xfrm>
            <a:off x="9144000" y="441381"/>
            <a:ext cx="2427598"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1. Introduction</a:t>
            </a:r>
          </a:p>
        </p:txBody>
      </p:sp>
    </p:spTree>
    <p:extLst>
      <p:ext uri="{BB962C8B-B14F-4D97-AF65-F5344CB8AC3E}">
        <p14:creationId xmlns:p14="http://schemas.microsoft.com/office/powerpoint/2010/main" val="211748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1.4. Learning from COVID-19</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hlinkClick r:id="rId3" action="ppaction://hlinksldjump"/>
            <a:extLst>
              <a:ext uri="{FF2B5EF4-FFF2-40B4-BE49-F238E27FC236}">
                <a16:creationId xmlns:a16="http://schemas.microsoft.com/office/drawing/2014/main" id="{B461D647-E41C-4D21-8A28-047B22323073}"/>
              </a:ext>
            </a:extLst>
          </p:cNvPr>
          <p:cNvSpPr/>
          <p:nvPr/>
        </p:nvSpPr>
        <p:spPr>
          <a:xfrm>
            <a:off x="9144000" y="441381"/>
            <a:ext cx="2427598"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1. Introduction</a:t>
            </a:r>
          </a:p>
        </p:txBody>
      </p:sp>
      <p:sp>
        <p:nvSpPr>
          <p:cNvPr id="3" name="TextBox 2">
            <a:extLst>
              <a:ext uri="{FF2B5EF4-FFF2-40B4-BE49-F238E27FC236}">
                <a16:creationId xmlns:a16="http://schemas.microsoft.com/office/drawing/2014/main" id="{FE9B0366-CCFC-4EC5-BB32-E76D64B6F885}"/>
              </a:ext>
            </a:extLst>
          </p:cNvPr>
          <p:cNvSpPr txBox="1"/>
          <p:nvPr/>
        </p:nvSpPr>
        <p:spPr>
          <a:xfrm>
            <a:off x="463705" y="1010107"/>
            <a:ext cx="11185370" cy="5355312"/>
          </a:xfrm>
          <a:prstGeom prst="rect">
            <a:avLst/>
          </a:prstGeom>
          <a:noFill/>
        </p:spPr>
        <p:txBody>
          <a:bodyPr wrap="square" rtlCol="0">
            <a:spAutoFit/>
          </a:bodyPr>
          <a:lstStyle/>
          <a:p>
            <a:r>
              <a:rPr lang="en-GB" dirty="0"/>
              <a:t>Sheffield Political Economy Research Institute’s (SPERI) learnings from the pandemic response echo the </a:t>
            </a:r>
            <a:r>
              <a:rPr lang="en-GB" dirty="0">
                <a:hlinkClick r:id="rId4" action="ppaction://hlinksldjump"/>
              </a:rPr>
              <a:t>summarised principles of good food insecurity interventions</a:t>
            </a:r>
            <a:r>
              <a:rPr lang="en-GB" dirty="0"/>
              <a:t>, namely the need to take a multi-partnership, whole system approach, including involving stakeholders who hadn’t previously been involved in food issues. They also noted a focus on transforming the local food system, by understanding how local food businesses and producers can be better utilised.</a:t>
            </a:r>
          </a:p>
          <a:p>
            <a:endParaRPr lang="en-GB" dirty="0"/>
          </a:p>
          <a:p>
            <a:r>
              <a:rPr lang="en-GB" dirty="0"/>
              <a:t>In the Trussell Trust’s </a:t>
            </a:r>
            <a:r>
              <a:rPr lang="en-GB" dirty="0">
                <a:hlinkClick r:id="rId5"/>
              </a:rPr>
              <a:t>Local Lifelines</a:t>
            </a:r>
            <a:r>
              <a:rPr lang="en-GB" dirty="0"/>
              <a:t> report from October 2020, local authorities reported these changes that they made to their schemes during the COVID-19 crisis:</a:t>
            </a:r>
          </a:p>
          <a:p>
            <a:pPr marL="285750" indent="-285750">
              <a:buFontTx/>
              <a:buChar char="-"/>
            </a:pPr>
            <a:r>
              <a:rPr lang="en-GB" dirty="0"/>
              <a:t>Wider advertising and promotion of available support</a:t>
            </a:r>
          </a:p>
          <a:p>
            <a:pPr marL="285750" indent="-285750">
              <a:buFontTx/>
              <a:buChar char="-"/>
            </a:pPr>
            <a:r>
              <a:rPr lang="en-GB" dirty="0"/>
              <a:t>Increasing flexibility in number of applications</a:t>
            </a:r>
          </a:p>
          <a:p>
            <a:pPr marL="285750" indent="-285750">
              <a:buFontTx/>
              <a:buChar char="-"/>
            </a:pPr>
            <a:r>
              <a:rPr lang="en-GB" dirty="0"/>
              <a:t>Relaxing the rules around evidence and documentation for the application</a:t>
            </a:r>
          </a:p>
          <a:p>
            <a:pPr marL="285750" indent="-285750">
              <a:buFontTx/>
              <a:buChar char="-"/>
            </a:pPr>
            <a:r>
              <a:rPr lang="en-GB" dirty="0"/>
              <a:t>Supplying internet access through short-term use smartphones</a:t>
            </a:r>
          </a:p>
          <a:p>
            <a:pPr marL="285750" indent="-285750">
              <a:buFontTx/>
              <a:buChar char="-"/>
            </a:pPr>
            <a:r>
              <a:rPr lang="en-GB" dirty="0"/>
              <a:t>Increasing the crisis award amount, particularly for those who were vulnerable.</a:t>
            </a:r>
          </a:p>
          <a:p>
            <a:pPr marL="285750" indent="-285750">
              <a:buFontTx/>
              <a:buChar char="-"/>
            </a:pPr>
            <a:endParaRPr lang="en-GB" dirty="0"/>
          </a:p>
          <a:p>
            <a:r>
              <a:rPr lang="en-GB" dirty="0"/>
              <a:t>Whilst there are benefits to councils promoting community-led action (namely being cost effective and offering localised support), the report also highlighted some of the risks which include:</a:t>
            </a:r>
          </a:p>
          <a:p>
            <a:pPr marL="285750" indent="-285750">
              <a:buFontTx/>
              <a:buChar char="-"/>
            </a:pPr>
            <a:r>
              <a:rPr lang="en-GB" dirty="0"/>
              <a:t>Concerns around sustainability, capacity and reliance</a:t>
            </a:r>
          </a:p>
          <a:p>
            <a:pPr marL="285750" indent="-285750">
              <a:buFontTx/>
              <a:buChar char="-"/>
            </a:pPr>
            <a:r>
              <a:rPr lang="en-GB" dirty="0"/>
              <a:t>Lack of data collection which will prevent effective future strategic planning</a:t>
            </a:r>
          </a:p>
          <a:p>
            <a:pPr marL="285750" indent="-285750">
              <a:buFontTx/>
              <a:buChar char="-"/>
            </a:pPr>
            <a:r>
              <a:rPr lang="en-GB" dirty="0"/>
              <a:t>Challenges around facilitating onward referral and creating wrap-around services.</a:t>
            </a:r>
          </a:p>
        </p:txBody>
      </p:sp>
      <p:sp>
        <p:nvSpPr>
          <p:cNvPr id="6" name="Footer Placeholder 5">
            <a:extLst>
              <a:ext uri="{FF2B5EF4-FFF2-40B4-BE49-F238E27FC236}">
                <a16:creationId xmlns:a16="http://schemas.microsoft.com/office/drawing/2014/main" id="{AFA2401E-6749-4485-8B62-9530FA7842CA}"/>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137171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a:xfrm>
            <a:off x="360000" y="340950"/>
            <a:ext cx="11444072" cy="535531"/>
          </a:xfrm>
        </p:spPr>
        <p:txBody>
          <a:bodyPr/>
          <a:lstStyle/>
          <a:p>
            <a:r>
              <a:rPr lang="en-GB" spc="250" dirty="0"/>
              <a:t>1.5. Problems with Interventions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534BCF-6F67-438C-99B3-C9CBEC138D27}"/>
              </a:ext>
            </a:extLst>
          </p:cNvPr>
          <p:cNvSpPr txBox="1"/>
          <p:nvPr/>
        </p:nvSpPr>
        <p:spPr>
          <a:xfrm>
            <a:off x="2295524" y="1066778"/>
            <a:ext cx="9276073" cy="5324535"/>
          </a:xfrm>
          <a:prstGeom prst="rect">
            <a:avLst/>
          </a:prstGeom>
          <a:noFill/>
        </p:spPr>
        <p:txBody>
          <a:bodyPr wrap="square" lIns="91440" tIns="45720" rIns="91440" bIns="45720" rtlCol="0" anchor="t">
            <a:spAutoFit/>
          </a:bodyPr>
          <a:lstStyle/>
          <a:p>
            <a:r>
              <a:rPr lang="en-GB" sz="1700" dirty="0"/>
              <a:t>In </a:t>
            </a:r>
            <a:r>
              <a:rPr lang="en-GB" sz="1700" dirty="0">
                <a:hlinkClick r:id="rId3"/>
              </a:rPr>
              <a:t>written evidence</a:t>
            </a:r>
            <a:r>
              <a:rPr lang="en-GB" sz="1700" dirty="0"/>
              <a:t> to parliament in 2019, Exeter Food Bank described some of its challenges despite their best efforts, which are indicative of wider issues with food banks and why they shouldn’t be used long-term.</a:t>
            </a:r>
          </a:p>
          <a:p>
            <a:endParaRPr lang="en-GB" sz="1700" dirty="0"/>
          </a:p>
          <a:p>
            <a:r>
              <a:rPr lang="en-GB" sz="1700" dirty="0"/>
              <a:t>Parcels were packed with some input from the client and were nutritionally balanced, although they lacked variety. They were supplemented with fresh, redistributed surplus produce from supermarkets which proved extremely logistically challenging; it needed to be collected and redistributed at short notice, but the type and quantity of food couldn’t be predicted, which created further transportation and storage challenges, and it didn’t always meet the requirements of the foodbank.</a:t>
            </a:r>
          </a:p>
          <a:p>
            <a:endParaRPr lang="en-GB" sz="1700" dirty="0"/>
          </a:p>
          <a:p>
            <a:r>
              <a:rPr lang="en-GB" sz="1700" dirty="0"/>
              <a:t>Whilst the community donated items in line with the Eat Well guide, they were unpopular with the clients who preferred unhealthier, processed or instant foods. Many of the clients had limited access to cooking equipment as they were in temporary or emergency accommodation or were concerned about energy costs (particularly those on energy meters) so preferred food that required minimal preparation over fresh or wholegrain items that take longer to cook.</a:t>
            </a:r>
          </a:p>
          <a:p>
            <a:endParaRPr lang="en-GB" sz="1700" dirty="0"/>
          </a:p>
          <a:p>
            <a:r>
              <a:rPr lang="en-GB" sz="1700" dirty="0"/>
              <a:t>This often led to long-term dependence on expensive, instant foods, which further exacerbated their financial insecurity.</a:t>
            </a:r>
          </a:p>
          <a:p>
            <a:endParaRPr lang="en-GB" sz="1700" dirty="0"/>
          </a:p>
        </p:txBody>
      </p:sp>
      <p:sp>
        <p:nvSpPr>
          <p:cNvPr id="11" name="Arrow: Right 10">
            <a:extLst>
              <a:ext uri="{FF2B5EF4-FFF2-40B4-BE49-F238E27FC236}">
                <a16:creationId xmlns:a16="http://schemas.microsoft.com/office/drawing/2014/main" id="{3CD0765C-646A-444E-8609-C412FD4E65D7}"/>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pic>
        <p:nvPicPr>
          <p:cNvPr id="4098" name="Picture 2" descr="Exeter Foodbank Logo">
            <a:extLst>
              <a:ext uri="{FF2B5EF4-FFF2-40B4-BE49-F238E27FC236}">
                <a16:creationId xmlns:a16="http://schemas.microsoft.com/office/drawing/2014/main" id="{10C60697-A5EE-4648-AD5E-C297911D0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40" y="1214438"/>
            <a:ext cx="1844509" cy="10810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DB740C9-4268-433E-9049-83EE7875AD19}"/>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291493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AB2BED5-7F35-4927-8605-0067ECB98935}"/>
              </a:ext>
            </a:extLst>
          </p:cNvPr>
          <p:cNvSpPr txBox="1"/>
          <p:nvPr/>
        </p:nvSpPr>
        <p:spPr>
          <a:xfrm>
            <a:off x="771525" y="1441450"/>
            <a:ext cx="10648950" cy="2677656"/>
          </a:xfrm>
          <a:prstGeom prst="rect">
            <a:avLst/>
          </a:prstGeom>
          <a:noFill/>
        </p:spPr>
        <p:txBody>
          <a:bodyPr wrap="square" rtlCol="0">
            <a:spAutoFit/>
          </a:bodyPr>
          <a:lstStyle/>
          <a:p>
            <a:pPr algn="ctr"/>
            <a:r>
              <a:rPr lang="en-GB" sz="2400" i="1" dirty="0"/>
              <a:t>“</a:t>
            </a:r>
            <a:r>
              <a:rPr lang="en-GB" sz="2400" i="1" dirty="0">
                <a:effectLst/>
                <a:ea typeface="Calibri" panose="020F0502020204030204" pitchFamily="34" charset="0"/>
              </a:rPr>
              <a:t>Limited resources, continually rising client numbers and the underlying design of the foodbank system make it difficult for them to play an effective new role in supporting development of healthy eating habits… Indeed, it could be argued that reducing food waste is not a viable ethical solution to reducing food poverty; it can legitimise consumption of sub-optimal unwanted items by vulnerable people. The twin challenges of addressing food insecurity and reducing food wastage are sometimes best addressed separately.”</a:t>
            </a:r>
            <a:endParaRPr lang="en-GB" sz="2400" i="1" dirty="0"/>
          </a:p>
        </p:txBody>
      </p:sp>
      <p:sp>
        <p:nvSpPr>
          <p:cNvPr id="5" name="Arrow: Right 4">
            <a:extLst>
              <a:ext uri="{FF2B5EF4-FFF2-40B4-BE49-F238E27FC236}">
                <a16:creationId xmlns:a16="http://schemas.microsoft.com/office/drawing/2014/main" id="{84AB56A0-9283-46CF-A85B-E499C111583A}"/>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6" name="TextBox 5">
            <a:extLst>
              <a:ext uri="{FF2B5EF4-FFF2-40B4-BE49-F238E27FC236}">
                <a16:creationId xmlns:a16="http://schemas.microsoft.com/office/drawing/2014/main" id="{87558B84-FC26-4616-81F4-73A49B858311}"/>
              </a:ext>
            </a:extLst>
          </p:cNvPr>
          <p:cNvSpPr txBox="1"/>
          <p:nvPr/>
        </p:nvSpPr>
        <p:spPr>
          <a:xfrm>
            <a:off x="360000" y="6079351"/>
            <a:ext cx="7439025" cy="276999"/>
          </a:xfrm>
          <a:prstGeom prst="rect">
            <a:avLst/>
          </a:prstGeom>
          <a:noFill/>
        </p:spPr>
        <p:txBody>
          <a:bodyPr wrap="square">
            <a:spAutoFit/>
          </a:bodyPr>
          <a:lstStyle/>
          <a:p>
            <a:r>
              <a:rPr lang="en-GB" sz="1200" dirty="0">
                <a:solidFill>
                  <a:srgbClr val="000000"/>
                </a:solidFill>
                <a:effectLst/>
                <a:latin typeface="Arial" panose="020B0604020202020204" pitchFamily="34" charset="0"/>
                <a:ea typeface="Times New Roman" panose="02020603050405020304" pitchFamily="18" charset="0"/>
              </a:rPr>
              <a:t>https://committees.parliament.uk/writtenevidence/257/html/</a:t>
            </a:r>
            <a:endParaRPr lang="en-GB" sz="12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C1640F43-A19E-4169-B2E7-85E45861D492}"/>
              </a:ext>
            </a:extLst>
          </p:cNvPr>
          <p:cNvSpPr>
            <a:spLocks noGrp="1"/>
          </p:cNvSpPr>
          <p:nvPr>
            <p:ph type="title"/>
          </p:nvPr>
        </p:nvSpPr>
        <p:spPr>
          <a:xfrm>
            <a:off x="360000" y="136525"/>
            <a:ext cx="11444072" cy="258532"/>
          </a:xfrm>
        </p:spPr>
        <p:txBody>
          <a:bodyPr/>
          <a:lstStyle/>
          <a:p>
            <a:r>
              <a:rPr lang="en-GB" sz="1200" b="0" spc="250" dirty="0"/>
              <a:t>1.5. Problems with Interventions</a:t>
            </a:r>
          </a:p>
        </p:txBody>
      </p:sp>
      <p:sp>
        <p:nvSpPr>
          <p:cNvPr id="2" name="Footer Placeholder 1">
            <a:extLst>
              <a:ext uri="{FF2B5EF4-FFF2-40B4-BE49-F238E27FC236}">
                <a16:creationId xmlns:a16="http://schemas.microsoft.com/office/drawing/2014/main" id="{53ABF461-88A5-4E4D-876B-F9346B705C0E}"/>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100401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AB2BED5-7F35-4927-8605-0067ECB98935}"/>
              </a:ext>
            </a:extLst>
          </p:cNvPr>
          <p:cNvSpPr txBox="1"/>
          <p:nvPr/>
        </p:nvSpPr>
        <p:spPr>
          <a:xfrm>
            <a:off x="659149" y="548184"/>
            <a:ext cx="10648950" cy="5693866"/>
          </a:xfrm>
          <a:prstGeom prst="rect">
            <a:avLst/>
          </a:prstGeom>
          <a:noFill/>
        </p:spPr>
        <p:txBody>
          <a:bodyPr wrap="square" rtlCol="0">
            <a:spAutoFit/>
          </a:bodyPr>
          <a:lstStyle/>
          <a:p>
            <a:pPr>
              <a:spcAft>
                <a:spcPts val="600"/>
              </a:spcAft>
            </a:pPr>
            <a:r>
              <a:rPr lang="en-GB" dirty="0"/>
              <a:t>Similarly, in </a:t>
            </a:r>
            <a:r>
              <a:rPr lang="en-GB" dirty="0">
                <a:hlinkClick r:id="rId3"/>
              </a:rPr>
              <a:t>Feeding Britain’s Affordable Food Club Toolkit</a:t>
            </a:r>
            <a:r>
              <a:rPr lang="en-GB" dirty="0"/>
              <a:t>, Feeding Derbyshire reviewed the COVID-19 food support available to vulnerable and older people, and those who lived in rural areas. Food parcels often included items that were unsuitable or difficult to cook and travel restrictions greatly reduced access to fresh foods which created a further risk of nutritional deprivation.</a:t>
            </a:r>
          </a:p>
          <a:p>
            <a:pPr>
              <a:spcAft>
                <a:spcPts val="600"/>
              </a:spcAft>
            </a:pPr>
            <a:endParaRPr lang="en-GB" dirty="0"/>
          </a:p>
          <a:p>
            <a:pPr>
              <a:spcAft>
                <a:spcPts val="600"/>
              </a:spcAft>
            </a:pPr>
            <a:r>
              <a:rPr lang="en-GB" dirty="0"/>
              <a:t>Studies </a:t>
            </a:r>
            <a:r>
              <a:rPr lang="en-GB" dirty="0">
                <a:hlinkClick r:id="rId4"/>
              </a:rPr>
              <a:t>evaluating food insecurity interventions across high income countries</a:t>
            </a:r>
            <a:r>
              <a:rPr lang="en-GB" dirty="0"/>
              <a:t> suggest that food banks are unable to prevent people from going hungry:</a:t>
            </a:r>
          </a:p>
          <a:p>
            <a:pPr algn="ctr">
              <a:spcAft>
                <a:spcPts val="600"/>
              </a:spcAft>
            </a:pPr>
            <a:r>
              <a:rPr lang="en-GB" i="1" dirty="0"/>
              <a:t>“charitable food provisioning through food banks is inherently limited in its ability to meet the needs of individuals and households experiencing food insecurity, and at a population level, has done little to impact the widespread problem.”</a:t>
            </a:r>
          </a:p>
          <a:p>
            <a:pPr algn="ctr">
              <a:spcAft>
                <a:spcPts val="600"/>
              </a:spcAft>
            </a:pPr>
            <a:endParaRPr lang="en-GB" dirty="0"/>
          </a:p>
          <a:p>
            <a:pPr marL="285750" indent="-285750">
              <a:spcAft>
                <a:spcPts val="600"/>
              </a:spcAft>
              <a:buFontTx/>
              <a:buChar char="-"/>
            </a:pPr>
            <a:r>
              <a:rPr lang="en-GB" dirty="0"/>
              <a:t>A study of food bank users in Toronto highlighted that severe food insecurity was persistent despite regular food bank use, and donations were variable and often misaligned to the users needs.</a:t>
            </a:r>
          </a:p>
          <a:p>
            <a:pPr marL="285750" indent="-285750">
              <a:spcAft>
                <a:spcPts val="600"/>
              </a:spcAft>
              <a:buFontTx/>
              <a:buChar char="-"/>
            </a:pPr>
            <a:r>
              <a:rPr lang="en-GB" dirty="0"/>
              <a:t>A survey of programmes in New York found that their opening hours and entry requirements were inaccessible, and the type and quantity of food didn’t meet the need.</a:t>
            </a:r>
          </a:p>
          <a:p>
            <a:pPr marL="285750" indent="-285750">
              <a:spcAft>
                <a:spcPts val="600"/>
              </a:spcAft>
              <a:buFontTx/>
              <a:buChar char="-"/>
            </a:pPr>
            <a:r>
              <a:rPr lang="en-GB" dirty="0"/>
              <a:t>Studies report food bank users feeling shameful, which can prevent those in need from accessing the service.</a:t>
            </a:r>
          </a:p>
          <a:p>
            <a:pPr>
              <a:spcAft>
                <a:spcPts val="600"/>
              </a:spcAft>
            </a:pPr>
            <a:endParaRPr lang="en-GB" dirty="0"/>
          </a:p>
        </p:txBody>
      </p:sp>
      <p:sp>
        <p:nvSpPr>
          <p:cNvPr id="5" name="Arrow: Right 4">
            <a:extLst>
              <a:ext uri="{FF2B5EF4-FFF2-40B4-BE49-F238E27FC236}">
                <a16:creationId xmlns:a16="http://schemas.microsoft.com/office/drawing/2014/main" id="{84AB56A0-9283-46CF-A85B-E499C111583A}"/>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6" name="Title 1">
            <a:extLst>
              <a:ext uri="{FF2B5EF4-FFF2-40B4-BE49-F238E27FC236}">
                <a16:creationId xmlns:a16="http://schemas.microsoft.com/office/drawing/2014/main" id="{C4E404BC-387D-4AE2-81CF-BCA44A800BBF}"/>
              </a:ext>
            </a:extLst>
          </p:cNvPr>
          <p:cNvSpPr>
            <a:spLocks noGrp="1"/>
          </p:cNvSpPr>
          <p:nvPr>
            <p:ph type="title"/>
          </p:nvPr>
        </p:nvSpPr>
        <p:spPr>
          <a:xfrm>
            <a:off x="360000" y="136525"/>
            <a:ext cx="11444072" cy="258532"/>
          </a:xfrm>
        </p:spPr>
        <p:txBody>
          <a:bodyPr/>
          <a:lstStyle/>
          <a:p>
            <a:r>
              <a:rPr lang="en-GB" sz="1200" b="0" spc="250" dirty="0"/>
              <a:t>1.5. Problems with Interventions</a:t>
            </a:r>
          </a:p>
        </p:txBody>
      </p:sp>
      <p:sp>
        <p:nvSpPr>
          <p:cNvPr id="2" name="Footer Placeholder 1">
            <a:extLst>
              <a:ext uri="{FF2B5EF4-FFF2-40B4-BE49-F238E27FC236}">
                <a16:creationId xmlns:a16="http://schemas.microsoft.com/office/drawing/2014/main" id="{4008BC89-672C-4709-B5DC-0D5F26C6D747}"/>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208446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AB2BED5-7F35-4927-8605-0067ECB98935}"/>
              </a:ext>
            </a:extLst>
          </p:cNvPr>
          <p:cNvSpPr txBox="1"/>
          <p:nvPr/>
        </p:nvSpPr>
        <p:spPr>
          <a:xfrm>
            <a:off x="678199" y="542924"/>
            <a:ext cx="10648950" cy="5416868"/>
          </a:xfrm>
          <a:prstGeom prst="rect">
            <a:avLst/>
          </a:prstGeom>
          <a:noFill/>
        </p:spPr>
        <p:txBody>
          <a:bodyPr wrap="square" lIns="91440" tIns="45720" rIns="91440" bIns="45720" rtlCol="0" anchor="t">
            <a:spAutoFit/>
          </a:bodyPr>
          <a:lstStyle/>
          <a:p>
            <a:pPr>
              <a:spcAft>
                <a:spcPts val="600"/>
              </a:spcAft>
            </a:pPr>
            <a:r>
              <a:rPr lang="en-GB" dirty="0"/>
              <a:t>Furthermore, in this </a:t>
            </a:r>
            <a:r>
              <a:rPr lang="en-GB" dirty="0">
                <a:hlinkClick r:id="rId3"/>
              </a:rPr>
              <a:t>article on food insecurity and hunger in rich countries</a:t>
            </a:r>
            <a:r>
              <a:rPr lang="en-GB" dirty="0"/>
              <a:t>, independence is described as a core value in Western society – being unable to access food leads to a loss of self respect, mental wellbeing, dignity and power.</a:t>
            </a:r>
          </a:p>
          <a:p>
            <a:pPr>
              <a:spcAft>
                <a:spcPts val="600"/>
              </a:spcAft>
            </a:pPr>
            <a:endParaRPr lang="en-GB" dirty="0"/>
          </a:p>
          <a:p>
            <a:pPr>
              <a:spcAft>
                <a:spcPts val="600"/>
              </a:spcAft>
            </a:pPr>
            <a:r>
              <a:rPr lang="en-GB" dirty="0"/>
              <a:t>In this </a:t>
            </a:r>
            <a:r>
              <a:rPr lang="en-GB" dirty="0">
                <a:hlinkClick r:id="rId4"/>
              </a:rPr>
              <a:t>study on the user’s experience of Australia’s charitable food services</a:t>
            </a:r>
            <a:r>
              <a:rPr lang="en-GB" dirty="0"/>
              <a:t>, similar issues with variety, accessibility, shame and unpredictable donations were cited, as well as </a:t>
            </a:r>
            <a:r>
              <a:rPr lang="en-GB" i="1" dirty="0"/>
              <a:t>“the indignity of queuing, the fear of missing out and the desire to socialise and relax over food” </a:t>
            </a:r>
            <a:r>
              <a:rPr lang="en-GB" dirty="0"/>
              <a:t>and </a:t>
            </a:r>
            <a:r>
              <a:rPr lang="en-GB" i="1" dirty="0"/>
              <a:t>“the significant time and effort required to access three meals per day” </a:t>
            </a:r>
            <a:r>
              <a:rPr lang="en-GB" dirty="0"/>
              <a:t>which prevented them dealing with other issues associated with their food insecurity. Conversely, Finland was referenced as using their ‘breadline’ queues as an opportunity to build new connections within the community.</a:t>
            </a:r>
          </a:p>
          <a:p>
            <a:pPr>
              <a:spcAft>
                <a:spcPts val="600"/>
              </a:spcAft>
            </a:pPr>
            <a:endParaRPr lang="en-GB" dirty="0"/>
          </a:p>
          <a:p>
            <a:pPr>
              <a:spcAft>
                <a:spcPts val="600"/>
              </a:spcAft>
            </a:pPr>
            <a:r>
              <a:rPr lang="en-GB" dirty="0"/>
              <a:t>The Australian study quotes </a:t>
            </a:r>
            <a:r>
              <a:rPr lang="en-GB" i="1" dirty="0"/>
              <a:t>Salamon’s Theory of Voluntary Failure, </a:t>
            </a:r>
            <a:r>
              <a:rPr lang="en-GB" dirty="0"/>
              <a:t>which</a:t>
            </a:r>
            <a:r>
              <a:rPr lang="en-GB" i="1" dirty="0"/>
              <a:t> </a:t>
            </a:r>
            <a:r>
              <a:rPr lang="en-GB" dirty="0"/>
              <a:t>outlines 4 reasons why non-profits can struggle to successfully alleviate issues like food insecurity:</a:t>
            </a:r>
          </a:p>
          <a:p>
            <a:pPr marL="342900" indent="-342900">
              <a:spcAft>
                <a:spcPts val="600"/>
              </a:spcAft>
              <a:buAutoNum type="arabicPeriod"/>
            </a:pPr>
            <a:r>
              <a:rPr lang="en-GB" b="1" dirty="0"/>
              <a:t>Philanthropic insufficiency</a:t>
            </a:r>
            <a:r>
              <a:rPr lang="en-GB" dirty="0"/>
              <a:t>, referring to inadequate resources</a:t>
            </a:r>
          </a:p>
          <a:p>
            <a:pPr marL="342900" indent="-342900">
              <a:spcAft>
                <a:spcPts val="600"/>
              </a:spcAft>
              <a:buAutoNum type="arabicPeriod"/>
            </a:pPr>
            <a:r>
              <a:rPr lang="en-GB" b="1" dirty="0"/>
              <a:t>Philanthropic particularism</a:t>
            </a:r>
            <a:r>
              <a:rPr lang="en-GB" dirty="0"/>
              <a:t>, when there is a focus on a specific subgroup of the poor</a:t>
            </a:r>
          </a:p>
          <a:p>
            <a:pPr marL="342900" indent="-342900">
              <a:spcAft>
                <a:spcPts val="600"/>
              </a:spcAft>
              <a:buAutoNum type="arabicPeriod"/>
            </a:pPr>
            <a:r>
              <a:rPr lang="en-GB" b="1" dirty="0"/>
              <a:t>Philanthropic paternalism</a:t>
            </a:r>
            <a:r>
              <a:rPr lang="en-GB" dirty="0"/>
              <a:t>, when clients’ independence and dignity is undermined</a:t>
            </a:r>
          </a:p>
          <a:p>
            <a:pPr marL="342900" indent="-342900">
              <a:spcAft>
                <a:spcPts val="600"/>
              </a:spcAft>
              <a:buAutoNum type="arabicPeriod"/>
            </a:pPr>
            <a:r>
              <a:rPr lang="en-GB" b="1" dirty="0"/>
              <a:t>Philanthropic amateurism</a:t>
            </a:r>
            <a:r>
              <a:rPr lang="en-GB" dirty="0"/>
              <a:t>, referring to a lack of training.</a:t>
            </a:r>
          </a:p>
        </p:txBody>
      </p:sp>
      <p:sp>
        <p:nvSpPr>
          <p:cNvPr id="12" name="Arrow: Right 11">
            <a:extLst>
              <a:ext uri="{FF2B5EF4-FFF2-40B4-BE49-F238E27FC236}">
                <a16:creationId xmlns:a16="http://schemas.microsoft.com/office/drawing/2014/main" id="{46D503DE-1464-48BC-B31F-3862F7D582EC}"/>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5" name="Title 1">
            <a:extLst>
              <a:ext uri="{FF2B5EF4-FFF2-40B4-BE49-F238E27FC236}">
                <a16:creationId xmlns:a16="http://schemas.microsoft.com/office/drawing/2014/main" id="{9CE080C2-8652-448B-8992-DDBD871B4A5A}"/>
              </a:ext>
            </a:extLst>
          </p:cNvPr>
          <p:cNvSpPr>
            <a:spLocks noGrp="1"/>
          </p:cNvSpPr>
          <p:nvPr>
            <p:ph type="title"/>
          </p:nvPr>
        </p:nvSpPr>
        <p:spPr>
          <a:xfrm>
            <a:off x="360000" y="136525"/>
            <a:ext cx="11444072" cy="258532"/>
          </a:xfrm>
        </p:spPr>
        <p:txBody>
          <a:bodyPr/>
          <a:lstStyle/>
          <a:p>
            <a:r>
              <a:rPr lang="en-GB" sz="1200" b="0" spc="250" dirty="0"/>
              <a:t>1.5. Problems with Interventions</a:t>
            </a:r>
          </a:p>
        </p:txBody>
      </p:sp>
      <p:sp>
        <p:nvSpPr>
          <p:cNvPr id="2" name="Footer Placeholder 1">
            <a:extLst>
              <a:ext uri="{FF2B5EF4-FFF2-40B4-BE49-F238E27FC236}">
                <a16:creationId xmlns:a16="http://schemas.microsoft.com/office/drawing/2014/main" id="{D82D122A-DBA9-4259-9629-A5AAAF61FB90}"/>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125439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AB2BED5-7F35-4927-8605-0067ECB98935}"/>
              </a:ext>
            </a:extLst>
          </p:cNvPr>
          <p:cNvSpPr txBox="1"/>
          <p:nvPr/>
        </p:nvSpPr>
        <p:spPr>
          <a:xfrm>
            <a:off x="687724" y="828674"/>
            <a:ext cx="10648950" cy="5493812"/>
          </a:xfrm>
          <a:prstGeom prst="rect">
            <a:avLst/>
          </a:prstGeom>
          <a:noFill/>
        </p:spPr>
        <p:txBody>
          <a:bodyPr wrap="square" rtlCol="0">
            <a:spAutoFit/>
          </a:bodyPr>
          <a:lstStyle/>
          <a:p>
            <a:pPr>
              <a:spcAft>
                <a:spcPts val="600"/>
              </a:spcAft>
            </a:pPr>
            <a:r>
              <a:rPr lang="en-GB" dirty="0"/>
              <a:t>In </a:t>
            </a:r>
            <a:r>
              <a:rPr lang="en-GB" dirty="0">
                <a:hlinkClick r:id="rId3"/>
              </a:rPr>
              <a:t>oral evidence to the Select Committee on Food, Poverty, Health and the Environment</a:t>
            </a:r>
            <a:r>
              <a:rPr lang="en-GB" dirty="0"/>
              <a:t>, public health representatives from Brighton &amp; Hove and Blackpool described some of the barriers to existing initiatives:</a:t>
            </a:r>
          </a:p>
          <a:p>
            <a:pPr marL="285750" indent="-285750">
              <a:spcAft>
                <a:spcPts val="600"/>
              </a:spcAft>
              <a:buFontTx/>
              <a:buChar char="-"/>
            </a:pPr>
            <a:r>
              <a:rPr lang="en-GB" dirty="0"/>
              <a:t>In Brighton, there were challenging parameters around eligibility for free food in holiday programmes for children</a:t>
            </a:r>
          </a:p>
          <a:p>
            <a:pPr marL="285750" indent="-285750">
              <a:spcAft>
                <a:spcPts val="600"/>
              </a:spcAft>
              <a:buFontTx/>
              <a:buChar char="-"/>
            </a:pPr>
            <a:r>
              <a:rPr lang="en-GB" dirty="0"/>
              <a:t>Both Brighton and Blackpool reported low uptake of Healthy Start and Healthy Vitamins due to the form filling, evidencing, required signature from a health professional, a narrow application window, and problems with the vouchers arriving by post to communal buildings.</a:t>
            </a:r>
          </a:p>
          <a:p>
            <a:pPr marL="285750" indent="-285750">
              <a:spcAft>
                <a:spcPts val="600"/>
              </a:spcAft>
              <a:buFontTx/>
              <a:buChar char="-"/>
            </a:pPr>
            <a:endParaRPr lang="en-GB" dirty="0"/>
          </a:p>
          <a:p>
            <a:pPr>
              <a:spcAft>
                <a:spcPts val="600"/>
              </a:spcAft>
            </a:pPr>
            <a:r>
              <a:rPr lang="en-GB" dirty="0">
                <a:hlinkClick r:id="rId4"/>
              </a:rPr>
              <a:t>Feeding Liverpool</a:t>
            </a:r>
            <a:r>
              <a:rPr lang="en-GB" dirty="0"/>
              <a:t> also recognised these challenges – 1 in 3 eligible people in Liverpool weren’t claiming Healthy Start. To tackle this they:</a:t>
            </a:r>
          </a:p>
          <a:p>
            <a:pPr marL="285750" indent="-285750">
              <a:spcAft>
                <a:spcPts val="600"/>
              </a:spcAft>
              <a:buFontTx/>
              <a:buChar char="-"/>
            </a:pPr>
            <a:r>
              <a:rPr lang="en-GB" dirty="0"/>
              <a:t>Trained volunteers and staff from food programmes into becoming Community Healthy Start Champions, who could promote the initiative and help people sign up</a:t>
            </a:r>
          </a:p>
          <a:p>
            <a:pPr marL="285750" indent="-285750">
              <a:spcAft>
                <a:spcPts val="600"/>
              </a:spcAft>
              <a:buFontTx/>
              <a:buChar char="-"/>
            </a:pPr>
            <a:r>
              <a:rPr lang="en-GB" dirty="0"/>
              <a:t>Provided food spaces with Healthy Start booklets and promotional materials</a:t>
            </a:r>
          </a:p>
          <a:p>
            <a:pPr marL="285750" indent="-285750">
              <a:spcAft>
                <a:spcPts val="600"/>
              </a:spcAft>
              <a:buFontTx/>
              <a:buChar char="-"/>
            </a:pPr>
            <a:r>
              <a:rPr lang="en-GB" dirty="0"/>
              <a:t>Enabled community spaces to accept Healthy Start cards.</a:t>
            </a:r>
          </a:p>
          <a:p>
            <a:pPr>
              <a:spcAft>
                <a:spcPts val="600"/>
              </a:spcAft>
            </a:pPr>
            <a:endParaRPr lang="en-GB" dirty="0"/>
          </a:p>
          <a:p>
            <a:pPr>
              <a:spcAft>
                <a:spcPts val="600"/>
              </a:spcAft>
            </a:pPr>
            <a:r>
              <a:rPr lang="en-GB" dirty="0"/>
              <a:t>Exeter Food Bank also signpost to Healthy Start and help people complete their application on site. </a:t>
            </a:r>
          </a:p>
        </p:txBody>
      </p:sp>
      <p:sp>
        <p:nvSpPr>
          <p:cNvPr id="5" name="Title 1">
            <a:extLst>
              <a:ext uri="{FF2B5EF4-FFF2-40B4-BE49-F238E27FC236}">
                <a16:creationId xmlns:a16="http://schemas.microsoft.com/office/drawing/2014/main" id="{55834ED2-2B50-4D2B-865A-7355F1E31E96}"/>
              </a:ext>
            </a:extLst>
          </p:cNvPr>
          <p:cNvSpPr>
            <a:spLocks noGrp="1"/>
          </p:cNvSpPr>
          <p:nvPr>
            <p:ph type="title"/>
          </p:nvPr>
        </p:nvSpPr>
        <p:spPr>
          <a:xfrm>
            <a:off x="360000" y="136525"/>
            <a:ext cx="11444072" cy="258532"/>
          </a:xfrm>
        </p:spPr>
        <p:txBody>
          <a:bodyPr/>
          <a:lstStyle/>
          <a:p>
            <a:r>
              <a:rPr lang="en-GB" sz="1200" b="0" spc="250" dirty="0"/>
              <a:t>1.5. Problems with Interventions</a:t>
            </a:r>
          </a:p>
        </p:txBody>
      </p:sp>
      <p:sp>
        <p:nvSpPr>
          <p:cNvPr id="2" name="Footer Placeholder 1">
            <a:extLst>
              <a:ext uri="{FF2B5EF4-FFF2-40B4-BE49-F238E27FC236}">
                <a16:creationId xmlns:a16="http://schemas.microsoft.com/office/drawing/2014/main" id="{18899AAF-9BF3-4B72-A5D2-1886EB21223E}"/>
              </a:ext>
            </a:extLst>
          </p:cNvPr>
          <p:cNvSpPr>
            <a:spLocks noGrp="1"/>
          </p:cNvSpPr>
          <p:nvPr>
            <p:ph type="ftr" sz="quarter" idx="11"/>
          </p:nvPr>
        </p:nvSpPr>
        <p:spPr/>
        <p:txBody>
          <a:bodyPr/>
          <a:lstStyle/>
          <a:p>
            <a:pPr algn="ctr"/>
            <a:r>
              <a:rPr lang="en-GB"/>
              <a:t>Review for discussion: not official policy</a:t>
            </a:r>
          </a:p>
        </p:txBody>
      </p:sp>
      <p:sp>
        <p:nvSpPr>
          <p:cNvPr id="7" name="Rectangle 6">
            <a:hlinkClick r:id="rId5" action="ppaction://hlinksldjump"/>
            <a:extLst>
              <a:ext uri="{FF2B5EF4-FFF2-40B4-BE49-F238E27FC236}">
                <a16:creationId xmlns:a16="http://schemas.microsoft.com/office/drawing/2014/main" id="{A0BA79DB-FD36-4E4F-84F2-1F95B4C0C79B}"/>
              </a:ext>
            </a:extLst>
          </p:cNvPr>
          <p:cNvSpPr/>
          <p:nvPr/>
        </p:nvSpPr>
        <p:spPr>
          <a:xfrm>
            <a:off x="9144000" y="441381"/>
            <a:ext cx="2427598"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1. Introduction</a:t>
            </a:r>
          </a:p>
        </p:txBody>
      </p:sp>
    </p:spTree>
    <p:extLst>
      <p:ext uri="{BB962C8B-B14F-4D97-AF65-F5344CB8AC3E}">
        <p14:creationId xmlns:p14="http://schemas.microsoft.com/office/powerpoint/2010/main" val="400241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0A912B65-A3C9-42D5-8342-9E25B640F563}"/>
              </a:ext>
            </a:extLst>
          </p:cNvPr>
          <p:cNvGraphicFramePr/>
          <p:nvPr>
            <p:extLst>
              <p:ext uri="{D42A27DB-BD31-4B8C-83A1-F6EECF244321}">
                <p14:modId xmlns:p14="http://schemas.microsoft.com/office/powerpoint/2010/main" val="4240053130"/>
              </p:ext>
            </p:extLst>
          </p:nvPr>
        </p:nvGraphicFramePr>
        <p:xfrm>
          <a:off x="3932605" y="2450738"/>
          <a:ext cx="3871591" cy="258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1.6. Mental Health and Food Insecurity</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hlinkClick r:id="rId8" action="ppaction://hlinksldjump"/>
            <a:extLst>
              <a:ext uri="{FF2B5EF4-FFF2-40B4-BE49-F238E27FC236}">
                <a16:creationId xmlns:a16="http://schemas.microsoft.com/office/drawing/2014/main" id="{B461D647-E41C-4D21-8A28-047B22323073}"/>
              </a:ext>
            </a:extLst>
          </p:cNvPr>
          <p:cNvSpPr/>
          <p:nvPr/>
        </p:nvSpPr>
        <p:spPr>
          <a:xfrm>
            <a:off x="9144000" y="441381"/>
            <a:ext cx="2427598"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1. Introduction</a:t>
            </a:r>
          </a:p>
        </p:txBody>
      </p:sp>
      <p:sp>
        <p:nvSpPr>
          <p:cNvPr id="3" name="TextBox 2">
            <a:extLst>
              <a:ext uri="{FF2B5EF4-FFF2-40B4-BE49-F238E27FC236}">
                <a16:creationId xmlns:a16="http://schemas.microsoft.com/office/drawing/2014/main" id="{DAD92634-A2F9-4501-BEF6-6604C579582D}"/>
              </a:ext>
            </a:extLst>
          </p:cNvPr>
          <p:cNvSpPr txBox="1"/>
          <p:nvPr/>
        </p:nvSpPr>
        <p:spPr>
          <a:xfrm>
            <a:off x="5416398" y="3252599"/>
            <a:ext cx="915635" cy="646331"/>
          </a:xfrm>
          <a:prstGeom prst="rect">
            <a:avLst/>
          </a:prstGeom>
          <a:noFill/>
        </p:spPr>
        <p:txBody>
          <a:bodyPr wrap="none" rtlCol="0">
            <a:spAutoFit/>
          </a:bodyPr>
          <a:lstStyle/>
          <a:p>
            <a:pPr algn="ctr"/>
            <a:r>
              <a:rPr lang="en-GB" b="1" dirty="0"/>
              <a:t>Mental</a:t>
            </a:r>
          </a:p>
          <a:p>
            <a:pPr algn="ctr"/>
            <a:r>
              <a:rPr lang="en-GB" b="1" dirty="0"/>
              <a:t>Health</a:t>
            </a:r>
          </a:p>
        </p:txBody>
      </p:sp>
      <p:sp>
        <p:nvSpPr>
          <p:cNvPr id="7" name="TextBox 6">
            <a:extLst>
              <a:ext uri="{FF2B5EF4-FFF2-40B4-BE49-F238E27FC236}">
                <a16:creationId xmlns:a16="http://schemas.microsoft.com/office/drawing/2014/main" id="{292F4439-B35C-4009-B942-73E9A6F0D728}"/>
              </a:ext>
            </a:extLst>
          </p:cNvPr>
          <p:cNvSpPr txBox="1"/>
          <p:nvPr/>
        </p:nvSpPr>
        <p:spPr>
          <a:xfrm>
            <a:off x="1267849" y="3380218"/>
            <a:ext cx="1120820" cy="646331"/>
          </a:xfrm>
          <a:prstGeom prst="rect">
            <a:avLst/>
          </a:prstGeom>
          <a:noFill/>
        </p:spPr>
        <p:txBody>
          <a:bodyPr wrap="none" rtlCol="0">
            <a:spAutoFit/>
          </a:bodyPr>
          <a:lstStyle/>
          <a:p>
            <a:pPr algn="ctr"/>
            <a:r>
              <a:rPr lang="en-GB" b="1" dirty="0"/>
              <a:t>Physical</a:t>
            </a:r>
          </a:p>
          <a:p>
            <a:pPr algn="ctr"/>
            <a:r>
              <a:rPr lang="en-GB" b="1" dirty="0"/>
              <a:t>Health</a:t>
            </a:r>
          </a:p>
        </p:txBody>
      </p:sp>
      <p:sp>
        <p:nvSpPr>
          <p:cNvPr id="30" name="Arrow: Curved Down 29">
            <a:extLst>
              <a:ext uri="{FF2B5EF4-FFF2-40B4-BE49-F238E27FC236}">
                <a16:creationId xmlns:a16="http://schemas.microsoft.com/office/drawing/2014/main" id="{DB912CE4-7B75-4C07-87B2-B197B7579C16}"/>
              </a:ext>
            </a:extLst>
          </p:cNvPr>
          <p:cNvSpPr/>
          <p:nvPr/>
        </p:nvSpPr>
        <p:spPr>
          <a:xfrm rot="185964">
            <a:off x="2618009" y="1822128"/>
            <a:ext cx="4636657" cy="880804"/>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Arrow: Curved Down 30">
            <a:extLst>
              <a:ext uri="{FF2B5EF4-FFF2-40B4-BE49-F238E27FC236}">
                <a16:creationId xmlns:a16="http://schemas.microsoft.com/office/drawing/2014/main" id="{424BC419-394C-4DEB-9EC7-9603CE691C9B}"/>
              </a:ext>
            </a:extLst>
          </p:cNvPr>
          <p:cNvSpPr/>
          <p:nvPr/>
        </p:nvSpPr>
        <p:spPr>
          <a:xfrm rot="10975138">
            <a:off x="549429" y="4808311"/>
            <a:ext cx="5134154" cy="880804"/>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Curved Down 31">
            <a:extLst>
              <a:ext uri="{FF2B5EF4-FFF2-40B4-BE49-F238E27FC236}">
                <a16:creationId xmlns:a16="http://schemas.microsoft.com/office/drawing/2014/main" id="{8B233A3B-C20C-4FBF-BFC7-175E843BC7DE}"/>
              </a:ext>
            </a:extLst>
          </p:cNvPr>
          <p:cNvSpPr/>
          <p:nvPr/>
        </p:nvSpPr>
        <p:spPr>
          <a:xfrm rot="8732184">
            <a:off x="2798881" y="3935664"/>
            <a:ext cx="2171210" cy="670937"/>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Box 33">
            <a:extLst>
              <a:ext uri="{FF2B5EF4-FFF2-40B4-BE49-F238E27FC236}">
                <a16:creationId xmlns:a16="http://schemas.microsoft.com/office/drawing/2014/main" id="{23333A49-3CA5-4733-B235-9ADCEC8D0948}"/>
              </a:ext>
            </a:extLst>
          </p:cNvPr>
          <p:cNvSpPr txBox="1"/>
          <p:nvPr/>
        </p:nvSpPr>
        <p:spPr>
          <a:xfrm>
            <a:off x="182272" y="5853577"/>
            <a:ext cx="4945425" cy="276999"/>
          </a:xfrm>
          <a:prstGeom prst="rect">
            <a:avLst/>
          </a:prstGeom>
          <a:noFill/>
        </p:spPr>
        <p:txBody>
          <a:bodyPr wrap="square">
            <a:spAutoFit/>
          </a:bodyPr>
          <a:lstStyle/>
          <a:p>
            <a:pPr algn="just"/>
            <a:r>
              <a:rPr lang="en-GB" sz="1200" u="sng" dirty="0">
                <a:solidFill>
                  <a:srgbClr val="0563C1"/>
                </a:solidFill>
                <a:effectLst/>
                <a:latin typeface="Arial" panose="020B0604020202020204" pitchFamily="34" charset="0"/>
                <a:ea typeface="Times New Roman" panose="02020603050405020304" pitchFamily="18" charset="0"/>
                <a:hlinkClick r:id="rId9"/>
              </a:rPr>
              <a:t>Food insecurity, its effects and ways to address them | </a:t>
            </a:r>
            <a:r>
              <a:rPr lang="en-GB" sz="1200" u="sng" dirty="0" err="1">
                <a:solidFill>
                  <a:srgbClr val="0563C1"/>
                </a:solidFill>
                <a:effectLst/>
                <a:latin typeface="Arial" panose="020B0604020202020204" pitchFamily="34" charset="0"/>
                <a:ea typeface="Times New Roman" panose="02020603050405020304" pitchFamily="18" charset="0"/>
                <a:hlinkClick r:id="rId9"/>
              </a:rPr>
              <a:t>GeoFoodie</a:t>
            </a:r>
            <a:endParaRPr lang="en-GB" sz="1400" dirty="0">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04C89757-7F31-4426-B7A1-742F2507E017}"/>
              </a:ext>
            </a:extLst>
          </p:cNvPr>
          <p:cNvSpPr txBox="1"/>
          <p:nvPr/>
        </p:nvSpPr>
        <p:spPr>
          <a:xfrm>
            <a:off x="8287669" y="1872033"/>
            <a:ext cx="3722059" cy="4201150"/>
          </a:xfrm>
          <a:prstGeom prst="rect">
            <a:avLst/>
          </a:prstGeom>
          <a:noFill/>
        </p:spPr>
        <p:txBody>
          <a:bodyPr wrap="square" rtlCol="0">
            <a:spAutoFit/>
          </a:bodyPr>
          <a:lstStyle/>
          <a:p>
            <a:pPr>
              <a:spcAft>
                <a:spcPts val="600"/>
              </a:spcAft>
            </a:pPr>
            <a:r>
              <a:rPr lang="en-GB" dirty="0"/>
              <a:t>In a </a:t>
            </a:r>
            <a:r>
              <a:rPr lang="en-GB" dirty="0">
                <a:hlinkClick r:id="rId10"/>
              </a:rPr>
              <a:t>webinar</a:t>
            </a:r>
            <a:r>
              <a:rPr lang="en-GB" dirty="0"/>
              <a:t> for Yorkshire and Humber’s Public Health Network, a consultant dietician described how:</a:t>
            </a:r>
          </a:p>
          <a:p>
            <a:pPr marL="285750" indent="-285750">
              <a:spcAft>
                <a:spcPts val="600"/>
              </a:spcAft>
              <a:buFontTx/>
              <a:buChar char="-"/>
            </a:pPr>
            <a:r>
              <a:rPr lang="en-GB" dirty="0"/>
              <a:t>Food insecurity can exacerbate existing mental health conditions and increase the risk of suicide attempts</a:t>
            </a:r>
          </a:p>
          <a:p>
            <a:pPr marL="285750" indent="-285750">
              <a:spcAft>
                <a:spcPts val="600"/>
              </a:spcAft>
              <a:buFontTx/>
              <a:buChar char="-"/>
            </a:pPr>
            <a:r>
              <a:rPr lang="en-GB" dirty="0"/>
              <a:t>Food insecure adults are more likely to have a mental illness</a:t>
            </a:r>
          </a:p>
          <a:p>
            <a:pPr marL="285750" indent="-285750">
              <a:spcAft>
                <a:spcPts val="600"/>
              </a:spcAft>
              <a:buFontTx/>
              <a:buChar char="-"/>
            </a:pPr>
            <a:r>
              <a:rPr lang="en-GB" dirty="0"/>
              <a:t>There is a significant income gap for people living with a mental illness compared to those without mental illness.</a:t>
            </a:r>
          </a:p>
        </p:txBody>
      </p:sp>
      <p:sp>
        <p:nvSpPr>
          <p:cNvPr id="37" name="TextBox 36">
            <a:extLst>
              <a:ext uri="{FF2B5EF4-FFF2-40B4-BE49-F238E27FC236}">
                <a16:creationId xmlns:a16="http://schemas.microsoft.com/office/drawing/2014/main" id="{D586FF49-C806-4E79-9462-DF4B65A23BBF}"/>
              </a:ext>
            </a:extLst>
          </p:cNvPr>
          <p:cNvSpPr txBox="1"/>
          <p:nvPr/>
        </p:nvSpPr>
        <p:spPr>
          <a:xfrm>
            <a:off x="463704" y="1073339"/>
            <a:ext cx="11107894" cy="646331"/>
          </a:xfrm>
          <a:prstGeom prst="rect">
            <a:avLst/>
          </a:prstGeom>
          <a:noFill/>
        </p:spPr>
        <p:txBody>
          <a:bodyPr wrap="square">
            <a:spAutoFit/>
          </a:bodyPr>
          <a:lstStyle/>
          <a:p>
            <a:r>
              <a:rPr lang="en-GB" dirty="0"/>
              <a:t>Having touched on the feelings of shame, social isolation and loss of dignity associated with food bank use, it’s clear how mental health is intrinsically linked to food insecurity.</a:t>
            </a:r>
          </a:p>
        </p:txBody>
      </p:sp>
      <p:graphicFrame>
        <p:nvGraphicFramePr>
          <p:cNvPr id="38" name="Diagram 37">
            <a:extLst>
              <a:ext uri="{FF2B5EF4-FFF2-40B4-BE49-F238E27FC236}">
                <a16:creationId xmlns:a16="http://schemas.microsoft.com/office/drawing/2014/main" id="{3EC29484-C008-409A-80B6-CC8414F14208}"/>
              </a:ext>
            </a:extLst>
          </p:cNvPr>
          <p:cNvGraphicFramePr/>
          <p:nvPr>
            <p:extLst>
              <p:ext uri="{D42A27DB-BD31-4B8C-83A1-F6EECF244321}">
                <p14:modId xmlns:p14="http://schemas.microsoft.com/office/powerpoint/2010/main" val="897723240"/>
              </p:ext>
            </p:extLst>
          </p:nvPr>
        </p:nvGraphicFramePr>
        <p:xfrm>
          <a:off x="-158342" y="2371998"/>
          <a:ext cx="3871591" cy="258106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 name="Footer Placeholder 5">
            <a:extLst>
              <a:ext uri="{FF2B5EF4-FFF2-40B4-BE49-F238E27FC236}">
                <a16:creationId xmlns:a16="http://schemas.microsoft.com/office/drawing/2014/main" id="{19132659-6177-44B0-82A8-F6530EE18500}"/>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55011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2. Interventions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ctangle: Rounded Corners 2">
            <a:hlinkClick r:id="rId3" action="ppaction://hlinksldjump"/>
            <a:extLst>
              <a:ext uri="{FF2B5EF4-FFF2-40B4-BE49-F238E27FC236}">
                <a16:creationId xmlns:a16="http://schemas.microsoft.com/office/drawing/2014/main" id="{90D6D349-A601-4C85-B09D-545BD3F226C4}"/>
              </a:ext>
            </a:extLst>
          </p:cNvPr>
          <p:cNvSpPr/>
          <p:nvPr/>
        </p:nvSpPr>
        <p:spPr>
          <a:xfrm>
            <a:off x="463705" y="1247776"/>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2.1. </a:t>
            </a:r>
            <a:r>
              <a:rPr lang="en-GB" dirty="0">
                <a:solidFill>
                  <a:schemeClr val="tx1"/>
                </a:solidFill>
              </a:rPr>
              <a:t>Worldwide</a:t>
            </a:r>
          </a:p>
        </p:txBody>
      </p:sp>
      <p:sp>
        <p:nvSpPr>
          <p:cNvPr id="9" name="Rectangle: Rounded Corners 8">
            <a:hlinkClick r:id="rId4" action="ppaction://hlinksldjump"/>
            <a:extLst>
              <a:ext uri="{FF2B5EF4-FFF2-40B4-BE49-F238E27FC236}">
                <a16:creationId xmlns:a16="http://schemas.microsoft.com/office/drawing/2014/main" id="{0FAAF1C6-D0D6-4501-B0F3-6DDE8CD65386}"/>
              </a:ext>
            </a:extLst>
          </p:cNvPr>
          <p:cNvSpPr/>
          <p:nvPr/>
        </p:nvSpPr>
        <p:spPr>
          <a:xfrm>
            <a:off x="3410173" y="1247776"/>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2.2. </a:t>
            </a:r>
            <a:r>
              <a:rPr lang="en-GB" dirty="0">
                <a:solidFill>
                  <a:schemeClr val="tx1"/>
                </a:solidFill>
              </a:rPr>
              <a:t>Partnership Working and Resource Mapping</a:t>
            </a:r>
          </a:p>
        </p:txBody>
      </p:sp>
      <p:sp>
        <p:nvSpPr>
          <p:cNvPr id="10" name="Rectangle: Rounded Corners 9">
            <a:hlinkClick r:id="rId5" action="ppaction://hlinksldjump"/>
            <a:extLst>
              <a:ext uri="{FF2B5EF4-FFF2-40B4-BE49-F238E27FC236}">
                <a16:creationId xmlns:a16="http://schemas.microsoft.com/office/drawing/2014/main" id="{C68EA020-E9FB-4C0D-B484-4C05764FAF22}"/>
              </a:ext>
            </a:extLst>
          </p:cNvPr>
          <p:cNvSpPr/>
          <p:nvPr/>
        </p:nvSpPr>
        <p:spPr>
          <a:xfrm>
            <a:off x="6382198" y="1247776"/>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2.3. </a:t>
            </a:r>
            <a:r>
              <a:rPr lang="en-GB" dirty="0">
                <a:solidFill>
                  <a:schemeClr val="tx1"/>
                </a:solidFill>
              </a:rPr>
              <a:t>Working with the Commercial Sector</a:t>
            </a:r>
          </a:p>
        </p:txBody>
      </p:sp>
      <p:sp>
        <p:nvSpPr>
          <p:cNvPr id="11" name="Rectangle: Rounded Corners 10">
            <a:hlinkClick r:id="rId6" action="ppaction://hlinksldjump"/>
            <a:extLst>
              <a:ext uri="{FF2B5EF4-FFF2-40B4-BE49-F238E27FC236}">
                <a16:creationId xmlns:a16="http://schemas.microsoft.com/office/drawing/2014/main" id="{71336030-79AE-4C13-A488-8BDDA35C1227}"/>
              </a:ext>
            </a:extLst>
          </p:cNvPr>
          <p:cNvSpPr/>
          <p:nvPr/>
        </p:nvSpPr>
        <p:spPr>
          <a:xfrm>
            <a:off x="463705" y="3019425"/>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2.5. </a:t>
            </a:r>
            <a:r>
              <a:rPr lang="en-GB" dirty="0">
                <a:solidFill>
                  <a:schemeClr val="tx1"/>
                </a:solidFill>
              </a:rPr>
              <a:t>Food Pantries and Clubs</a:t>
            </a: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Rounded Corners 12">
            <a:hlinkClick r:id="rId7" action="ppaction://hlinksldjump"/>
            <a:extLst>
              <a:ext uri="{FF2B5EF4-FFF2-40B4-BE49-F238E27FC236}">
                <a16:creationId xmlns:a16="http://schemas.microsoft.com/office/drawing/2014/main" id="{5237AB48-8205-48B8-86EC-0274ED461322}"/>
              </a:ext>
            </a:extLst>
          </p:cNvPr>
          <p:cNvSpPr/>
          <p:nvPr/>
        </p:nvSpPr>
        <p:spPr>
          <a:xfrm>
            <a:off x="9321351" y="3019425"/>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2.8. </a:t>
            </a:r>
            <a:r>
              <a:rPr lang="en-GB" dirty="0">
                <a:solidFill>
                  <a:schemeClr val="tx1"/>
                </a:solidFill>
              </a:rPr>
              <a:t>Cooking Clubs</a:t>
            </a:r>
          </a:p>
        </p:txBody>
      </p:sp>
      <p:sp>
        <p:nvSpPr>
          <p:cNvPr id="14" name="Rectangle: Rounded Corners 13">
            <a:hlinkClick r:id="rId8" action="ppaction://hlinksldjump"/>
            <a:extLst>
              <a:ext uri="{FF2B5EF4-FFF2-40B4-BE49-F238E27FC236}">
                <a16:creationId xmlns:a16="http://schemas.microsoft.com/office/drawing/2014/main" id="{BD62B050-0A89-44A4-9F4A-F7CF57EE1AA4}"/>
              </a:ext>
            </a:extLst>
          </p:cNvPr>
          <p:cNvSpPr/>
          <p:nvPr/>
        </p:nvSpPr>
        <p:spPr>
          <a:xfrm>
            <a:off x="471953" y="4794250"/>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2.9. </a:t>
            </a:r>
            <a:r>
              <a:rPr lang="en-GB" dirty="0">
                <a:solidFill>
                  <a:schemeClr val="tx1"/>
                </a:solidFill>
              </a:rPr>
              <a:t>Community Cohesion and Combatting Isolation</a:t>
            </a:r>
          </a:p>
        </p:txBody>
      </p:sp>
      <p:sp>
        <p:nvSpPr>
          <p:cNvPr id="12" name="Rectangle: Rounded Corners 11">
            <a:hlinkClick r:id="rId9" action="ppaction://hlinksldjump"/>
            <a:extLst>
              <a:ext uri="{FF2B5EF4-FFF2-40B4-BE49-F238E27FC236}">
                <a16:creationId xmlns:a16="http://schemas.microsoft.com/office/drawing/2014/main" id="{993BBE45-F6C0-420E-8B22-7239D0AE0886}"/>
              </a:ext>
            </a:extLst>
          </p:cNvPr>
          <p:cNvSpPr/>
          <p:nvPr/>
        </p:nvSpPr>
        <p:spPr>
          <a:xfrm>
            <a:off x="3411106" y="3019425"/>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2.6. </a:t>
            </a:r>
            <a:r>
              <a:rPr lang="en-GB" dirty="0">
                <a:solidFill>
                  <a:schemeClr val="tx1"/>
                </a:solidFill>
              </a:rPr>
              <a:t>Subsidies and Voucher Schemes</a:t>
            </a:r>
          </a:p>
        </p:txBody>
      </p:sp>
      <p:sp>
        <p:nvSpPr>
          <p:cNvPr id="16" name="Rectangle: Rounded Corners 15">
            <a:hlinkClick r:id="rId10" action="ppaction://hlinksldjump"/>
            <a:extLst>
              <a:ext uri="{FF2B5EF4-FFF2-40B4-BE49-F238E27FC236}">
                <a16:creationId xmlns:a16="http://schemas.microsoft.com/office/drawing/2014/main" id="{8DDF788C-7C1E-4411-B8B3-A10EFFB91D4D}"/>
              </a:ext>
            </a:extLst>
          </p:cNvPr>
          <p:cNvSpPr/>
          <p:nvPr/>
        </p:nvSpPr>
        <p:spPr>
          <a:xfrm>
            <a:off x="3410171" y="4794250"/>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2.10. </a:t>
            </a:r>
            <a:r>
              <a:rPr lang="en-GB" dirty="0">
                <a:solidFill>
                  <a:schemeClr val="tx1"/>
                </a:solidFill>
              </a:rPr>
              <a:t>Effective Communication</a:t>
            </a:r>
          </a:p>
        </p:txBody>
      </p:sp>
      <p:sp>
        <p:nvSpPr>
          <p:cNvPr id="20" name="Rectangle 19">
            <a:hlinkClick r:id="rId11" action="ppaction://hlinksldjump"/>
            <a:extLst>
              <a:ext uri="{FF2B5EF4-FFF2-40B4-BE49-F238E27FC236}">
                <a16:creationId xmlns:a16="http://schemas.microsoft.com/office/drawing/2014/main" id="{4176F0BF-E6C2-4462-8F8E-8045882325EA}"/>
              </a:ext>
            </a:extLst>
          </p:cNvPr>
          <p:cNvSpPr/>
          <p:nvPr/>
        </p:nvSpPr>
        <p:spPr>
          <a:xfrm>
            <a:off x="9169349" y="445203"/>
            <a:ext cx="2402249" cy="365124"/>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Contents</a:t>
            </a:r>
          </a:p>
        </p:txBody>
      </p:sp>
      <p:sp>
        <p:nvSpPr>
          <p:cNvPr id="17" name="Rectangle: Rounded Corners 16">
            <a:hlinkClick r:id="rId12" action="ppaction://hlinksldjump"/>
            <a:extLst>
              <a:ext uri="{FF2B5EF4-FFF2-40B4-BE49-F238E27FC236}">
                <a16:creationId xmlns:a16="http://schemas.microsoft.com/office/drawing/2014/main" id="{CA97F9D0-B906-497E-9AE1-A6C5219BBEA3}"/>
              </a:ext>
            </a:extLst>
          </p:cNvPr>
          <p:cNvSpPr/>
          <p:nvPr/>
        </p:nvSpPr>
        <p:spPr>
          <a:xfrm>
            <a:off x="6349324" y="3019425"/>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2.7. </a:t>
            </a:r>
            <a:r>
              <a:rPr lang="en-GB" dirty="0">
                <a:solidFill>
                  <a:schemeClr val="tx1"/>
                </a:solidFill>
              </a:rPr>
              <a:t>Children</a:t>
            </a:r>
          </a:p>
        </p:txBody>
      </p:sp>
      <p:sp>
        <p:nvSpPr>
          <p:cNvPr id="4" name="Footer Placeholder 3">
            <a:extLst>
              <a:ext uri="{FF2B5EF4-FFF2-40B4-BE49-F238E27FC236}">
                <a16:creationId xmlns:a16="http://schemas.microsoft.com/office/drawing/2014/main" id="{CBDF5270-649D-4523-A592-8EB65638A8F4}"/>
              </a:ext>
            </a:extLst>
          </p:cNvPr>
          <p:cNvSpPr>
            <a:spLocks noGrp="1"/>
          </p:cNvSpPr>
          <p:nvPr>
            <p:ph type="ftr" sz="quarter" idx="11"/>
          </p:nvPr>
        </p:nvSpPr>
        <p:spPr/>
        <p:txBody>
          <a:bodyPr/>
          <a:lstStyle/>
          <a:p>
            <a:pPr algn="ctr"/>
            <a:r>
              <a:rPr lang="en-GB"/>
              <a:t>Review for discussion: not official policy</a:t>
            </a:r>
          </a:p>
        </p:txBody>
      </p:sp>
      <p:sp>
        <p:nvSpPr>
          <p:cNvPr id="18" name="Rectangle: Rounded Corners 17">
            <a:hlinkClick r:id="rId13" action="ppaction://hlinksldjump"/>
            <a:extLst>
              <a:ext uri="{FF2B5EF4-FFF2-40B4-BE49-F238E27FC236}">
                <a16:creationId xmlns:a16="http://schemas.microsoft.com/office/drawing/2014/main" id="{52DBF8FA-351C-43E6-AC9F-722F6733BD00}"/>
              </a:ext>
            </a:extLst>
          </p:cNvPr>
          <p:cNvSpPr/>
          <p:nvPr/>
        </p:nvSpPr>
        <p:spPr>
          <a:xfrm>
            <a:off x="9321350" y="1247776"/>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2.4. </a:t>
            </a:r>
            <a:r>
              <a:rPr lang="en-GB" dirty="0">
                <a:solidFill>
                  <a:schemeClr val="tx1"/>
                </a:solidFill>
              </a:rPr>
              <a:t>Cash First Approach</a:t>
            </a:r>
          </a:p>
        </p:txBody>
      </p:sp>
    </p:spTree>
    <p:extLst>
      <p:ext uri="{BB962C8B-B14F-4D97-AF65-F5344CB8AC3E}">
        <p14:creationId xmlns:p14="http://schemas.microsoft.com/office/powerpoint/2010/main" val="250376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2.1. Worldwide</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hlinkClick r:id="rId3" action="ppaction://hlinksldjump"/>
            <a:extLst>
              <a:ext uri="{FF2B5EF4-FFF2-40B4-BE49-F238E27FC236}">
                <a16:creationId xmlns:a16="http://schemas.microsoft.com/office/drawing/2014/main" id="{B461D647-E41C-4D21-8A28-047B22323073}"/>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
        <p:nvSpPr>
          <p:cNvPr id="3" name="TextBox 2">
            <a:extLst>
              <a:ext uri="{FF2B5EF4-FFF2-40B4-BE49-F238E27FC236}">
                <a16:creationId xmlns:a16="http://schemas.microsoft.com/office/drawing/2014/main" id="{D06CBF40-165A-49D3-B4AE-B9B0765DCDCA}"/>
              </a:ext>
            </a:extLst>
          </p:cNvPr>
          <p:cNvSpPr txBox="1"/>
          <p:nvPr/>
        </p:nvSpPr>
        <p:spPr>
          <a:xfrm>
            <a:off x="1704975" y="1129556"/>
            <a:ext cx="10011728" cy="5078313"/>
          </a:xfrm>
          <a:prstGeom prst="rect">
            <a:avLst/>
          </a:prstGeom>
          <a:noFill/>
        </p:spPr>
        <p:txBody>
          <a:bodyPr wrap="square" lIns="91440" tIns="45720" rIns="91440" bIns="45720" rtlCol="0" anchor="t">
            <a:spAutoFit/>
          </a:bodyPr>
          <a:lstStyle/>
          <a:p>
            <a:r>
              <a:rPr lang="en-GB" b="1" dirty="0"/>
              <a:t>Supplemental Nutrition Assistance Programme (SNAP) – USA:</a:t>
            </a:r>
          </a:p>
          <a:p>
            <a:pPr marL="285750" indent="-285750">
              <a:buFontTx/>
              <a:buChar char="-"/>
            </a:pPr>
            <a:r>
              <a:rPr lang="en-GB" dirty="0"/>
              <a:t>Means tested – money is loaded onto a payment card which can be used to buy eligible foods</a:t>
            </a:r>
          </a:p>
          <a:p>
            <a:pPr marL="285750" indent="-285750">
              <a:buFontTx/>
              <a:buChar char="-"/>
            </a:pPr>
            <a:r>
              <a:rPr lang="en-GB" dirty="0"/>
              <a:t>Levels of food insecurity are still high within recipients, but evaluations suggest that SNAP could prevent worsening food insecurity.</a:t>
            </a:r>
          </a:p>
          <a:p>
            <a:pPr marL="285750" indent="-285750">
              <a:buFontTx/>
              <a:buChar char="-"/>
            </a:pPr>
            <a:endParaRPr lang="en-GB" dirty="0"/>
          </a:p>
          <a:p>
            <a:r>
              <a:rPr lang="en-GB" b="1" dirty="0"/>
              <a:t>Universal Child Care Benefit – Canada:</a:t>
            </a:r>
          </a:p>
          <a:p>
            <a:pPr marL="285750" indent="-285750">
              <a:buFontTx/>
              <a:buChar char="-"/>
            </a:pPr>
            <a:r>
              <a:rPr lang="en-GB" dirty="0"/>
              <a:t>A monthly $100 income supplement for each child under the age of 6</a:t>
            </a:r>
          </a:p>
          <a:p>
            <a:pPr marL="285750" indent="-285750">
              <a:buFontTx/>
              <a:buChar char="-"/>
            </a:pPr>
            <a:r>
              <a:rPr lang="en-GB" dirty="0"/>
              <a:t>It’s estimated that the benefit reduced food insecurity by 2.4 percentage points.</a:t>
            </a:r>
          </a:p>
          <a:p>
            <a:pPr marL="285750" indent="-285750">
              <a:buFontTx/>
              <a:buChar char="-"/>
            </a:pPr>
            <a:endParaRPr lang="en-GB" dirty="0"/>
          </a:p>
          <a:p>
            <a:r>
              <a:rPr lang="en-GB" b="1" dirty="0"/>
              <a:t>Australia:</a:t>
            </a:r>
          </a:p>
          <a:p>
            <a:pPr marL="285750" indent="-285750">
              <a:buFontTx/>
              <a:buChar char="-"/>
            </a:pPr>
            <a:r>
              <a:rPr lang="en-GB" dirty="0"/>
              <a:t>No specific food welfare policies but a focus on market-based solutions, referral to charities and, financial advice, and the voluntary sector redirecting food from landfill</a:t>
            </a:r>
          </a:p>
          <a:p>
            <a:pPr marL="285750" indent="-285750">
              <a:buFontTx/>
              <a:buChar char="-"/>
            </a:pPr>
            <a:r>
              <a:rPr lang="en-GB" dirty="0"/>
              <a:t>Healthy basic foods are exempt from the Goods and Services Tax.</a:t>
            </a:r>
          </a:p>
          <a:p>
            <a:pPr marL="285750" indent="-285750">
              <a:buFontTx/>
              <a:buChar char="-"/>
            </a:pPr>
            <a:endParaRPr lang="en-GB" dirty="0"/>
          </a:p>
          <a:p>
            <a:r>
              <a:rPr lang="en-GB" b="1" dirty="0"/>
              <a:t>Norway</a:t>
            </a:r>
          </a:p>
          <a:p>
            <a:pPr marL="285750" indent="-285750">
              <a:buFontTx/>
              <a:buChar char="-"/>
            </a:pPr>
            <a:r>
              <a:rPr lang="en-GB" dirty="0"/>
              <a:t>Cash first approach – citizens have access universal social services and benefits, but migrants aren’t eligible and are often reliant on charitable services.</a:t>
            </a:r>
          </a:p>
          <a:p>
            <a:endParaRPr lang="en-GB" dirty="0"/>
          </a:p>
        </p:txBody>
      </p:sp>
      <p:sp>
        <p:nvSpPr>
          <p:cNvPr id="9" name="TextBox 8">
            <a:extLst>
              <a:ext uri="{FF2B5EF4-FFF2-40B4-BE49-F238E27FC236}">
                <a16:creationId xmlns:a16="http://schemas.microsoft.com/office/drawing/2014/main" id="{D3F60199-0536-402B-B0BD-82BD0335C47A}"/>
              </a:ext>
            </a:extLst>
          </p:cNvPr>
          <p:cNvSpPr txBox="1"/>
          <p:nvPr/>
        </p:nvSpPr>
        <p:spPr>
          <a:xfrm>
            <a:off x="360001" y="5864365"/>
            <a:ext cx="11211598" cy="461665"/>
          </a:xfrm>
          <a:prstGeom prst="rect">
            <a:avLst/>
          </a:prstGeom>
          <a:noFill/>
        </p:spPr>
        <p:txBody>
          <a:bodyPr wrap="square">
            <a:spAutoFit/>
          </a:bodyPr>
          <a:lstStyle/>
          <a:p>
            <a:r>
              <a:rPr lang="en-GB" sz="1200" dirty="0">
                <a:hlinkClick r:id="rId4"/>
              </a:rPr>
              <a:t>Interventions to address household food insecurity in high-income countries (2018)</a:t>
            </a:r>
            <a:endParaRPr lang="en-GB" sz="1200" dirty="0"/>
          </a:p>
          <a:p>
            <a:r>
              <a:rPr lang="en-GB" sz="1200" u="sng" dirty="0">
                <a:solidFill>
                  <a:srgbClr val="0563C1"/>
                </a:solidFill>
                <a:effectLst/>
                <a:ea typeface="Calibri" panose="020F0502020204030204" pitchFamily="34" charset="0"/>
                <a:cs typeface="Times New Roman" panose="02020603050405020304" pitchFamily="18" charset="0"/>
                <a:hlinkClick r:id="rId5"/>
              </a:rPr>
              <a:t>Food security in welfare capitalism: Comparing social entitlements to food in Australia and Norway - ScienceDirect</a:t>
            </a:r>
            <a:endParaRPr lang="en-GB" sz="1200" dirty="0"/>
          </a:p>
        </p:txBody>
      </p:sp>
      <p:pic>
        <p:nvPicPr>
          <p:cNvPr id="1028" name="Picture 4">
            <a:extLst>
              <a:ext uri="{FF2B5EF4-FFF2-40B4-BE49-F238E27FC236}">
                <a16:creationId xmlns:a16="http://schemas.microsoft.com/office/drawing/2014/main" id="{C5D9C9EA-3448-4750-97FE-4447C17E7C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435" r="48614" b="16696"/>
          <a:stretch/>
        </p:blipFill>
        <p:spPr bwMode="auto">
          <a:xfrm>
            <a:off x="463705" y="4871279"/>
            <a:ext cx="802049" cy="9359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p of australia Royalty Free Vector Image - VectorStock">
            <a:extLst>
              <a:ext uri="{FF2B5EF4-FFF2-40B4-BE49-F238E27FC236}">
                <a16:creationId xmlns:a16="http://schemas.microsoft.com/office/drawing/2014/main" id="{9508B83C-57A5-4A39-8BE5-57E6A3E657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751" t="9722" r="8450" b="18750"/>
          <a:stretch/>
        </p:blipFill>
        <p:spPr bwMode="auto">
          <a:xfrm>
            <a:off x="463705" y="3710694"/>
            <a:ext cx="892176" cy="822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nada map icon simple style Royalty Free Vector Image">
            <a:extLst>
              <a:ext uri="{FF2B5EF4-FFF2-40B4-BE49-F238E27FC236}">
                <a16:creationId xmlns:a16="http://schemas.microsoft.com/office/drawing/2014/main" id="{93345102-6334-47EC-AB4D-BBA578863D8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8590"/>
          <a:stretch/>
        </p:blipFill>
        <p:spPr bwMode="auto">
          <a:xfrm>
            <a:off x="475297" y="2366627"/>
            <a:ext cx="1114381" cy="9820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C6F84D1-D827-4AC9-8650-914F9F1F96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297" y="1175871"/>
            <a:ext cx="1148588" cy="71403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36F45080-0376-4B38-B519-0738F8DA89FD}"/>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35906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Contents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ctangle: Rounded Corners 2">
            <a:hlinkClick r:id="rId3" action="ppaction://hlinksldjump"/>
            <a:extLst>
              <a:ext uri="{FF2B5EF4-FFF2-40B4-BE49-F238E27FC236}">
                <a16:creationId xmlns:a16="http://schemas.microsoft.com/office/drawing/2014/main" id="{90D6D349-A601-4C85-B09D-545BD3F226C4}"/>
              </a:ext>
            </a:extLst>
          </p:cNvPr>
          <p:cNvSpPr/>
          <p:nvPr/>
        </p:nvSpPr>
        <p:spPr>
          <a:xfrm>
            <a:off x="1835896" y="1425853"/>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 </a:t>
            </a:r>
            <a:r>
              <a:rPr lang="en-GB" dirty="0">
                <a:solidFill>
                  <a:schemeClr val="tx1"/>
                </a:solidFill>
              </a:rPr>
              <a:t>Introduction</a:t>
            </a:r>
          </a:p>
        </p:txBody>
      </p:sp>
      <p:sp>
        <p:nvSpPr>
          <p:cNvPr id="9" name="Rectangle: Rounded Corners 8">
            <a:hlinkClick r:id="rId4" action="ppaction://hlinksldjump"/>
            <a:extLst>
              <a:ext uri="{FF2B5EF4-FFF2-40B4-BE49-F238E27FC236}">
                <a16:creationId xmlns:a16="http://schemas.microsoft.com/office/drawing/2014/main" id="{0FAAF1C6-D0D6-4501-B0F3-6DDE8CD65386}"/>
              </a:ext>
            </a:extLst>
          </p:cNvPr>
          <p:cNvSpPr/>
          <p:nvPr/>
        </p:nvSpPr>
        <p:spPr>
          <a:xfrm>
            <a:off x="4782364" y="1425853"/>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 </a:t>
            </a:r>
            <a:r>
              <a:rPr lang="en-GB" dirty="0">
                <a:solidFill>
                  <a:schemeClr val="tx1"/>
                </a:solidFill>
              </a:rPr>
              <a:t>Interventions</a:t>
            </a:r>
          </a:p>
        </p:txBody>
      </p:sp>
      <p:sp>
        <p:nvSpPr>
          <p:cNvPr id="10" name="Rectangle: Rounded Corners 9">
            <a:hlinkClick r:id="rId5" action="ppaction://hlinksldjump"/>
            <a:extLst>
              <a:ext uri="{FF2B5EF4-FFF2-40B4-BE49-F238E27FC236}">
                <a16:creationId xmlns:a16="http://schemas.microsoft.com/office/drawing/2014/main" id="{C68EA020-E9FB-4C0D-B484-4C05764FAF22}"/>
              </a:ext>
            </a:extLst>
          </p:cNvPr>
          <p:cNvSpPr/>
          <p:nvPr/>
        </p:nvSpPr>
        <p:spPr>
          <a:xfrm>
            <a:off x="7754389" y="1425853"/>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 </a:t>
            </a:r>
            <a:r>
              <a:rPr lang="en-GB" dirty="0">
                <a:solidFill>
                  <a:schemeClr val="tx1"/>
                </a:solidFill>
              </a:rPr>
              <a:t>Useful Resources</a:t>
            </a: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2DE68FC-9283-4B60-A4BB-3E1ABBCDE4BC}"/>
              </a:ext>
            </a:extLst>
          </p:cNvPr>
          <p:cNvSpPr txBox="1"/>
          <p:nvPr/>
        </p:nvSpPr>
        <p:spPr>
          <a:xfrm>
            <a:off x="371124" y="3032681"/>
            <a:ext cx="11200474" cy="646331"/>
          </a:xfrm>
          <a:prstGeom prst="rect">
            <a:avLst/>
          </a:prstGeom>
          <a:noFill/>
        </p:spPr>
        <p:txBody>
          <a:bodyPr wrap="square" rtlCol="0">
            <a:spAutoFit/>
          </a:bodyPr>
          <a:lstStyle/>
          <a:p>
            <a:r>
              <a:rPr lang="en-GB" b="1" dirty="0"/>
              <a:t>Note: </a:t>
            </a:r>
            <a:r>
              <a:rPr lang="en-GB" dirty="0"/>
              <a:t>In slideshow mode you can click on a heading to take you to that section of the pack. All references are linked, and all links were accessed in October 2022.</a:t>
            </a:r>
          </a:p>
        </p:txBody>
      </p:sp>
      <p:sp>
        <p:nvSpPr>
          <p:cNvPr id="4" name="Footer Placeholder 3">
            <a:extLst>
              <a:ext uri="{FF2B5EF4-FFF2-40B4-BE49-F238E27FC236}">
                <a16:creationId xmlns:a16="http://schemas.microsoft.com/office/drawing/2014/main" id="{49EBE576-54C3-49E6-9FBE-9F97058B4478}"/>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413481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2.2. Partnership Working and Resource Mapping</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Map of united kingdom Royalty Free Vector Image">
            <a:extLst>
              <a:ext uri="{FF2B5EF4-FFF2-40B4-BE49-F238E27FC236}">
                <a16:creationId xmlns:a16="http://schemas.microsoft.com/office/drawing/2014/main" id="{50012639-4764-44C3-A9D6-44618B86D5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82"/>
          <a:stretch/>
        </p:blipFill>
        <p:spPr bwMode="auto">
          <a:xfrm>
            <a:off x="4582607" y="1553125"/>
            <a:ext cx="3026786" cy="43111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16A3F79B-9B55-45CA-93CB-E5DA40907BB8}"/>
              </a:ext>
            </a:extLst>
          </p:cNvPr>
          <p:cNvSpPr/>
          <p:nvPr/>
        </p:nvSpPr>
        <p:spPr>
          <a:xfrm>
            <a:off x="6357625" y="4320753"/>
            <a:ext cx="69746" cy="69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2AFCCC43-EE7D-4E85-BC40-BE61B01831E9}"/>
              </a:ext>
            </a:extLst>
          </p:cNvPr>
          <p:cNvCxnSpPr>
            <a:cxnSpLocks/>
          </p:cNvCxnSpPr>
          <p:nvPr/>
        </p:nvCxnSpPr>
        <p:spPr>
          <a:xfrm flipV="1">
            <a:off x="6954317" y="5225219"/>
            <a:ext cx="848154" cy="24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75D440A-C2B1-4375-BB7F-DEADAEBF3931}"/>
              </a:ext>
            </a:extLst>
          </p:cNvPr>
          <p:cNvSpPr txBox="1"/>
          <p:nvPr/>
        </p:nvSpPr>
        <p:spPr>
          <a:xfrm>
            <a:off x="7802471" y="4653627"/>
            <a:ext cx="3769127" cy="1569660"/>
          </a:xfrm>
          <a:prstGeom prst="rect">
            <a:avLst/>
          </a:prstGeom>
          <a:noFill/>
          <a:ln>
            <a:solidFill>
              <a:srgbClr val="08A48C"/>
            </a:solidFill>
            <a:prstDash val="dash"/>
          </a:ln>
        </p:spPr>
        <p:txBody>
          <a:bodyPr wrap="square" lIns="91440" tIns="45720" rIns="91440" bIns="45720" rtlCol="0" anchor="t">
            <a:spAutoFit/>
          </a:bodyPr>
          <a:lstStyle/>
          <a:p>
            <a:r>
              <a:rPr lang="en-GB" sz="1200" b="1" dirty="0">
                <a:hlinkClick r:id="rId4"/>
              </a:rPr>
              <a:t>Brighton &amp; Hove</a:t>
            </a:r>
            <a:r>
              <a:rPr lang="en-GB" sz="1200" dirty="0"/>
              <a:t> Food Partnership brings together a broad range of 100+ organisations, including 30 different council teams, who look at every angle of food, from production to waste, with a focus on food poverty. This reduces silo working. B&amp;H also collaborate with Lidl on Peas Please, a national initiative to increase the amount of vegetables on a plate, championed by the Food Foundation.</a:t>
            </a:r>
          </a:p>
        </p:txBody>
      </p:sp>
      <p:cxnSp>
        <p:nvCxnSpPr>
          <p:cNvPr id="19" name="Straight Arrow Connector 18">
            <a:extLst>
              <a:ext uri="{FF2B5EF4-FFF2-40B4-BE49-F238E27FC236}">
                <a16:creationId xmlns:a16="http://schemas.microsoft.com/office/drawing/2014/main" id="{CD1768D8-4A3A-41E9-BBB1-9489846A9347}"/>
              </a:ext>
            </a:extLst>
          </p:cNvPr>
          <p:cNvCxnSpPr>
            <a:cxnSpLocks/>
            <a:stCxn id="9" idx="1"/>
            <a:endCxn id="23" idx="3"/>
          </p:cNvCxnSpPr>
          <p:nvPr/>
        </p:nvCxnSpPr>
        <p:spPr>
          <a:xfrm flipH="1" flipV="1">
            <a:off x="4301867" y="1516083"/>
            <a:ext cx="1891984" cy="2668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ECFD6FF-CCC1-467C-8EFB-9303F1FDE634}"/>
              </a:ext>
            </a:extLst>
          </p:cNvPr>
          <p:cNvSpPr txBox="1"/>
          <p:nvPr/>
        </p:nvSpPr>
        <p:spPr>
          <a:xfrm>
            <a:off x="463704" y="1192917"/>
            <a:ext cx="3838163" cy="646331"/>
          </a:xfrm>
          <a:prstGeom prst="rect">
            <a:avLst/>
          </a:prstGeom>
          <a:noFill/>
          <a:ln>
            <a:solidFill>
              <a:srgbClr val="08A48C"/>
            </a:solidFill>
            <a:prstDash val="dash"/>
          </a:ln>
        </p:spPr>
        <p:txBody>
          <a:bodyPr wrap="square" lIns="91440" tIns="45720" rIns="91440" bIns="45720" rtlCol="0" anchor="t">
            <a:spAutoFit/>
          </a:bodyPr>
          <a:lstStyle/>
          <a:p>
            <a:r>
              <a:rPr lang="en-GB" sz="1200" b="1" dirty="0">
                <a:hlinkClick r:id="rId4"/>
              </a:rPr>
              <a:t>North West</a:t>
            </a:r>
            <a:r>
              <a:rPr lang="en-GB" sz="1200" dirty="0"/>
              <a:t> DPHs commissioned Food </a:t>
            </a:r>
            <a:r>
              <a:rPr lang="en-GB" sz="1200" dirty="0" err="1"/>
              <a:t>Act!ve</a:t>
            </a:r>
            <a:r>
              <a:rPr lang="en-GB" sz="1200" dirty="0"/>
              <a:t> to create a partnership to share best practice and lessons learnt across the region.</a:t>
            </a:r>
          </a:p>
        </p:txBody>
      </p:sp>
      <p:cxnSp>
        <p:nvCxnSpPr>
          <p:cNvPr id="24" name="Straight Arrow Connector 23">
            <a:extLst>
              <a:ext uri="{FF2B5EF4-FFF2-40B4-BE49-F238E27FC236}">
                <a16:creationId xmlns:a16="http://schemas.microsoft.com/office/drawing/2014/main" id="{730EEE9F-3EFD-4CDD-9A4F-BE2492AD72E3}"/>
              </a:ext>
            </a:extLst>
          </p:cNvPr>
          <p:cNvCxnSpPr>
            <a:cxnSpLocks/>
            <a:stCxn id="10" idx="0"/>
          </p:cNvCxnSpPr>
          <p:nvPr/>
        </p:nvCxnSpPr>
        <p:spPr>
          <a:xfrm flipV="1">
            <a:off x="6509869" y="3139881"/>
            <a:ext cx="374702" cy="1015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637B3F4-1AF8-4A36-93F0-36A430F73B34}"/>
              </a:ext>
            </a:extLst>
          </p:cNvPr>
          <p:cNvSpPr txBox="1"/>
          <p:nvPr/>
        </p:nvSpPr>
        <p:spPr>
          <a:xfrm>
            <a:off x="6884571" y="2490900"/>
            <a:ext cx="4687027" cy="1015663"/>
          </a:xfrm>
          <a:prstGeom prst="rect">
            <a:avLst/>
          </a:prstGeom>
          <a:noFill/>
          <a:ln>
            <a:solidFill>
              <a:srgbClr val="08A48C"/>
            </a:solidFill>
            <a:prstDash val="dash"/>
          </a:ln>
        </p:spPr>
        <p:txBody>
          <a:bodyPr wrap="square" lIns="91440" tIns="45720" rIns="91440" bIns="45720" rtlCol="0" anchor="t">
            <a:spAutoFit/>
          </a:bodyPr>
          <a:lstStyle/>
          <a:p>
            <a:r>
              <a:rPr lang="en-GB" sz="1200" b="1" dirty="0">
                <a:hlinkClick r:id="rId5"/>
              </a:rPr>
              <a:t>Leeds</a:t>
            </a:r>
            <a:r>
              <a:rPr lang="en-GB" sz="1200" b="1" dirty="0"/>
              <a:t> </a:t>
            </a:r>
            <a:r>
              <a:rPr lang="en-GB" sz="1200" dirty="0"/>
              <a:t>food aid network coordinates and supports food aid providers and provides data on food insecurity in the area. Their website hosts a map of the available services and information on eligibility and referral, to help direct those in need and create a clear picture of the available provision.</a:t>
            </a:r>
          </a:p>
        </p:txBody>
      </p:sp>
      <p:sp>
        <p:nvSpPr>
          <p:cNvPr id="39" name="TextBox 38">
            <a:extLst>
              <a:ext uri="{FF2B5EF4-FFF2-40B4-BE49-F238E27FC236}">
                <a16:creationId xmlns:a16="http://schemas.microsoft.com/office/drawing/2014/main" id="{1FDC3811-83A7-4647-A0CC-B2C3D57A534C}"/>
              </a:ext>
            </a:extLst>
          </p:cNvPr>
          <p:cNvSpPr txBox="1"/>
          <p:nvPr/>
        </p:nvSpPr>
        <p:spPr>
          <a:xfrm>
            <a:off x="463704" y="2014119"/>
            <a:ext cx="3977547" cy="1754326"/>
          </a:xfrm>
          <a:prstGeom prst="rect">
            <a:avLst/>
          </a:prstGeom>
          <a:noFill/>
          <a:ln>
            <a:solidFill>
              <a:srgbClr val="08A48C"/>
            </a:solidFill>
            <a:prstDash val="dash"/>
          </a:ln>
        </p:spPr>
        <p:txBody>
          <a:bodyPr wrap="square" rtlCol="0">
            <a:spAutoFit/>
          </a:bodyPr>
          <a:lstStyle/>
          <a:p>
            <a:r>
              <a:rPr lang="en-GB" sz="1200" b="1" dirty="0">
                <a:hlinkClick r:id="rId6"/>
              </a:rPr>
              <a:t>Manchester</a:t>
            </a:r>
            <a:r>
              <a:rPr lang="en-GB" sz="1200" b="1" dirty="0"/>
              <a:t> </a:t>
            </a:r>
            <a:r>
              <a:rPr lang="en-GB" sz="1200" dirty="0"/>
              <a:t>council partnered with </a:t>
            </a:r>
            <a:r>
              <a:rPr lang="en-GB" sz="1200" dirty="0" err="1"/>
              <a:t>FareShare</a:t>
            </a:r>
            <a:r>
              <a:rPr lang="en-GB" sz="1200" dirty="0"/>
              <a:t> Manchester, local food aid providers and The Bread and Butter Thing to enable the local authority to facilitate a food aid triage system – the level of food insecurity is assessed using the USDA’s food insecurity questions and those in need are referred to the organisation best placed to help them. These organisations are supported to provide additional help beyond food provision, and onward-refer to other organisations in the network. </a:t>
            </a:r>
          </a:p>
        </p:txBody>
      </p:sp>
      <p:cxnSp>
        <p:nvCxnSpPr>
          <p:cNvPr id="42" name="Straight Arrow Connector 41">
            <a:extLst>
              <a:ext uri="{FF2B5EF4-FFF2-40B4-BE49-F238E27FC236}">
                <a16:creationId xmlns:a16="http://schemas.microsoft.com/office/drawing/2014/main" id="{358F3D87-A53F-4EE2-9ECB-1036EEDF7913}"/>
              </a:ext>
            </a:extLst>
          </p:cNvPr>
          <p:cNvCxnSpPr>
            <a:cxnSpLocks/>
          </p:cNvCxnSpPr>
          <p:nvPr/>
        </p:nvCxnSpPr>
        <p:spPr>
          <a:xfrm flipH="1" flipV="1">
            <a:off x="4897125" y="5225219"/>
            <a:ext cx="1295480" cy="114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9904583-9E22-4FA6-8A73-C45980F9AF50}"/>
              </a:ext>
            </a:extLst>
          </p:cNvPr>
          <p:cNvSpPr txBox="1"/>
          <p:nvPr/>
        </p:nvSpPr>
        <p:spPr>
          <a:xfrm>
            <a:off x="463703" y="4472112"/>
            <a:ext cx="4421556" cy="1754326"/>
          </a:xfrm>
          <a:prstGeom prst="rect">
            <a:avLst/>
          </a:prstGeom>
          <a:noFill/>
          <a:ln>
            <a:solidFill>
              <a:srgbClr val="08A48C"/>
            </a:solidFill>
            <a:prstDash val="dash"/>
          </a:ln>
        </p:spPr>
        <p:txBody>
          <a:bodyPr wrap="square" rtlCol="0">
            <a:spAutoFit/>
          </a:bodyPr>
          <a:lstStyle/>
          <a:p>
            <a:r>
              <a:rPr lang="en-GB" sz="1200" b="1" dirty="0">
                <a:hlinkClick r:id="rId7"/>
              </a:rPr>
              <a:t>Bristol</a:t>
            </a:r>
            <a:r>
              <a:rPr lang="en-GB" sz="1200" b="1" dirty="0"/>
              <a:t> </a:t>
            </a:r>
            <a:r>
              <a:rPr lang="en-GB" sz="1200" dirty="0"/>
              <a:t>was the 2</a:t>
            </a:r>
            <a:r>
              <a:rPr lang="en-GB" sz="1200" baseline="30000" dirty="0"/>
              <a:t>nd</a:t>
            </a:r>
            <a:r>
              <a:rPr lang="en-GB" sz="1200" dirty="0"/>
              <a:t> city in the UK to receive ‘Gold Sustainable Food City’ status in 2021. Bristol utilises a collaborative, co-produced, ‘One City’ approach to develop, deliver and evaluate its Food Equality strategy, which prioritises the themes: Choice and Security, Skills and Facilities, Sustainable Local Food System, and Food at the Heart of Decision Making. Throughout its delivery they have ongoing engagement with their communities to co-design and evaluate their interventions.</a:t>
            </a:r>
          </a:p>
        </p:txBody>
      </p:sp>
      <p:cxnSp>
        <p:nvCxnSpPr>
          <p:cNvPr id="50" name="Straight Arrow Connector 49">
            <a:extLst>
              <a:ext uri="{FF2B5EF4-FFF2-40B4-BE49-F238E27FC236}">
                <a16:creationId xmlns:a16="http://schemas.microsoft.com/office/drawing/2014/main" id="{A59D5A64-688B-4AA6-8C7A-D909C75BEB1C}"/>
              </a:ext>
            </a:extLst>
          </p:cNvPr>
          <p:cNvCxnSpPr>
            <a:cxnSpLocks/>
            <a:stCxn id="32" idx="0"/>
          </p:cNvCxnSpPr>
          <p:nvPr/>
        </p:nvCxnSpPr>
        <p:spPr>
          <a:xfrm flipV="1">
            <a:off x="6332933" y="2181602"/>
            <a:ext cx="416827" cy="2016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094A1A7-7AD1-42A8-A650-62848793D785}"/>
              </a:ext>
            </a:extLst>
          </p:cNvPr>
          <p:cNvSpPr txBox="1"/>
          <p:nvPr/>
        </p:nvSpPr>
        <p:spPr>
          <a:xfrm>
            <a:off x="6759266" y="1162804"/>
            <a:ext cx="4812332" cy="1200329"/>
          </a:xfrm>
          <a:prstGeom prst="rect">
            <a:avLst/>
          </a:prstGeom>
          <a:noFill/>
          <a:ln>
            <a:solidFill>
              <a:srgbClr val="08A48C"/>
            </a:solidFill>
            <a:prstDash val="dash"/>
          </a:ln>
        </p:spPr>
        <p:txBody>
          <a:bodyPr wrap="square" rtlCol="0">
            <a:spAutoFit/>
          </a:bodyPr>
          <a:lstStyle/>
          <a:p>
            <a:r>
              <a:rPr lang="en-GB" sz="1200" b="1" dirty="0">
                <a:hlinkClick r:id="rId8"/>
              </a:rPr>
              <a:t>Blackburn &amp; Darwen’s</a:t>
            </a:r>
            <a:r>
              <a:rPr lang="en-GB" sz="1200" b="1" dirty="0"/>
              <a:t> </a:t>
            </a:r>
            <a:r>
              <a:rPr lang="en-GB" sz="1200" dirty="0"/>
              <a:t>Food Alliance brings together all VCFS organisations to deliver on their food charter:</a:t>
            </a:r>
          </a:p>
          <a:p>
            <a:r>
              <a:rPr lang="en-GB" sz="1200" dirty="0"/>
              <a:t>1. Good food for all every day</a:t>
            </a:r>
          </a:p>
          <a:p>
            <a:r>
              <a:rPr lang="en-GB" sz="1200" dirty="0"/>
              <a:t>2. Understanding of our whole food chain</a:t>
            </a:r>
          </a:p>
          <a:p>
            <a:r>
              <a:rPr lang="en-GB" sz="1200" dirty="0"/>
              <a:t>3. Create good food places and spaces</a:t>
            </a:r>
          </a:p>
          <a:p>
            <a:r>
              <a:rPr lang="en-GB" sz="1200" dirty="0"/>
              <a:t>4. Zero Tolerance of Food Waste</a:t>
            </a:r>
          </a:p>
        </p:txBody>
      </p:sp>
      <p:cxnSp>
        <p:nvCxnSpPr>
          <p:cNvPr id="55" name="Straight Arrow Connector 54">
            <a:extLst>
              <a:ext uri="{FF2B5EF4-FFF2-40B4-BE49-F238E27FC236}">
                <a16:creationId xmlns:a16="http://schemas.microsoft.com/office/drawing/2014/main" id="{FE3316DD-5DDC-4481-A663-2901F56E7138}"/>
              </a:ext>
            </a:extLst>
          </p:cNvPr>
          <p:cNvCxnSpPr>
            <a:cxnSpLocks/>
            <a:stCxn id="30" idx="1"/>
            <a:endCxn id="58" idx="3"/>
          </p:cNvCxnSpPr>
          <p:nvPr/>
        </p:nvCxnSpPr>
        <p:spPr>
          <a:xfrm flipH="1" flipV="1">
            <a:off x="4582606" y="4136011"/>
            <a:ext cx="1933313" cy="671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9D127D8-821A-4094-A25F-2B2A98139083}"/>
              </a:ext>
            </a:extLst>
          </p:cNvPr>
          <p:cNvSpPr txBox="1"/>
          <p:nvPr/>
        </p:nvSpPr>
        <p:spPr>
          <a:xfrm>
            <a:off x="463703" y="3905178"/>
            <a:ext cx="4118903" cy="461665"/>
          </a:xfrm>
          <a:prstGeom prst="rect">
            <a:avLst/>
          </a:prstGeom>
          <a:noFill/>
          <a:ln>
            <a:solidFill>
              <a:srgbClr val="08A48C"/>
            </a:solidFill>
            <a:prstDash val="dash"/>
          </a:ln>
        </p:spPr>
        <p:txBody>
          <a:bodyPr wrap="square" rtlCol="0">
            <a:spAutoFit/>
          </a:bodyPr>
          <a:lstStyle/>
          <a:p>
            <a:r>
              <a:rPr lang="en-GB" sz="1200" b="1" dirty="0">
                <a:hlinkClick r:id="rId9"/>
              </a:rPr>
              <a:t>Coventry</a:t>
            </a:r>
            <a:r>
              <a:rPr lang="en-GB" sz="1200" b="1" dirty="0"/>
              <a:t> </a:t>
            </a:r>
            <a:r>
              <a:rPr lang="en-GB" sz="1200" dirty="0"/>
              <a:t>Council have created a hyper-local interactive map of their food aid network</a:t>
            </a:r>
          </a:p>
        </p:txBody>
      </p:sp>
      <p:cxnSp>
        <p:nvCxnSpPr>
          <p:cNvPr id="79" name="Straight Arrow Connector 78">
            <a:extLst>
              <a:ext uri="{FF2B5EF4-FFF2-40B4-BE49-F238E27FC236}">
                <a16:creationId xmlns:a16="http://schemas.microsoft.com/office/drawing/2014/main" id="{5B7B07FA-D4AD-4C4C-B514-BE0E5A889948}"/>
              </a:ext>
            </a:extLst>
          </p:cNvPr>
          <p:cNvCxnSpPr>
            <a:cxnSpLocks/>
            <a:stCxn id="78" idx="6"/>
          </p:cNvCxnSpPr>
          <p:nvPr/>
        </p:nvCxnSpPr>
        <p:spPr>
          <a:xfrm flipV="1">
            <a:off x="6674534" y="4079983"/>
            <a:ext cx="775134" cy="24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F92D2D63-3779-4F4F-8805-D0BFCAF5DE8C}"/>
              </a:ext>
            </a:extLst>
          </p:cNvPr>
          <p:cNvSpPr txBox="1"/>
          <p:nvPr/>
        </p:nvSpPr>
        <p:spPr>
          <a:xfrm>
            <a:off x="7449668" y="3693829"/>
            <a:ext cx="4121930" cy="830997"/>
          </a:xfrm>
          <a:prstGeom prst="rect">
            <a:avLst/>
          </a:prstGeom>
          <a:noFill/>
          <a:ln>
            <a:solidFill>
              <a:srgbClr val="08A48C"/>
            </a:solidFill>
            <a:prstDash val="dash"/>
          </a:ln>
        </p:spPr>
        <p:txBody>
          <a:bodyPr wrap="square" rtlCol="0">
            <a:spAutoFit/>
          </a:bodyPr>
          <a:lstStyle/>
          <a:p>
            <a:r>
              <a:rPr lang="en-GB" sz="1200" b="1" dirty="0">
                <a:hlinkClick r:id="rId10"/>
              </a:rPr>
              <a:t>Yorkshire &amp; Humber</a:t>
            </a:r>
            <a:r>
              <a:rPr lang="en-GB" sz="1200" b="1" dirty="0"/>
              <a:t> </a:t>
            </a:r>
            <a:r>
              <a:rPr lang="en-GB" sz="1200" dirty="0"/>
              <a:t>Healthier and Resilient Food Systems Network is developing a library of ‘local sustainable food system’ case studies from LAs and organisations.</a:t>
            </a:r>
          </a:p>
        </p:txBody>
      </p:sp>
      <p:sp>
        <p:nvSpPr>
          <p:cNvPr id="3" name="Oval 2">
            <a:extLst>
              <a:ext uri="{FF2B5EF4-FFF2-40B4-BE49-F238E27FC236}">
                <a16:creationId xmlns:a16="http://schemas.microsoft.com/office/drawing/2014/main" id="{516C78B5-C9B9-455A-8505-DE318BA841B9}"/>
              </a:ext>
            </a:extLst>
          </p:cNvPr>
          <p:cNvSpPr/>
          <p:nvPr/>
        </p:nvSpPr>
        <p:spPr>
          <a:xfrm>
            <a:off x="6884571" y="5438457"/>
            <a:ext cx="69746" cy="69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9C242BF-092A-4956-83E2-BE03BB983793}"/>
              </a:ext>
            </a:extLst>
          </p:cNvPr>
          <p:cNvSpPr/>
          <p:nvPr/>
        </p:nvSpPr>
        <p:spPr>
          <a:xfrm>
            <a:off x="6183637" y="4174149"/>
            <a:ext cx="69746" cy="69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73F1397-324F-401F-9EFF-C6DB4FC9B0CA}"/>
              </a:ext>
            </a:extLst>
          </p:cNvPr>
          <p:cNvSpPr/>
          <p:nvPr/>
        </p:nvSpPr>
        <p:spPr>
          <a:xfrm>
            <a:off x="6474996" y="4155809"/>
            <a:ext cx="69746" cy="69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1942504-544D-40A3-93D4-8C5E34447167}"/>
              </a:ext>
            </a:extLst>
          </p:cNvPr>
          <p:cNvSpPr/>
          <p:nvPr/>
        </p:nvSpPr>
        <p:spPr>
          <a:xfrm>
            <a:off x="6192473" y="5304875"/>
            <a:ext cx="69746" cy="69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987A135-9825-4DEB-8E32-AF9BB2D3440A}"/>
              </a:ext>
            </a:extLst>
          </p:cNvPr>
          <p:cNvSpPr/>
          <p:nvPr/>
        </p:nvSpPr>
        <p:spPr>
          <a:xfrm>
            <a:off x="6505705" y="4797604"/>
            <a:ext cx="69746" cy="69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682A603-CBC2-403B-9223-E1090101D3DF}"/>
              </a:ext>
            </a:extLst>
          </p:cNvPr>
          <p:cNvSpPr/>
          <p:nvPr/>
        </p:nvSpPr>
        <p:spPr>
          <a:xfrm>
            <a:off x="6298060" y="4198598"/>
            <a:ext cx="69746" cy="69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F1FAC9C2-4C95-4217-A4BA-B203C47CEA9F}"/>
              </a:ext>
            </a:extLst>
          </p:cNvPr>
          <p:cNvCxnSpPr>
            <a:cxnSpLocks/>
          </p:cNvCxnSpPr>
          <p:nvPr/>
        </p:nvCxnSpPr>
        <p:spPr>
          <a:xfrm flipH="1" flipV="1">
            <a:off x="4451465" y="3516232"/>
            <a:ext cx="1898679" cy="819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E3F408ED-10DD-4C32-87F5-EB638706EEAD}"/>
              </a:ext>
            </a:extLst>
          </p:cNvPr>
          <p:cNvSpPr/>
          <p:nvPr/>
        </p:nvSpPr>
        <p:spPr>
          <a:xfrm>
            <a:off x="6604788" y="4069768"/>
            <a:ext cx="69746" cy="69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Arrow: Right 101">
            <a:extLst>
              <a:ext uri="{FF2B5EF4-FFF2-40B4-BE49-F238E27FC236}">
                <a16:creationId xmlns:a16="http://schemas.microsoft.com/office/drawing/2014/main" id="{215F6493-2126-460E-A285-FF3E51041CC9}"/>
              </a:ext>
            </a:extLst>
          </p:cNvPr>
          <p:cNvSpPr/>
          <p:nvPr/>
        </p:nvSpPr>
        <p:spPr>
          <a:xfrm>
            <a:off x="10589754" y="6408557"/>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4" name="Footer Placeholder 3">
            <a:extLst>
              <a:ext uri="{FF2B5EF4-FFF2-40B4-BE49-F238E27FC236}">
                <a16:creationId xmlns:a16="http://schemas.microsoft.com/office/drawing/2014/main" id="{3C53052C-2AE9-4294-9FEC-774992FFE80F}"/>
              </a:ext>
            </a:extLst>
          </p:cNvPr>
          <p:cNvSpPr>
            <a:spLocks noGrp="1"/>
          </p:cNvSpPr>
          <p:nvPr>
            <p:ph type="ftr" sz="quarter" idx="11"/>
          </p:nvPr>
        </p:nvSpPr>
        <p:spPr/>
        <p:txBody>
          <a:bodyPr/>
          <a:lstStyle/>
          <a:p>
            <a:pPr algn="ctr"/>
            <a:r>
              <a:rPr lang="en-GB"/>
              <a:t>Review for discussion: not official policy</a:t>
            </a:r>
            <a:endParaRPr lang="en-GB" dirty="0"/>
          </a:p>
        </p:txBody>
      </p:sp>
    </p:spTree>
    <p:extLst>
      <p:ext uri="{BB962C8B-B14F-4D97-AF65-F5344CB8AC3E}">
        <p14:creationId xmlns:p14="http://schemas.microsoft.com/office/powerpoint/2010/main" val="28517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3" grpId="0" animBg="1"/>
      <p:bldP spid="27" grpId="0" animBg="1"/>
      <p:bldP spid="39" grpId="0" animBg="1"/>
      <p:bldP spid="46" grpId="0" animBg="1"/>
      <p:bldP spid="53" grpId="0" animBg="1"/>
      <p:bldP spid="58" grpId="0" animBg="1"/>
      <p:bldP spid="82" grpId="0" animBg="1"/>
      <p:bldP spid="3" grpId="0" animBg="1"/>
      <p:bldP spid="9" grpId="0" animBg="1"/>
      <p:bldP spid="10" grpId="0" animBg="1"/>
      <p:bldP spid="12" grpId="0" animBg="1"/>
      <p:bldP spid="30" grpId="0" animBg="1"/>
      <p:bldP spid="32"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Rectangle 5">
            <a:extLst>
              <a:ext uri="{FF2B5EF4-FFF2-40B4-BE49-F238E27FC236}">
                <a16:creationId xmlns:a16="http://schemas.microsoft.com/office/drawing/2014/main" id="{F412EE82-AC29-4C0D-932F-3455AA1F5C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9" name="Group 28">
            <a:extLst>
              <a:ext uri="{FF2B5EF4-FFF2-40B4-BE49-F238E27FC236}">
                <a16:creationId xmlns:a16="http://schemas.microsoft.com/office/drawing/2014/main" id="{3D632EDC-E4A5-49E6-B2D9-29BB1F6F70B1}"/>
              </a:ext>
            </a:extLst>
          </p:cNvPr>
          <p:cNvGrpSpPr/>
          <p:nvPr/>
        </p:nvGrpSpPr>
        <p:grpSpPr>
          <a:xfrm>
            <a:off x="360000" y="1606550"/>
            <a:ext cx="11402099" cy="4045193"/>
            <a:chOff x="192646" y="92104"/>
            <a:chExt cx="8565088" cy="3038689"/>
          </a:xfrm>
        </p:grpSpPr>
        <p:pic>
          <p:nvPicPr>
            <p:cNvPr id="20" name="Picture 19">
              <a:extLst>
                <a:ext uri="{FF2B5EF4-FFF2-40B4-BE49-F238E27FC236}">
                  <a16:creationId xmlns:a16="http://schemas.microsoft.com/office/drawing/2014/main" id="{F33883E3-7864-4AA6-8B18-C2AD9E3F16CF}"/>
                </a:ext>
              </a:extLst>
            </p:cNvPr>
            <p:cNvPicPr>
              <a:picLocks noChangeAspect="1"/>
            </p:cNvPicPr>
            <p:nvPr/>
          </p:nvPicPr>
          <p:blipFill>
            <a:blip r:embed="rId3"/>
            <a:stretch>
              <a:fillRect/>
            </a:stretch>
          </p:blipFill>
          <p:spPr>
            <a:xfrm>
              <a:off x="192646" y="92104"/>
              <a:ext cx="2112404" cy="3002785"/>
            </a:xfrm>
            <a:prstGeom prst="rect">
              <a:avLst/>
            </a:prstGeom>
          </p:spPr>
        </p:pic>
        <p:pic>
          <p:nvPicPr>
            <p:cNvPr id="25" name="Picture 24">
              <a:extLst>
                <a:ext uri="{FF2B5EF4-FFF2-40B4-BE49-F238E27FC236}">
                  <a16:creationId xmlns:a16="http://schemas.microsoft.com/office/drawing/2014/main" id="{C6245394-6366-4013-9D98-318BD3B8ACD1}"/>
                </a:ext>
              </a:extLst>
            </p:cNvPr>
            <p:cNvPicPr>
              <a:picLocks noChangeAspect="1"/>
            </p:cNvPicPr>
            <p:nvPr/>
          </p:nvPicPr>
          <p:blipFill>
            <a:blip r:embed="rId4"/>
            <a:stretch>
              <a:fillRect/>
            </a:stretch>
          </p:blipFill>
          <p:spPr>
            <a:xfrm>
              <a:off x="2325653" y="92104"/>
              <a:ext cx="4292926" cy="3038689"/>
            </a:xfrm>
            <a:prstGeom prst="rect">
              <a:avLst/>
            </a:prstGeom>
          </p:spPr>
        </p:pic>
        <p:pic>
          <p:nvPicPr>
            <p:cNvPr id="28" name="Picture 27">
              <a:extLst>
                <a:ext uri="{FF2B5EF4-FFF2-40B4-BE49-F238E27FC236}">
                  <a16:creationId xmlns:a16="http://schemas.microsoft.com/office/drawing/2014/main" id="{BCAF6A99-C338-4165-8818-2D5C80DE2F5C}"/>
                </a:ext>
              </a:extLst>
            </p:cNvPr>
            <p:cNvPicPr>
              <a:picLocks noChangeAspect="1"/>
            </p:cNvPicPr>
            <p:nvPr/>
          </p:nvPicPr>
          <p:blipFill>
            <a:blip r:embed="rId5"/>
            <a:stretch>
              <a:fillRect/>
            </a:stretch>
          </p:blipFill>
          <p:spPr>
            <a:xfrm>
              <a:off x="6639182" y="126796"/>
              <a:ext cx="2118552" cy="3002785"/>
            </a:xfrm>
            <a:prstGeom prst="rect">
              <a:avLst/>
            </a:prstGeom>
          </p:spPr>
        </p:pic>
      </p:grpSp>
      <p:sp>
        <p:nvSpPr>
          <p:cNvPr id="31" name="TextBox 30">
            <a:extLst>
              <a:ext uri="{FF2B5EF4-FFF2-40B4-BE49-F238E27FC236}">
                <a16:creationId xmlns:a16="http://schemas.microsoft.com/office/drawing/2014/main" id="{800497BB-524C-40F0-A4BA-EEBED97243EB}"/>
              </a:ext>
            </a:extLst>
          </p:cNvPr>
          <p:cNvSpPr txBox="1"/>
          <p:nvPr/>
        </p:nvSpPr>
        <p:spPr>
          <a:xfrm>
            <a:off x="532457" y="883091"/>
            <a:ext cx="11049000" cy="646331"/>
          </a:xfrm>
          <a:prstGeom prst="rect">
            <a:avLst/>
          </a:prstGeom>
          <a:noFill/>
        </p:spPr>
        <p:txBody>
          <a:bodyPr wrap="square" rtlCol="0">
            <a:spAutoFit/>
          </a:bodyPr>
          <a:lstStyle/>
          <a:p>
            <a:r>
              <a:rPr lang="en-GB" dirty="0"/>
              <a:t>Craven created a local </a:t>
            </a:r>
            <a:r>
              <a:rPr lang="en-GB" dirty="0">
                <a:hlinkClick r:id="rId6"/>
              </a:rPr>
              <a:t>Cash First Leaflet</a:t>
            </a:r>
            <a:r>
              <a:rPr lang="en-GB" dirty="0"/>
              <a:t> from </a:t>
            </a:r>
            <a:r>
              <a:rPr lang="en-GB" dirty="0">
                <a:hlinkClick r:id="rId7"/>
              </a:rPr>
              <a:t>the Independent Food Aid Network</a:t>
            </a:r>
            <a:r>
              <a:rPr lang="en-GB" dirty="0"/>
              <a:t>, which highlights the support available for local residents who are struggling financially.</a:t>
            </a:r>
          </a:p>
        </p:txBody>
      </p:sp>
      <p:sp>
        <p:nvSpPr>
          <p:cNvPr id="2" name="Footer Placeholder 1">
            <a:extLst>
              <a:ext uri="{FF2B5EF4-FFF2-40B4-BE49-F238E27FC236}">
                <a16:creationId xmlns:a16="http://schemas.microsoft.com/office/drawing/2014/main" id="{E669A1E6-38D6-4471-A1FF-FB04B8661ABF}"/>
              </a:ext>
            </a:extLst>
          </p:cNvPr>
          <p:cNvSpPr>
            <a:spLocks noGrp="1"/>
          </p:cNvSpPr>
          <p:nvPr>
            <p:ph type="ftr" sz="quarter" idx="11"/>
          </p:nvPr>
        </p:nvSpPr>
        <p:spPr/>
        <p:txBody>
          <a:bodyPr/>
          <a:lstStyle/>
          <a:p>
            <a:pPr algn="ctr"/>
            <a:r>
              <a:rPr lang="en-GB"/>
              <a:t>Review for discussion: not official policy</a:t>
            </a:r>
          </a:p>
        </p:txBody>
      </p:sp>
      <p:sp>
        <p:nvSpPr>
          <p:cNvPr id="19" name="Title 1">
            <a:extLst>
              <a:ext uri="{FF2B5EF4-FFF2-40B4-BE49-F238E27FC236}">
                <a16:creationId xmlns:a16="http://schemas.microsoft.com/office/drawing/2014/main" id="{DF402FC0-E0B0-4A13-8517-A118734C298D}"/>
              </a:ext>
            </a:extLst>
          </p:cNvPr>
          <p:cNvSpPr>
            <a:spLocks noGrp="1"/>
          </p:cNvSpPr>
          <p:nvPr>
            <p:ph type="title"/>
          </p:nvPr>
        </p:nvSpPr>
        <p:spPr>
          <a:xfrm>
            <a:off x="360000" y="136525"/>
            <a:ext cx="11444072" cy="258532"/>
          </a:xfrm>
        </p:spPr>
        <p:txBody>
          <a:bodyPr/>
          <a:lstStyle/>
          <a:p>
            <a:r>
              <a:rPr lang="en-GB" sz="1200" b="0" spc="250" dirty="0"/>
              <a:t>2.2. Partnership Working and Resource Mapping</a:t>
            </a:r>
          </a:p>
        </p:txBody>
      </p:sp>
      <p:sp>
        <p:nvSpPr>
          <p:cNvPr id="22" name="Arrow: Right 21">
            <a:extLst>
              <a:ext uri="{FF2B5EF4-FFF2-40B4-BE49-F238E27FC236}">
                <a16:creationId xmlns:a16="http://schemas.microsoft.com/office/drawing/2014/main" id="{82926ABC-645F-4992-A9BA-FB7E0F61521A}"/>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Tree>
    <p:extLst>
      <p:ext uri="{BB962C8B-B14F-4D97-AF65-F5344CB8AC3E}">
        <p14:creationId xmlns:p14="http://schemas.microsoft.com/office/powerpoint/2010/main" val="254480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B0DF080E-CD3B-4F23-A02E-35D901CEFA42}"/>
              </a:ext>
            </a:extLst>
          </p:cNvPr>
          <p:cNvGrpSpPr/>
          <p:nvPr/>
        </p:nvGrpSpPr>
        <p:grpSpPr>
          <a:xfrm>
            <a:off x="247501" y="1647825"/>
            <a:ext cx="11615457" cy="3933825"/>
            <a:chOff x="108534" y="3163216"/>
            <a:chExt cx="9035465" cy="3060055"/>
          </a:xfrm>
        </p:grpSpPr>
        <p:pic>
          <p:nvPicPr>
            <p:cNvPr id="2052" name="Picture 29">
              <a:extLst>
                <a:ext uri="{FF2B5EF4-FFF2-40B4-BE49-F238E27FC236}">
                  <a16:creationId xmlns:a16="http://schemas.microsoft.com/office/drawing/2014/main" id="{43E1EA84-A863-47B8-9C81-232653DD0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34" y="3163216"/>
              <a:ext cx="2297973" cy="30600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0">
              <a:extLst>
                <a:ext uri="{FF2B5EF4-FFF2-40B4-BE49-F238E27FC236}">
                  <a16:creationId xmlns:a16="http://schemas.microsoft.com/office/drawing/2014/main" id="{2243C030-75F7-419E-A1CB-6FFE6CBD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507" y="3184582"/>
              <a:ext cx="2297973" cy="30386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1">
              <a:extLst>
                <a:ext uri="{FF2B5EF4-FFF2-40B4-BE49-F238E27FC236}">
                  <a16:creationId xmlns:a16="http://schemas.microsoft.com/office/drawing/2014/main" id="{ADA1B3CB-81A8-4500-B0F3-E1C39BADB2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334" y="3163216"/>
              <a:ext cx="2275420" cy="302642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3">
              <a:extLst>
                <a:ext uri="{FF2B5EF4-FFF2-40B4-BE49-F238E27FC236}">
                  <a16:creationId xmlns:a16="http://schemas.microsoft.com/office/drawing/2014/main" id="{220E7411-332E-4076-B164-27F6EA9CA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0754" y="3184582"/>
              <a:ext cx="2283245" cy="303868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5">
            <a:extLst>
              <a:ext uri="{FF2B5EF4-FFF2-40B4-BE49-F238E27FC236}">
                <a16:creationId xmlns:a16="http://schemas.microsoft.com/office/drawing/2014/main" id="{F412EE82-AC29-4C0D-932F-3455AA1F5C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1" name="TextBox 30">
            <a:extLst>
              <a:ext uri="{FF2B5EF4-FFF2-40B4-BE49-F238E27FC236}">
                <a16:creationId xmlns:a16="http://schemas.microsoft.com/office/drawing/2014/main" id="{800497BB-524C-40F0-A4BA-EEBED97243EB}"/>
              </a:ext>
            </a:extLst>
          </p:cNvPr>
          <p:cNvSpPr txBox="1"/>
          <p:nvPr/>
        </p:nvSpPr>
        <p:spPr>
          <a:xfrm>
            <a:off x="495299" y="823555"/>
            <a:ext cx="11076299" cy="646331"/>
          </a:xfrm>
          <a:prstGeom prst="rect">
            <a:avLst/>
          </a:prstGeom>
          <a:noFill/>
        </p:spPr>
        <p:txBody>
          <a:bodyPr wrap="square" rtlCol="0">
            <a:spAutoFit/>
          </a:bodyPr>
          <a:lstStyle/>
          <a:p>
            <a:r>
              <a:rPr lang="en-GB" dirty="0"/>
              <a:t>Similarly, </a:t>
            </a:r>
            <a:r>
              <a:rPr lang="en-GB" dirty="0">
                <a:hlinkClick r:id="rId7"/>
              </a:rPr>
              <a:t>FoodWise Leeds Food Resilience Toolkit</a:t>
            </a:r>
            <a:r>
              <a:rPr lang="en-GB" dirty="0"/>
              <a:t> maps the available support for a range of different issues that are interconnected with food insecurity. </a:t>
            </a:r>
          </a:p>
        </p:txBody>
      </p:sp>
      <p:sp>
        <p:nvSpPr>
          <p:cNvPr id="2" name="Footer Placeholder 1">
            <a:extLst>
              <a:ext uri="{FF2B5EF4-FFF2-40B4-BE49-F238E27FC236}">
                <a16:creationId xmlns:a16="http://schemas.microsoft.com/office/drawing/2014/main" id="{E669A1E6-38D6-4471-A1FF-FB04B8661ABF}"/>
              </a:ext>
            </a:extLst>
          </p:cNvPr>
          <p:cNvSpPr>
            <a:spLocks noGrp="1"/>
          </p:cNvSpPr>
          <p:nvPr>
            <p:ph type="ftr" sz="quarter" idx="11"/>
          </p:nvPr>
        </p:nvSpPr>
        <p:spPr/>
        <p:txBody>
          <a:bodyPr/>
          <a:lstStyle/>
          <a:p>
            <a:pPr algn="ctr"/>
            <a:r>
              <a:rPr lang="en-GB"/>
              <a:t>Review for discussion: not official policy</a:t>
            </a:r>
          </a:p>
        </p:txBody>
      </p:sp>
      <p:sp>
        <p:nvSpPr>
          <p:cNvPr id="18" name="Rectangle 17">
            <a:hlinkClick r:id="rId8" action="ppaction://hlinksldjump"/>
            <a:extLst>
              <a:ext uri="{FF2B5EF4-FFF2-40B4-BE49-F238E27FC236}">
                <a16:creationId xmlns:a16="http://schemas.microsoft.com/office/drawing/2014/main" id="{40CEB4AD-9ABB-4235-9582-181974AB6804}"/>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
        <p:nvSpPr>
          <p:cNvPr id="19" name="Title 1">
            <a:extLst>
              <a:ext uri="{FF2B5EF4-FFF2-40B4-BE49-F238E27FC236}">
                <a16:creationId xmlns:a16="http://schemas.microsoft.com/office/drawing/2014/main" id="{58805F91-A1FE-4A92-A915-DD2180939C90}"/>
              </a:ext>
            </a:extLst>
          </p:cNvPr>
          <p:cNvSpPr>
            <a:spLocks noGrp="1"/>
          </p:cNvSpPr>
          <p:nvPr>
            <p:ph type="title"/>
          </p:nvPr>
        </p:nvSpPr>
        <p:spPr>
          <a:xfrm>
            <a:off x="360000" y="136525"/>
            <a:ext cx="11444072" cy="258532"/>
          </a:xfrm>
        </p:spPr>
        <p:txBody>
          <a:bodyPr/>
          <a:lstStyle/>
          <a:p>
            <a:r>
              <a:rPr lang="en-GB" sz="1200" b="0" spc="250" dirty="0"/>
              <a:t>2.2. Partnership Working and Resource Mapping</a:t>
            </a:r>
          </a:p>
        </p:txBody>
      </p:sp>
    </p:spTree>
    <p:extLst>
      <p:ext uri="{BB962C8B-B14F-4D97-AF65-F5344CB8AC3E}">
        <p14:creationId xmlns:p14="http://schemas.microsoft.com/office/powerpoint/2010/main" val="243372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Rectangle 5">
            <a:extLst>
              <a:ext uri="{FF2B5EF4-FFF2-40B4-BE49-F238E27FC236}">
                <a16:creationId xmlns:a16="http://schemas.microsoft.com/office/drawing/2014/main" id="{F412EE82-AC29-4C0D-932F-3455AA1F5C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a:extLst>
              <a:ext uri="{FF2B5EF4-FFF2-40B4-BE49-F238E27FC236}">
                <a16:creationId xmlns:a16="http://schemas.microsoft.com/office/drawing/2014/main" id="{6371EE42-5ABA-4BC9-B479-8A931C6C3AA4}"/>
              </a:ext>
            </a:extLst>
          </p:cNvPr>
          <p:cNvSpPr txBox="1"/>
          <p:nvPr/>
        </p:nvSpPr>
        <p:spPr>
          <a:xfrm>
            <a:off x="360001" y="1104900"/>
            <a:ext cx="11211598" cy="5186035"/>
          </a:xfrm>
          <a:prstGeom prst="rect">
            <a:avLst/>
          </a:prstGeom>
          <a:noFill/>
        </p:spPr>
        <p:txBody>
          <a:bodyPr wrap="square" rtlCol="0">
            <a:spAutoFit/>
          </a:bodyPr>
          <a:lstStyle/>
          <a:p>
            <a:pPr>
              <a:spcAft>
                <a:spcPts val="600"/>
              </a:spcAft>
            </a:pPr>
            <a:r>
              <a:rPr lang="en-GB" dirty="0"/>
              <a:t>As part of her Food Ladder research and advocacy, </a:t>
            </a:r>
            <a:r>
              <a:rPr lang="en-GB" dirty="0">
                <a:hlinkClick r:id="rId3"/>
              </a:rPr>
              <a:t>Dr Megan Blake recommends</a:t>
            </a:r>
            <a:r>
              <a:rPr lang="en-GB" dirty="0"/>
              <a:t> that the commercial sector is an active partner in developing the ladder of support – while they may inadvertently be contributing to food insecurity in their local area through their pricing, wages or locations (i.e. creating food </a:t>
            </a:r>
            <a:r>
              <a:rPr lang="en-GB"/>
              <a:t>deserts), </a:t>
            </a:r>
            <a:r>
              <a:rPr lang="en-GB" dirty="0"/>
              <a:t>they can actively benefit from an effective local food system.</a:t>
            </a:r>
          </a:p>
          <a:p>
            <a:pPr>
              <a:spcAft>
                <a:spcPts val="600"/>
              </a:spcAft>
            </a:pPr>
            <a:r>
              <a:rPr lang="en-GB" dirty="0"/>
              <a:t>The Leeds Food Resilience Toolkit recommends speaking to Supermarket Community Champions – staff in major supermarkets who support local food organisations through volunteering, providing funding and redistributing food. Most supermarkets have an established programmes and partnerships, including:</a:t>
            </a:r>
          </a:p>
          <a:p>
            <a:pPr marL="285750" indent="-285750">
              <a:spcAft>
                <a:spcPts val="600"/>
              </a:spcAft>
              <a:buFontTx/>
              <a:buChar char="-"/>
            </a:pPr>
            <a:r>
              <a:rPr lang="en-GB" dirty="0">
                <a:hlinkClick r:id="rId4"/>
              </a:rPr>
              <a:t>Sainsbury’s</a:t>
            </a:r>
            <a:r>
              <a:rPr lang="en-GB" dirty="0"/>
              <a:t>, </a:t>
            </a:r>
            <a:r>
              <a:rPr lang="en-GB" dirty="0">
                <a:hlinkClick r:id="rId5"/>
              </a:rPr>
              <a:t>Lidl</a:t>
            </a:r>
            <a:r>
              <a:rPr lang="en-GB" dirty="0"/>
              <a:t> and </a:t>
            </a:r>
            <a:r>
              <a:rPr lang="en-GB" dirty="0">
                <a:hlinkClick r:id="rId6"/>
              </a:rPr>
              <a:t>Aldi</a:t>
            </a:r>
            <a:r>
              <a:rPr lang="en-GB" dirty="0"/>
              <a:t> redistribute surplus food to charities through their partnerships with </a:t>
            </a:r>
            <a:r>
              <a:rPr lang="en-GB" dirty="0">
                <a:hlinkClick r:id="rId7"/>
              </a:rPr>
              <a:t>Neighbourly</a:t>
            </a:r>
            <a:r>
              <a:rPr lang="en-GB" dirty="0"/>
              <a:t>, and </a:t>
            </a:r>
            <a:r>
              <a:rPr lang="en-GB" dirty="0">
                <a:hlinkClick r:id="rId8"/>
              </a:rPr>
              <a:t>Tesco</a:t>
            </a:r>
            <a:r>
              <a:rPr lang="en-GB" dirty="0"/>
              <a:t> have partnered with </a:t>
            </a:r>
            <a:r>
              <a:rPr lang="en-GB" dirty="0" err="1"/>
              <a:t>FareShare</a:t>
            </a:r>
            <a:r>
              <a:rPr lang="en-GB" dirty="0"/>
              <a:t>, </a:t>
            </a:r>
            <a:r>
              <a:rPr lang="en-GB" dirty="0">
                <a:hlinkClick r:id="rId9"/>
              </a:rPr>
              <a:t>OLIO</a:t>
            </a:r>
            <a:r>
              <a:rPr lang="en-GB" dirty="0"/>
              <a:t> and the Trussell Trust</a:t>
            </a:r>
          </a:p>
          <a:p>
            <a:pPr marL="285750" indent="-285750">
              <a:spcAft>
                <a:spcPts val="600"/>
              </a:spcAft>
              <a:buFontTx/>
              <a:buChar char="-"/>
            </a:pPr>
            <a:r>
              <a:rPr lang="en-GB" dirty="0"/>
              <a:t>Supermarkets encourage customers to reduce their food waste at home through informative labelling, leftover recipe ideas and campaigns like </a:t>
            </a:r>
            <a:r>
              <a:rPr lang="en-GB" dirty="0">
                <a:hlinkClick r:id="rId10"/>
              </a:rPr>
              <a:t>Waste Less, Save More</a:t>
            </a:r>
            <a:r>
              <a:rPr lang="en-GB" dirty="0"/>
              <a:t>, </a:t>
            </a:r>
            <a:r>
              <a:rPr lang="en-GB" dirty="0">
                <a:hlinkClick r:id="rId11"/>
              </a:rPr>
              <a:t>Sustain Hub</a:t>
            </a:r>
            <a:r>
              <a:rPr lang="en-GB" dirty="0"/>
              <a:t>, </a:t>
            </a:r>
            <a:r>
              <a:rPr lang="en-GB" dirty="0">
                <a:hlinkClick r:id="rId12"/>
              </a:rPr>
              <a:t>Changes for the Better</a:t>
            </a:r>
            <a:r>
              <a:rPr lang="en-GB" dirty="0"/>
              <a:t>, </a:t>
            </a:r>
            <a:r>
              <a:rPr lang="en-GB" dirty="0">
                <a:hlinkClick r:id="rId13"/>
              </a:rPr>
              <a:t>Love Food Hate Waste</a:t>
            </a:r>
            <a:r>
              <a:rPr lang="en-GB" dirty="0"/>
              <a:t>, </a:t>
            </a:r>
            <a:r>
              <a:rPr lang="en-GB" dirty="0">
                <a:hlinkClick r:id="rId14"/>
              </a:rPr>
              <a:t>Creating Change for Better</a:t>
            </a:r>
            <a:r>
              <a:rPr lang="en-GB" dirty="0"/>
              <a:t>, </a:t>
            </a:r>
            <a:r>
              <a:rPr lang="en-GB" dirty="0">
                <a:hlinkClick r:id="rId15"/>
              </a:rPr>
              <a:t>Too Good to Go</a:t>
            </a:r>
            <a:r>
              <a:rPr lang="en-GB" dirty="0"/>
              <a:t> and </a:t>
            </a:r>
            <a:r>
              <a:rPr lang="en-GB" dirty="0">
                <a:hlinkClick r:id="rId16"/>
              </a:rPr>
              <a:t>Helping Everyone Eat Better</a:t>
            </a:r>
            <a:r>
              <a:rPr lang="en-GB" dirty="0"/>
              <a:t> which tackle food insecurity alongside sustainability and healthy eating</a:t>
            </a:r>
          </a:p>
          <a:p>
            <a:pPr marL="285750" indent="-285750">
              <a:spcAft>
                <a:spcPts val="600"/>
              </a:spcAft>
              <a:buFontTx/>
              <a:buChar char="-"/>
            </a:pPr>
            <a:r>
              <a:rPr lang="en-GB" dirty="0"/>
              <a:t>Multiple retailers have partnered with </a:t>
            </a:r>
            <a:r>
              <a:rPr lang="en-GB" dirty="0">
                <a:hlinkClick r:id="rId17"/>
              </a:rPr>
              <a:t>Hubbub</a:t>
            </a:r>
            <a:r>
              <a:rPr lang="en-GB" dirty="0"/>
              <a:t>, including a </a:t>
            </a:r>
            <a:r>
              <a:rPr lang="en-GB" dirty="0">
                <a:hlinkClick r:id="rId18"/>
              </a:rPr>
              <a:t>Community Fridge</a:t>
            </a:r>
            <a:r>
              <a:rPr lang="en-GB" dirty="0"/>
              <a:t> partnership with the Co-op, which provides space for people to share food and prevent food waste</a:t>
            </a:r>
          </a:p>
          <a:p>
            <a:pPr marL="285750" indent="-285750">
              <a:spcAft>
                <a:spcPts val="600"/>
              </a:spcAft>
              <a:buFontTx/>
              <a:buChar char="-"/>
            </a:pPr>
            <a:r>
              <a:rPr lang="en-GB" dirty="0">
                <a:hlinkClick r:id="rId19"/>
              </a:rPr>
              <a:t>Iceland</a:t>
            </a:r>
            <a:r>
              <a:rPr lang="en-GB" dirty="0"/>
              <a:t> have developed a Food Club Card, which enables customers to spread the cost of their shop without paying interest.</a:t>
            </a:r>
          </a:p>
        </p:txBody>
      </p:sp>
      <p:sp>
        <p:nvSpPr>
          <p:cNvPr id="3" name="Footer Placeholder 2">
            <a:extLst>
              <a:ext uri="{FF2B5EF4-FFF2-40B4-BE49-F238E27FC236}">
                <a16:creationId xmlns:a16="http://schemas.microsoft.com/office/drawing/2014/main" id="{E1D1C3FD-1D0F-413A-9648-1C4585747B57}"/>
              </a:ext>
            </a:extLst>
          </p:cNvPr>
          <p:cNvSpPr>
            <a:spLocks noGrp="1"/>
          </p:cNvSpPr>
          <p:nvPr>
            <p:ph type="ftr" sz="quarter" idx="11"/>
          </p:nvPr>
        </p:nvSpPr>
        <p:spPr/>
        <p:txBody>
          <a:bodyPr/>
          <a:lstStyle/>
          <a:p>
            <a:pPr algn="ctr"/>
            <a:r>
              <a:rPr lang="en-GB"/>
              <a:t>Review for discussion: not official policy</a:t>
            </a:r>
          </a:p>
        </p:txBody>
      </p:sp>
      <p:sp>
        <p:nvSpPr>
          <p:cNvPr id="9" name="Title 1">
            <a:extLst>
              <a:ext uri="{FF2B5EF4-FFF2-40B4-BE49-F238E27FC236}">
                <a16:creationId xmlns:a16="http://schemas.microsoft.com/office/drawing/2014/main" id="{2192073F-B32E-4364-8518-E3CF5B435625}"/>
              </a:ext>
            </a:extLst>
          </p:cNvPr>
          <p:cNvSpPr txBox="1">
            <a:spLocks/>
          </p:cNvSpPr>
          <p:nvPr/>
        </p:nvSpPr>
        <p:spPr>
          <a:xfrm>
            <a:off x="360000" y="360000"/>
            <a:ext cx="11444072" cy="5078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sz="2900" spc="250" dirty="0"/>
              <a:t>2.3. Working with the Commercial Sector</a:t>
            </a:r>
          </a:p>
        </p:txBody>
      </p:sp>
      <p:cxnSp>
        <p:nvCxnSpPr>
          <p:cNvPr id="10" name="Straight Connector 9">
            <a:extLst>
              <a:ext uri="{FF2B5EF4-FFF2-40B4-BE49-F238E27FC236}">
                <a16:creationId xmlns:a16="http://schemas.microsoft.com/office/drawing/2014/main" id="{6D48D42F-C650-4C2A-A609-431D4DF90CEF}"/>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hlinkClick r:id="rId20" action="ppaction://hlinksldjump"/>
            <a:extLst>
              <a:ext uri="{FF2B5EF4-FFF2-40B4-BE49-F238E27FC236}">
                <a16:creationId xmlns:a16="http://schemas.microsoft.com/office/drawing/2014/main" id="{2E6F9409-7142-4D99-9A35-48DD6C3EE641}"/>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Tree>
    <p:extLst>
      <p:ext uri="{BB962C8B-B14F-4D97-AF65-F5344CB8AC3E}">
        <p14:creationId xmlns:p14="http://schemas.microsoft.com/office/powerpoint/2010/main" val="400915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2.4. Cash First Approach</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0277C3B-CCFF-4D44-97B7-866AC104A72E}"/>
              </a:ext>
            </a:extLst>
          </p:cNvPr>
          <p:cNvSpPr txBox="1"/>
          <p:nvPr/>
        </p:nvSpPr>
        <p:spPr>
          <a:xfrm>
            <a:off x="463705" y="1066620"/>
            <a:ext cx="11107892" cy="5139869"/>
          </a:xfrm>
          <a:prstGeom prst="rect">
            <a:avLst/>
          </a:prstGeom>
          <a:noFill/>
        </p:spPr>
        <p:txBody>
          <a:bodyPr wrap="square" rtlCol="0">
            <a:spAutoFit/>
          </a:bodyPr>
          <a:lstStyle/>
          <a:p>
            <a:pPr>
              <a:spcAft>
                <a:spcPts val="600"/>
              </a:spcAft>
            </a:pPr>
            <a:r>
              <a:rPr lang="en-GB" dirty="0"/>
              <a:t>In their evaluations of the local response to food insecurity during COVID-19 (</a:t>
            </a:r>
            <a:r>
              <a:rPr lang="en-GB" dirty="0">
                <a:hlinkClick r:id="rId3"/>
              </a:rPr>
              <a:t>March – August 2020</a:t>
            </a:r>
            <a:r>
              <a:rPr lang="en-GB" dirty="0"/>
              <a:t> and </a:t>
            </a:r>
            <a:r>
              <a:rPr lang="en-GB" dirty="0">
                <a:hlinkClick r:id="rId4"/>
              </a:rPr>
              <a:t>September 2020-21</a:t>
            </a:r>
            <a:r>
              <a:rPr lang="en-GB" dirty="0"/>
              <a:t>), SPERI noted that:</a:t>
            </a:r>
          </a:p>
          <a:p>
            <a:pPr marL="285750" indent="-285750">
              <a:spcAft>
                <a:spcPts val="600"/>
              </a:spcAft>
              <a:buFontTx/>
              <a:buChar char="-"/>
            </a:pPr>
            <a:r>
              <a:rPr lang="en-GB" dirty="0"/>
              <a:t>Cash first can mean income maximisation, for example through the provision and signposting to support services, or it can be a more literal definition, for example crisis payments, grants and vouchers.</a:t>
            </a:r>
          </a:p>
          <a:p>
            <a:pPr marL="285750" indent="-285750">
              <a:spcAft>
                <a:spcPts val="600"/>
              </a:spcAft>
              <a:buFontTx/>
              <a:buChar char="-"/>
            </a:pPr>
            <a:r>
              <a:rPr lang="en-GB" dirty="0"/>
              <a:t>Local responses tended to prioritise cash first interventions over food first interventions (i.e. food parcels)</a:t>
            </a:r>
          </a:p>
          <a:p>
            <a:pPr marL="285750" indent="-285750">
              <a:spcAft>
                <a:spcPts val="600"/>
              </a:spcAft>
              <a:buFontTx/>
              <a:buChar char="-"/>
            </a:pPr>
            <a:r>
              <a:rPr lang="en-GB" dirty="0"/>
              <a:t>Many organisations, including the </a:t>
            </a:r>
            <a:r>
              <a:rPr lang="en-GB" dirty="0">
                <a:hlinkClick r:id="rId5"/>
              </a:rPr>
              <a:t>Independent Food Aid Network</a:t>
            </a:r>
            <a:r>
              <a:rPr lang="en-GB" dirty="0"/>
              <a:t> and </a:t>
            </a:r>
            <a:r>
              <a:rPr lang="en-GB" dirty="0">
                <a:hlinkClick r:id="rId6"/>
              </a:rPr>
              <a:t>Sustain</a:t>
            </a:r>
            <a:r>
              <a:rPr lang="en-GB" dirty="0"/>
              <a:t>, advocate for this approach</a:t>
            </a:r>
          </a:p>
          <a:p>
            <a:pPr marL="285750" indent="-285750">
              <a:spcAft>
                <a:spcPts val="600"/>
              </a:spcAft>
              <a:buFontTx/>
              <a:buChar char="-"/>
            </a:pPr>
            <a:r>
              <a:rPr lang="en-GB" dirty="0"/>
              <a:t>Cash first interventions are prioritised in Scotland as part of their efforts to end the need for food banks</a:t>
            </a:r>
          </a:p>
          <a:p>
            <a:pPr marL="285750" indent="-285750">
              <a:spcAft>
                <a:spcPts val="600"/>
              </a:spcAft>
              <a:buFontTx/>
              <a:buChar char="-"/>
            </a:pPr>
            <a:r>
              <a:rPr lang="en-GB" dirty="0"/>
              <a:t>Cash first approaches can have a positive impact on the local economy, for example when vouchers can be redeemed at a wide range of local shops</a:t>
            </a:r>
          </a:p>
          <a:p>
            <a:pPr marL="285750" indent="-285750">
              <a:spcAft>
                <a:spcPts val="600"/>
              </a:spcAft>
              <a:buFontTx/>
              <a:buChar char="-"/>
            </a:pPr>
            <a:r>
              <a:rPr lang="en-GB" dirty="0"/>
              <a:t>National research showed that cash was a preferred alternative to free school meal replacements. However, rural areas, for example Argyll and Bute, provided a food first response as cash first was inappropriate due to limited public transport</a:t>
            </a:r>
          </a:p>
          <a:p>
            <a:pPr marL="285750" indent="-285750">
              <a:spcAft>
                <a:spcPts val="600"/>
              </a:spcAft>
              <a:buFontTx/>
              <a:buChar char="-"/>
            </a:pPr>
            <a:r>
              <a:rPr lang="en-GB" dirty="0"/>
              <a:t>Moray Council’s cash-first Flexible Food Fund led to a reduction in the use of food banks</a:t>
            </a:r>
          </a:p>
          <a:p>
            <a:pPr>
              <a:spcAft>
                <a:spcPts val="600"/>
              </a:spcAft>
            </a:pPr>
            <a:r>
              <a:rPr lang="en-GB" dirty="0"/>
              <a:t>Similarly, </a:t>
            </a:r>
            <a:r>
              <a:rPr lang="en-GB" dirty="0">
                <a:hlinkClick r:id="rId7"/>
              </a:rPr>
              <a:t>Greater Manchester Poverty Action</a:t>
            </a:r>
            <a:r>
              <a:rPr lang="en-GB" dirty="0"/>
              <a:t> believe that a cash first response (namely benefits, grants and local welfare provision) should be prioritised over ‘in kind’ support.</a:t>
            </a:r>
          </a:p>
        </p:txBody>
      </p:sp>
      <p:sp>
        <p:nvSpPr>
          <p:cNvPr id="6" name="Footer Placeholder 5">
            <a:extLst>
              <a:ext uri="{FF2B5EF4-FFF2-40B4-BE49-F238E27FC236}">
                <a16:creationId xmlns:a16="http://schemas.microsoft.com/office/drawing/2014/main" id="{8E035331-5F04-4353-A638-24451F2A6B5F}"/>
              </a:ext>
            </a:extLst>
          </p:cNvPr>
          <p:cNvSpPr>
            <a:spLocks noGrp="1"/>
          </p:cNvSpPr>
          <p:nvPr>
            <p:ph type="ftr" sz="quarter" idx="11"/>
          </p:nvPr>
        </p:nvSpPr>
        <p:spPr/>
        <p:txBody>
          <a:bodyPr/>
          <a:lstStyle/>
          <a:p>
            <a:pPr algn="ctr"/>
            <a:r>
              <a:rPr lang="en-GB"/>
              <a:t>Review for discussion: not official policy</a:t>
            </a:r>
          </a:p>
        </p:txBody>
      </p:sp>
      <p:sp>
        <p:nvSpPr>
          <p:cNvPr id="9" name="Rectangle 8">
            <a:hlinkClick r:id="rId8" action="ppaction://hlinksldjump"/>
            <a:extLst>
              <a:ext uri="{FF2B5EF4-FFF2-40B4-BE49-F238E27FC236}">
                <a16:creationId xmlns:a16="http://schemas.microsoft.com/office/drawing/2014/main" id="{1A1C3843-54DB-4466-9633-833E75913CCF}"/>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Tree>
    <p:extLst>
      <p:ext uri="{BB962C8B-B14F-4D97-AF65-F5344CB8AC3E}">
        <p14:creationId xmlns:p14="http://schemas.microsoft.com/office/powerpoint/2010/main" val="280284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2.5. Food Pantries and Clubs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A3BFC5-D4BC-4D60-BF58-6A2F05633094}"/>
              </a:ext>
            </a:extLst>
          </p:cNvPr>
          <p:cNvSpPr txBox="1"/>
          <p:nvPr/>
        </p:nvSpPr>
        <p:spPr>
          <a:xfrm>
            <a:off x="463705" y="1066620"/>
            <a:ext cx="11107893" cy="3170099"/>
          </a:xfrm>
          <a:prstGeom prst="rect">
            <a:avLst/>
          </a:prstGeom>
          <a:noFill/>
        </p:spPr>
        <p:txBody>
          <a:bodyPr wrap="square" rtlCol="0">
            <a:spAutoFit/>
          </a:bodyPr>
          <a:lstStyle/>
          <a:p>
            <a:pPr>
              <a:spcAft>
                <a:spcPts val="600"/>
              </a:spcAft>
            </a:pPr>
            <a:r>
              <a:rPr lang="en-GB" dirty="0"/>
              <a:t>As described by </a:t>
            </a:r>
            <a:r>
              <a:rPr lang="en-GB" dirty="0">
                <a:hlinkClick r:id="rId3"/>
              </a:rPr>
              <a:t>Feeding Britain</a:t>
            </a:r>
            <a:r>
              <a:rPr lang="en-GB" dirty="0"/>
              <a:t>, Food Pantries and Affordable Food Clubs:</a:t>
            </a:r>
          </a:p>
          <a:p>
            <a:pPr marL="285750" indent="-285750">
              <a:spcAft>
                <a:spcPts val="600"/>
              </a:spcAft>
              <a:buFontTx/>
              <a:buChar char="-"/>
            </a:pPr>
            <a:r>
              <a:rPr lang="en-GB" dirty="0"/>
              <a:t>Are community organisations that offer discounted, nutritional food and essentials, enabling recipients to stretch their budgets further so they have the freedom to shop elsewhere, avoid financial crises and have a dignified shopping experience by preventing the need to use food banks</a:t>
            </a:r>
          </a:p>
          <a:p>
            <a:pPr marL="285750" indent="-285750">
              <a:spcAft>
                <a:spcPts val="600"/>
              </a:spcAft>
              <a:buFontTx/>
              <a:buChar char="-"/>
            </a:pPr>
            <a:r>
              <a:rPr lang="en-GB" dirty="0"/>
              <a:t>Provide further support to address the root cause, such as financial advice, and interconnected issues, like offering holiday provisions for children</a:t>
            </a:r>
          </a:p>
          <a:p>
            <a:pPr marL="285750" indent="-285750">
              <a:spcAft>
                <a:spcPts val="600"/>
              </a:spcAft>
              <a:buFontTx/>
              <a:buChar char="-"/>
            </a:pPr>
            <a:r>
              <a:rPr lang="en-GB" dirty="0"/>
              <a:t>Often create opportunities to build connections within the community through volunteering, cooking clubs and social meals</a:t>
            </a:r>
            <a:endParaRPr lang="en-GB" u="sng" dirty="0">
              <a:solidFill>
                <a:srgbClr val="0563C1"/>
              </a:solidFill>
              <a:latin typeface="Arial" panose="020B0604020202020204" pitchFamily="34" charset="0"/>
              <a:cs typeface="Times New Roman" panose="02020603050405020304" pitchFamily="18" charset="0"/>
            </a:endParaRPr>
          </a:p>
          <a:p>
            <a:pPr algn="ctr">
              <a:spcAft>
                <a:spcPts val="600"/>
              </a:spcAft>
            </a:pPr>
            <a:r>
              <a:rPr lang="en-GB" i="1" dirty="0">
                <a:solidFill>
                  <a:srgbClr val="000000"/>
                </a:solidFill>
                <a:effectLst/>
                <a:latin typeface="Arial" panose="020B0604020202020204" pitchFamily="34" charset="0"/>
                <a:ea typeface="Calibri" panose="020F0502020204030204" pitchFamily="34" charset="0"/>
              </a:rPr>
              <a:t>“The deep discount is acceptable because the food is identified as surplus, which speaks both to the environmental element, but also to notions of thrift which is a shared British value”*</a:t>
            </a:r>
            <a:endParaRPr lang="en-GB" i="1" dirty="0"/>
          </a:p>
        </p:txBody>
      </p:sp>
      <p:pic>
        <p:nvPicPr>
          <p:cNvPr id="9" name="Picture 8">
            <a:extLst>
              <a:ext uri="{FF2B5EF4-FFF2-40B4-BE49-F238E27FC236}">
                <a16:creationId xmlns:a16="http://schemas.microsoft.com/office/drawing/2014/main" id="{DC8E4C19-7987-4FE8-9A7A-997ABFF65EC6}"/>
              </a:ext>
            </a:extLst>
          </p:cNvPr>
          <p:cNvPicPr>
            <a:picLocks noChangeAspect="1"/>
          </p:cNvPicPr>
          <p:nvPr/>
        </p:nvPicPr>
        <p:blipFill>
          <a:blip r:embed="rId4"/>
          <a:stretch>
            <a:fillRect/>
          </a:stretch>
        </p:blipFill>
        <p:spPr>
          <a:xfrm>
            <a:off x="542926" y="4322263"/>
            <a:ext cx="1973374" cy="1554662"/>
          </a:xfrm>
          <a:prstGeom prst="rect">
            <a:avLst/>
          </a:prstGeom>
        </p:spPr>
      </p:pic>
      <p:sp>
        <p:nvSpPr>
          <p:cNvPr id="10" name="TextBox 9">
            <a:extLst>
              <a:ext uri="{FF2B5EF4-FFF2-40B4-BE49-F238E27FC236}">
                <a16:creationId xmlns:a16="http://schemas.microsoft.com/office/drawing/2014/main" id="{830228CB-8EB1-4698-8793-B67EB504DB04}"/>
              </a:ext>
            </a:extLst>
          </p:cNvPr>
          <p:cNvSpPr txBox="1"/>
          <p:nvPr/>
        </p:nvSpPr>
        <p:spPr>
          <a:xfrm>
            <a:off x="2676525" y="4322263"/>
            <a:ext cx="8972549" cy="1754326"/>
          </a:xfrm>
          <a:prstGeom prst="rect">
            <a:avLst/>
          </a:prstGeom>
          <a:noFill/>
        </p:spPr>
        <p:txBody>
          <a:bodyPr wrap="square" rtlCol="0">
            <a:spAutoFit/>
          </a:bodyPr>
          <a:lstStyle/>
          <a:p>
            <a:r>
              <a:rPr lang="en-GB" b="1" dirty="0" err="1"/>
              <a:t>Freshplace</a:t>
            </a:r>
            <a:r>
              <a:rPr lang="en-GB" dirty="0"/>
              <a:t> – food pantry in the USA</a:t>
            </a:r>
          </a:p>
          <a:p>
            <a:r>
              <a:rPr lang="en-GB" dirty="0"/>
              <a:t>Members choose their own food, including fresh/perishable items, and are provided with further support from a project manager and referred on to additional services. When compared to people receiving help from a traditional food bank, </a:t>
            </a:r>
            <a:r>
              <a:rPr lang="en-GB" dirty="0" err="1"/>
              <a:t>Freshplace</a:t>
            </a:r>
            <a:r>
              <a:rPr lang="en-GB" dirty="0"/>
              <a:t> members had a significantly reduced likelihood of severe food insecurity, increased fruit and vegetable consumption and increased self-sufficiency scores.</a:t>
            </a:r>
          </a:p>
        </p:txBody>
      </p:sp>
      <p:sp>
        <p:nvSpPr>
          <p:cNvPr id="4" name="TextBox 3">
            <a:extLst>
              <a:ext uri="{FF2B5EF4-FFF2-40B4-BE49-F238E27FC236}">
                <a16:creationId xmlns:a16="http://schemas.microsoft.com/office/drawing/2014/main" id="{CA3A9B2A-0BA9-45C8-8487-8F9F5E685392}"/>
              </a:ext>
            </a:extLst>
          </p:cNvPr>
          <p:cNvSpPr txBox="1"/>
          <p:nvPr/>
        </p:nvSpPr>
        <p:spPr>
          <a:xfrm>
            <a:off x="360000" y="6088969"/>
            <a:ext cx="8824852" cy="276999"/>
          </a:xfrm>
          <a:prstGeom prst="rect">
            <a:avLst/>
          </a:prstGeom>
          <a:noFill/>
        </p:spPr>
        <p:txBody>
          <a:bodyPr wrap="none" rtlCol="0">
            <a:spAutoFit/>
          </a:bodyPr>
          <a:lstStyle/>
          <a:p>
            <a:r>
              <a:rPr lang="en-GB" sz="1200" dirty="0"/>
              <a:t>*</a:t>
            </a:r>
            <a:r>
              <a:rPr lang="en-GB" sz="1200" dirty="0">
                <a:solidFill>
                  <a:srgbClr val="0063BE"/>
                </a:solidFill>
                <a:hlinkClick r:id="rId5">
                  <a:extLst>
                    <a:ext uri="{A12FA001-AC4F-418D-AE19-62706E023703}">
                      <ahyp:hlinkClr xmlns:ahyp="http://schemas.microsoft.com/office/drawing/2018/hyperlinkcolor" val="tx"/>
                    </a:ext>
                  </a:extLst>
                </a:hlinkClick>
              </a:rPr>
              <a:t>Releasing social value from surplus food: Impact of British Red Cross funding on </a:t>
            </a:r>
            <a:r>
              <a:rPr lang="en-GB" sz="1200" dirty="0" err="1">
                <a:solidFill>
                  <a:srgbClr val="0063BE"/>
                </a:solidFill>
                <a:hlinkClick r:id="rId5">
                  <a:extLst>
                    <a:ext uri="{A12FA001-AC4F-418D-AE19-62706E023703}">
                      <ahyp:hlinkClr xmlns:ahyp="http://schemas.microsoft.com/office/drawing/2018/hyperlinkcolor" val="tx"/>
                    </a:ext>
                  </a:extLst>
                </a:hlinkClick>
              </a:rPr>
              <a:t>FareShare</a:t>
            </a:r>
            <a:r>
              <a:rPr lang="en-GB" sz="1200" dirty="0">
                <a:solidFill>
                  <a:srgbClr val="0063BE"/>
                </a:solidFill>
                <a:hlinkClick r:id="rId5">
                  <a:extLst>
                    <a:ext uri="{A12FA001-AC4F-418D-AE19-62706E023703}">
                      <ahyp:hlinkClr xmlns:ahyp="http://schemas.microsoft.com/office/drawing/2018/hyperlinkcolor" val="tx"/>
                    </a:ext>
                  </a:extLst>
                </a:hlinkClick>
              </a:rPr>
              <a:t> to tackle Loneliness and Isolation.</a:t>
            </a:r>
            <a:endParaRPr lang="en-GB" sz="1200" dirty="0"/>
          </a:p>
        </p:txBody>
      </p:sp>
      <p:sp>
        <p:nvSpPr>
          <p:cNvPr id="11" name="Arrow: Right 10">
            <a:extLst>
              <a:ext uri="{FF2B5EF4-FFF2-40B4-BE49-F238E27FC236}">
                <a16:creationId xmlns:a16="http://schemas.microsoft.com/office/drawing/2014/main" id="{D949385C-417B-47F4-9D7E-4579949DECE0}"/>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6" name="Footer Placeholder 5">
            <a:extLst>
              <a:ext uri="{FF2B5EF4-FFF2-40B4-BE49-F238E27FC236}">
                <a16:creationId xmlns:a16="http://schemas.microsoft.com/office/drawing/2014/main" id="{D032E69A-ABD6-4FA8-8A7C-7F3F395345A9}"/>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3824616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074" name="Picture 2" descr="The Bread and Butter Thing | Pioneer House High School">
            <a:extLst>
              <a:ext uri="{FF2B5EF4-FFF2-40B4-BE49-F238E27FC236}">
                <a16:creationId xmlns:a16="http://schemas.microsoft.com/office/drawing/2014/main" id="{C72F0A55-911B-4707-88A6-CAE991FAD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398365"/>
            <a:ext cx="1888546" cy="29870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3614B7-8251-493D-B4C0-A868AAB9BBDE}"/>
              </a:ext>
            </a:extLst>
          </p:cNvPr>
          <p:cNvSpPr txBox="1"/>
          <p:nvPr/>
        </p:nvSpPr>
        <p:spPr>
          <a:xfrm>
            <a:off x="2291194" y="398365"/>
            <a:ext cx="9458324" cy="5909310"/>
          </a:xfrm>
          <a:prstGeom prst="rect">
            <a:avLst/>
          </a:prstGeom>
          <a:noFill/>
        </p:spPr>
        <p:txBody>
          <a:bodyPr wrap="square" lIns="91440" tIns="45720" rIns="91440" bIns="45720" rtlCol="0" anchor="t">
            <a:spAutoFit/>
          </a:bodyPr>
          <a:lstStyle/>
          <a:p>
            <a:r>
              <a:rPr lang="en-GB" b="1" dirty="0"/>
              <a:t>The Bread and Butter Thing </a:t>
            </a:r>
            <a:r>
              <a:rPr lang="en-GB" dirty="0"/>
              <a:t>– food club in the North</a:t>
            </a:r>
          </a:p>
          <a:p>
            <a:pPr marL="285750" indent="-285750">
              <a:buFontTx/>
              <a:buChar char="-"/>
            </a:pPr>
            <a:r>
              <a:rPr lang="en-GB" dirty="0"/>
              <a:t>Redistributes surplus food to its members through food hubs and partners</a:t>
            </a:r>
          </a:p>
          <a:p>
            <a:pPr marL="285750" indent="-285750">
              <a:buFontTx/>
              <a:buChar char="-"/>
            </a:pPr>
            <a:r>
              <a:rPr lang="en-GB" dirty="0"/>
              <a:t>Members pay a small fee £7.50 per week for £35 of food, including fresh fruit and vegetables</a:t>
            </a:r>
          </a:p>
          <a:p>
            <a:pPr marL="285750" indent="-285750">
              <a:buFontTx/>
              <a:buChar char="-"/>
            </a:pPr>
            <a:r>
              <a:rPr lang="en-GB" dirty="0"/>
              <a:t>Founder member of </a:t>
            </a:r>
            <a:r>
              <a:rPr lang="en-GB" dirty="0" err="1"/>
              <a:t>Xcess</a:t>
            </a:r>
            <a:r>
              <a:rPr lang="en-GB" dirty="0"/>
              <a:t>, a network of 10 redistribution organisations who work with the food industry to prevent food waste. </a:t>
            </a:r>
          </a:p>
          <a:p>
            <a:pPr marL="285750" indent="-285750">
              <a:buFontTx/>
              <a:buChar char="-"/>
            </a:pPr>
            <a:r>
              <a:rPr lang="en-GB" dirty="0"/>
              <a:t>Deliver a Beyond Best Before campaign to educate the public on how to prevent unnecessary food waste</a:t>
            </a:r>
          </a:p>
          <a:p>
            <a:pPr marL="285750" indent="-285750">
              <a:buFontTx/>
              <a:buChar char="-"/>
            </a:pPr>
            <a:r>
              <a:rPr lang="en-GB" dirty="0"/>
              <a:t>TBBT also create local packages of support, for example with finances, mental health and housing. They are opening Warm Hubs this winter as part of their weekly shopping service, where this support can be accessed</a:t>
            </a:r>
          </a:p>
          <a:p>
            <a:pPr marL="285750" indent="-285750">
              <a:buFontTx/>
              <a:buChar char="-"/>
            </a:pPr>
            <a:r>
              <a:rPr lang="en-GB" dirty="0"/>
              <a:t>Healthy Start vouchers accepted at all hubs</a:t>
            </a:r>
          </a:p>
          <a:p>
            <a:pPr marL="285750" indent="-285750">
              <a:buFontTx/>
              <a:buChar char="-"/>
            </a:pPr>
            <a:r>
              <a:rPr lang="en-GB" dirty="0"/>
              <a:t>Reduced-price period products are offered</a:t>
            </a:r>
          </a:p>
          <a:p>
            <a:pPr marL="285750" indent="-285750">
              <a:buFontTx/>
              <a:buChar char="-"/>
            </a:pPr>
            <a:r>
              <a:rPr lang="en-GB" dirty="0"/>
              <a:t>Members can volunteer for TBBT, which helps them build connections in their community and gain employment skills.</a:t>
            </a:r>
          </a:p>
          <a:p>
            <a:endParaRPr lang="en-GB" dirty="0"/>
          </a:p>
          <a:p>
            <a:r>
              <a:rPr lang="en-GB" dirty="0"/>
              <a:t>Their </a:t>
            </a:r>
            <a:r>
              <a:rPr lang="en-GB" dirty="0">
                <a:hlinkClick r:id="rId4"/>
              </a:rPr>
              <a:t>impact report</a:t>
            </a:r>
            <a:r>
              <a:rPr lang="en-GB" dirty="0"/>
              <a:t> highlighted that the majority of TBBT members:</a:t>
            </a:r>
          </a:p>
          <a:p>
            <a:pPr marL="285750" indent="-285750">
              <a:buFontTx/>
              <a:buChar char="-"/>
            </a:pPr>
            <a:r>
              <a:rPr lang="en-GB" dirty="0"/>
              <a:t>Are more able to and less worried about providing food for their families</a:t>
            </a:r>
          </a:p>
          <a:p>
            <a:pPr marL="285750" indent="-285750">
              <a:buFontTx/>
              <a:buChar char="-"/>
            </a:pPr>
            <a:r>
              <a:rPr lang="en-GB" dirty="0"/>
              <a:t>Eat more fruit and vegetables, try new foods and cook healthier meals</a:t>
            </a:r>
          </a:p>
          <a:p>
            <a:pPr marL="285750" indent="-285750">
              <a:buFontTx/>
              <a:buChar char="-"/>
            </a:pPr>
            <a:r>
              <a:rPr lang="en-GB" dirty="0"/>
              <a:t>Are less likely to use food banks</a:t>
            </a:r>
          </a:p>
          <a:p>
            <a:pPr marL="285750" indent="-285750">
              <a:buFontTx/>
              <a:buChar char="-"/>
            </a:pPr>
            <a:r>
              <a:rPr lang="en-GB" dirty="0"/>
              <a:t>Feel more involved in their community.</a:t>
            </a:r>
            <a:endParaRPr lang="en-GB" dirty="0">
              <a:cs typeface="Arial"/>
            </a:endParaRPr>
          </a:p>
        </p:txBody>
      </p:sp>
      <p:sp>
        <p:nvSpPr>
          <p:cNvPr id="5" name="Arrow: Right 4">
            <a:extLst>
              <a:ext uri="{FF2B5EF4-FFF2-40B4-BE49-F238E27FC236}">
                <a16:creationId xmlns:a16="http://schemas.microsoft.com/office/drawing/2014/main" id="{D1277384-D192-4963-A0E5-D0AE8EA7FB94}"/>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6" name="Title 1">
            <a:extLst>
              <a:ext uri="{FF2B5EF4-FFF2-40B4-BE49-F238E27FC236}">
                <a16:creationId xmlns:a16="http://schemas.microsoft.com/office/drawing/2014/main" id="{086C3F31-8AB1-4080-B0FF-7B697DB2C66A}"/>
              </a:ext>
            </a:extLst>
          </p:cNvPr>
          <p:cNvSpPr>
            <a:spLocks noGrp="1"/>
          </p:cNvSpPr>
          <p:nvPr>
            <p:ph type="title"/>
          </p:nvPr>
        </p:nvSpPr>
        <p:spPr>
          <a:xfrm>
            <a:off x="360000" y="136525"/>
            <a:ext cx="11444072" cy="258532"/>
          </a:xfrm>
        </p:spPr>
        <p:txBody>
          <a:bodyPr/>
          <a:lstStyle/>
          <a:p>
            <a:r>
              <a:rPr lang="en-GB" sz="1200" b="0" spc="250" dirty="0"/>
              <a:t>2.5. Food Pantries and Clubs</a:t>
            </a:r>
          </a:p>
        </p:txBody>
      </p:sp>
      <p:sp>
        <p:nvSpPr>
          <p:cNvPr id="2" name="Footer Placeholder 1">
            <a:extLst>
              <a:ext uri="{FF2B5EF4-FFF2-40B4-BE49-F238E27FC236}">
                <a16:creationId xmlns:a16="http://schemas.microsoft.com/office/drawing/2014/main" id="{D91F5CB9-E227-40FA-B875-8158FC8BAEDD}"/>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73188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433614B7-8251-493D-B4C0-A868AAB9BBDE}"/>
              </a:ext>
            </a:extLst>
          </p:cNvPr>
          <p:cNvSpPr txBox="1"/>
          <p:nvPr/>
        </p:nvSpPr>
        <p:spPr>
          <a:xfrm>
            <a:off x="2924175" y="541240"/>
            <a:ext cx="8825342" cy="5139869"/>
          </a:xfrm>
          <a:prstGeom prst="rect">
            <a:avLst/>
          </a:prstGeom>
          <a:noFill/>
        </p:spPr>
        <p:txBody>
          <a:bodyPr wrap="square" rtlCol="0">
            <a:spAutoFit/>
          </a:bodyPr>
          <a:lstStyle/>
          <a:p>
            <a:pPr>
              <a:spcAft>
                <a:spcPts val="600"/>
              </a:spcAft>
            </a:pPr>
            <a:r>
              <a:rPr lang="en-GB" b="1" dirty="0">
                <a:hlinkClick r:id="rId3"/>
              </a:rPr>
              <a:t>Mustard Tree</a:t>
            </a:r>
            <a:r>
              <a:rPr lang="en-GB" b="1" dirty="0"/>
              <a:t> </a:t>
            </a:r>
            <a:r>
              <a:rPr lang="en-GB" dirty="0"/>
              <a:t>–</a:t>
            </a:r>
            <a:r>
              <a:rPr lang="en-GB" b="1" dirty="0"/>
              <a:t> </a:t>
            </a:r>
            <a:r>
              <a:rPr lang="en-GB" dirty="0"/>
              <a:t>Greater Manchester</a:t>
            </a:r>
            <a:endParaRPr lang="en-GB" b="1" dirty="0"/>
          </a:p>
          <a:p>
            <a:pPr>
              <a:spcAft>
                <a:spcPts val="600"/>
              </a:spcAft>
            </a:pPr>
            <a:endParaRPr lang="en-GB" b="1" dirty="0"/>
          </a:p>
          <a:p>
            <a:pPr algn="ctr">
              <a:spcAft>
                <a:spcPts val="600"/>
              </a:spcAft>
            </a:pPr>
            <a:r>
              <a:rPr lang="en-GB" i="1" dirty="0"/>
              <a:t>“We create opportunities for people to help themselves through providing practical support, friendship, connections into work, improvements to health and wellbeing plus new experiences to encourage aspiration.”</a:t>
            </a:r>
          </a:p>
          <a:p>
            <a:pPr algn="ctr">
              <a:spcAft>
                <a:spcPts val="600"/>
              </a:spcAft>
            </a:pPr>
            <a:endParaRPr lang="en-GB" i="1" dirty="0"/>
          </a:p>
          <a:p>
            <a:pPr marL="285750" indent="-285750">
              <a:spcAft>
                <a:spcPts val="600"/>
              </a:spcAft>
              <a:buFontTx/>
              <a:buChar char="-"/>
            </a:pPr>
            <a:r>
              <a:rPr lang="en-GB" dirty="0"/>
              <a:t>A high proportion of Mustard Tree’s clients experience extreme disadvantage, such as poor mental health and disability, homelessness, and seeking asylum</a:t>
            </a:r>
          </a:p>
          <a:p>
            <a:pPr marL="285750" indent="-285750">
              <a:spcAft>
                <a:spcPts val="600"/>
              </a:spcAft>
              <a:buFontTx/>
              <a:buChar char="-"/>
            </a:pPr>
            <a:r>
              <a:rPr lang="en-GB" dirty="0"/>
              <a:t>They aim to help clients overcome their barriers by providing holistic, tailored services</a:t>
            </a:r>
          </a:p>
          <a:p>
            <a:pPr marL="285750" indent="-285750">
              <a:spcAft>
                <a:spcPts val="600"/>
              </a:spcAft>
              <a:buFontTx/>
              <a:buChar char="-"/>
            </a:pPr>
            <a:r>
              <a:rPr lang="en-GB" dirty="0"/>
              <a:t>Clients have access to their Food Club, where they can buy 10 items, including fresh produce, for £2.50. They also sell discounted furniture, white goods and clothes, and furnish homeless people’s first home for free</a:t>
            </a:r>
          </a:p>
          <a:p>
            <a:pPr marL="285750" indent="-285750">
              <a:spcAft>
                <a:spcPts val="600"/>
              </a:spcAft>
              <a:buFontTx/>
              <a:buChar char="-"/>
            </a:pPr>
            <a:r>
              <a:rPr lang="en-GB" dirty="0"/>
              <a:t>They also run the Freedom Project, which provides training, employability skills, work experience and financial advice.</a:t>
            </a:r>
          </a:p>
          <a:p>
            <a:pPr marL="285750" indent="-285750">
              <a:spcAft>
                <a:spcPts val="600"/>
              </a:spcAft>
              <a:buFontTx/>
              <a:buChar char="-"/>
            </a:pPr>
            <a:endParaRPr lang="en-GB" dirty="0"/>
          </a:p>
        </p:txBody>
      </p:sp>
      <p:sp>
        <p:nvSpPr>
          <p:cNvPr id="5" name="Arrow: Right 4">
            <a:extLst>
              <a:ext uri="{FF2B5EF4-FFF2-40B4-BE49-F238E27FC236}">
                <a16:creationId xmlns:a16="http://schemas.microsoft.com/office/drawing/2014/main" id="{D1277384-D192-4963-A0E5-D0AE8EA7FB94}"/>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pic>
        <p:nvPicPr>
          <p:cNvPr id="2" name="Picture 2" descr="Mustard Tree | Combatting Poverty - Preventing Homelessness">
            <a:extLst>
              <a:ext uri="{FF2B5EF4-FFF2-40B4-BE49-F238E27FC236}">
                <a16:creationId xmlns:a16="http://schemas.microsoft.com/office/drawing/2014/main" id="{4A9BEDC0-74DB-4C2C-A3E1-147886F07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18" y="541240"/>
            <a:ext cx="2206436" cy="2201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D590DFE9-F885-47FF-8077-AF7D325FAF93}"/>
              </a:ext>
            </a:extLst>
          </p:cNvPr>
          <p:cNvSpPr>
            <a:spLocks noGrp="1"/>
          </p:cNvSpPr>
          <p:nvPr>
            <p:ph type="ftr" sz="quarter" idx="11"/>
          </p:nvPr>
        </p:nvSpPr>
        <p:spPr/>
        <p:txBody>
          <a:bodyPr/>
          <a:lstStyle/>
          <a:p>
            <a:pPr algn="ctr"/>
            <a:r>
              <a:rPr lang="en-GB"/>
              <a:t>Review for discussion: not official policy</a:t>
            </a:r>
          </a:p>
        </p:txBody>
      </p:sp>
      <p:sp>
        <p:nvSpPr>
          <p:cNvPr id="11" name="Title 1">
            <a:extLst>
              <a:ext uri="{FF2B5EF4-FFF2-40B4-BE49-F238E27FC236}">
                <a16:creationId xmlns:a16="http://schemas.microsoft.com/office/drawing/2014/main" id="{D6B4C0E1-CAAC-4670-B52E-CD52DBADC33A}"/>
              </a:ext>
            </a:extLst>
          </p:cNvPr>
          <p:cNvSpPr>
            <a:spLocks noGrp="1"/>
          </p:cNvSpPr>
          <p:nvPr>
            <p:ph type="title"/>
          </p:nvPr>
        </p:nvSpPr>
        <p:spPr>
          <a:xfrm>
            <a:off x="360000" y="136525"/>
            <a:ext cx="11444072" cy="258532"/>
          </a:xfrm>
        </p:spPr>
        <p:txBody>
          <a:bodyPr/>
          <a:lstStyle/>
          <a:p>
            <a:r>
              <a:rPr lang="en-GB" sz="1200" b="0" spc="250" dirty="0"/>
              <a:t>2.5. Food Pantries and Clubs</a:t>
            </a:r>
          </a:p>
        </p:txBody>
      </p:sp>
    </p:spTree>
    <p:extLst>
      <p:ext uri="{BB962C8B-B14F-4D97-AF65-F5344CB8AC3E}">
        <p14:creationId xmlns:p14="http://schemas.microsoft.com/office/powerpoint/2010/main" val="3396088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26" name="Picture 2" descr="Changes to Feeding Britain's governance - Feeding Britain">
            <a:extLst>
              <a:ext uri="{FF2B5EF4-FFF2-40B4-BE49-F238E27FC236}">
                <a16:creationId xmlns:a16="http://schemas.microsoft.com/office/drawing/2014/main" id="{C001DEC8-9A14-4707-B2FA-32C7DE2DA0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75" t="14149" r="22004" b="16077"/>
          <a:stretch/>
        </p:blipFill>
        <p:spPr bwMode="auto">
          <a:xfrm>
            <a:off x="695326" y="592171"/>
            <a:ext cx="1924050"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F19348-1E65-4909-B4D4-0EA4BED40C6E}"/>
              </a:ext>
            </a:extLst>
          </p:cNvPr>
          <p:cNvSpPr txBox="1"/>
          <p:nvPr/>
        </p:nvSpPr>
        <p:spPr>
          <a:xfrm>
            <a:off x="2895600" y="723900"/>
            <a:ext cx="8601074" cy="2108269"/>
          </a:xfrm>
          <a:prstGeom prst="rect">
            <a:avLst/>
          </a:prstGeom>
          <a:noFill/>
        </p:spPr>
        <p:txBody>
          <a:bodyPr wrap="square" rtlCol="0">
            <a:spAutoFit/>
          </a:bodyPr>
          <a:lstStyle/>
          <a:p>
            <a:pPr>
              <a:spcAft>
                <a:spcPts val="600"/>
              </a:spcAft>
            </a:pPr>
            <a:r>
              <a:rPr lang="en-GB" dirty="0"/>
              <a:t>Feeding Britain have created and supported over 100 affordable food clubs (AFCs) and have outlined some lessons learned and best practice in their </a:t>
            </a:r>
            <a:r>
              <a:rPr lang="en-GB" dirty="0">
                <a:hlinkClick r:id="rId4"/>
              </a:rPr>
              <a:t>AFC Toolkit</a:t>
            </a:r>
            <a:r>
              <a:rPr lang="en-GB" dirty="0"/>
              <a:t>:</a:t>
            </a:r>
          </a:p>
          <a:p>
            <a:pPr marL="285750" indent="-285750">
              <a:spcAft>
                <a:spcPts val="600"/>
              </a:spcAft>
              <a:buFontTx/>
              <a:buChar char="-"/>
            </a:pPr>
            <a:r>
              <a:rPr lang="en-GB" dirty="0"/>
              <a:t>Membership frameworks are dependent on the need of the community. In some areas the criteria is strict so that the demand can be managed, but in others there is a universal membership to reduce stigma for those in need. Similarly, annual membership provides stability, but shorter membership can help facilitate referral to other support, creating spaces for others in need</a:t>
            </a:r>
          </a:p>
        </p:txBody>
      </p:sp>
      <p:sp>
        <p:nvSpPr>
          <p:cNvPr id="3" name="TextBox 2">
            <a:extLst>
              <a:ext uri="{FF2B5EF4-FFF2-40B4-BE49-F238E27FC236}">
                <a16:creationId xmlns:a16="http://schemas.microsoft.com/office/drawing/2014/main" id="{62EDCB0A-62C5-4DEB-8B12-8F082A049095}"/>
              </a:ext>
            </a:extLst>
          </p:cNvPr>
          <p:cNvSpPr txBox="1"/>
          <p:nvPr/>
        </p:nvSpPr>
        <p:spPr>
          <a:xfrm>
            <a:off x="356176" y="2782460"/>
            <a:ext cx="11292899" cy="2893100"/>
          </a:xfrm>
          <a:prstGeom prst="rect">
            <a:avLst/>
          </a:prstGeom>
          <a:noFill/>
        </p:spPr>
        <p:txBody>
          <a:bodyPr wrap="square" lIns="91440" tIns="45720" rIns="91440" bIns="45720" rtlCol="0" anchor="t">
            <a:spAutoFit/>
          </a:bodyPr>
          <a:lstStyle/>
          <a:p>
            <a:pPr marL="285750" indent="-285750">
              <a:spcAft>
                <a:spcPts val="600"/>
              </a:spcAft>
              <a:buFontTx/>
              <a:buChar char="-"/>
            </a:pPr>
            <a:r>
              <a:rPr lang="en-GB" dirty="0"/>
              <a:t>Acceptance of Healthy Start vouchers can further stretch budgets and bring in new members</a:t>
            </a:r>
          </a:p>
          <a:p>
            <a:pPr marL="285750" indent="-285750">
              <a:spcAft>
                <a:spcPts val="600"/>
              </a:spcAft>
              <a:buFontTx/>
              <a:buChar char="-"/>
            </a:pPr>
            <a:r>
              <a:rPr lang="en-GB" dirty="0"/>
              <a:t>People can self-refer or be referred by community organisations. Some food banks facilitate referral by providing AFC tokens to customers to use once their crisis has eased</a:t>
            </a:r>
          </a:p>
          <a:p>
            <a:pPr marL="285750" indent="-285750">
              <a:spcAft>
                <a:spcPts val="600"/>
              </a:spcAft>
              <a:buFontTx/>
              <a:buChar char="-"/>
            </a:pPr>
            <a:r>
              <a:rPr lang="en-GB" dirty="0"/>
              <a:t>When AFCs have surplus items, they often offer them free of charge or cook them into ready meals that can be taken home, or community meals that can be eaten on site. Similarly, some provide recipes and cooking clubs to encourage and inspire use of in-stock items</a:t>
            </a:r>
          </a:p>
          <a:p>
            <a:pPr marL="285750" indent="-285750">
              <a:spcAft>
                <a:spcPts val="600"/>
              </a:spcAft>
              <a:buFontTx/>
              <a:buChar char="-"/>
            </a:pPr>
            <a:r>
              <a:rPr lang="en-GB" dirty="0"/>
              <a:t>The Pathways from Poverty model provides Advice Workers to support members with their wider needs</a:t>
            </a:r>
          </a:p>
          <a:p>
            <a:pPr marL="285750" indent="-285750">
              <a:spcAft>
                <a:spcPts val="600"/>
              </a:spcAft>
              <a:buFontTx/>
              <a:buChar char="-"/>
            </a:pPr>
            <a:r>
              <a:rPr lang="en-GB" dirty="0"/>
              <a:t>Feeding Britain have partnered with the Fuel Bank Foundation to set up fuel banks in regions, which provide 2 weeks’ emergency fuel credit to those in need.</a:t>
            </a:r>
            <a:endParaRPr lang="en-GB" dirty="0">
              <a:cs typeface="Arial"/>
            </a:endParaRPr>
          </a:p>
        </p:txBody>
      </p:sp>
      <p:sp>
        <p:nvSpPr>
          <p:cNvPr id="9" name="Arrow: Right 8">
            <a:extLst>
              <a:ext uri="{FF2B5EF4-FFF2-40B4-BE49-F238E27FC236}">
                <a16:creationId xmlns:a16="http://schemas.microsoft.com/office/drawing/2014/main" id="{4E4D936C-5DE5-40F2-AE30-E4D28BC5DFA5}"/>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4" name="Footer Placeholder 3">
            <a:extLst>
              <a:ext uri="{FF2B5EF4-FFF2-40B4-BE49-F238E27FC236}">
                <a16:creationId xmlns:a16="http://schemas.microsoft.com/office/drawing/2014/main" id="{20AD64C3-2AC0-46EF-BBB1-105B0CBB596D}"/>
              </a:ext>
            </a:extLst>
          </p:cNvPr>
          <p:cNvSpPr>
            <a:spLocks noGrp="1"/>
          </p:cNvSpPr>
          <p:nvPr>
            <p:ph type="ftr" sz="quarter" idx="11"/>
          </p:nvPr>
        </p:nvSpPr>
        <p:spPr/>
        <p:txBody>
          <a:bodyPr/>
          <a:lstStyle/>
          <a:p>
            <a:pPr algn="ctr"/>
            <a:r>
              <a:rPr lang="en-GB"/>
              <a:t>Review for discussion: not official policy</a:t>
            </a:r>
          </a:p>
        </p:txBody>
      </p:sp>
      <p:sp>
        <p:nvSpPr>
          <p:cNvPr id="11" name="Title 1">
            <a:extLst>
              <a:ext uri="{FF2B5EF4-FFF2-40B4-BE49-F238E27FC236}">
                <a16:creationId xmlns:a16="http://schemas.microsoft.com/office/drawing/2014/main" id="{4CC7B66D-5B46-4DA5-876A-A44E2951D660}"/>
              </a:ext>
            </a:extLst>
          </p:cNvPr>
          <p:cNvSpPr>
            <a:spLocks noGrp="1"/>
          </p:cNvSpPr>
          <p:nvPr>
            <p:ph type="title"/>
          </p:nvPr>
        </p:nvSpPr>
        <p:spPr>
          <a:xfrm>
            <a:off x="360000" y="136525"/>
            <a:ext cx="11444072" cy="258532"/>
          </a:xfrm>
        </p:spPr>
        <p:txBody>
          <a:bodyPr/>
          <a:lstStyle/>
          <a:p>
            <a:r>
              <a:rPr lang="en-GB" sz="1200" b="0" spc="250" dirty="0"/>
              <a:t>2.5. Food Pantries and Clubs</a:t>
            </a:r>
          </a:p>
        </p:txBody>
      </p:sp>
    </p:spTree>
    <p:extLst>
      <p:ext uri="{BB962C8B-B14F-4D97-AF65-F5344CB8AC3E}">
        <p14:creationId xmlns:p14="http://schemas.microsoft.com/office/powerpoint/2010/main" val="301142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89CC7A8F-7F1F-4F39-9B94-784FF6D7FB05}"/>
              </a:ext>
            </a:extLst>
          </p:cNvPr>
          <p:cNvSpPr txBox="1"/>
          <p:nvPr/>
        </p:nvSpPr>
        <p:spPr>
          <a:xfrm>
            <a:off x="489526" y="1166842"/>
            <a:ext cx="10934700" cy="5078313"/>
          </a:xfrm>
          <a:prstGeom prst="rect">
            <a:avLst/>
          </a:prstGeom>
          <a:noFill/>
        </p:spPr>
        <p:txBody>
          <a:bodyPr wrap="square" lIns="91440" tIns="45720" rIns="91440" bIns="45720" rtlCol="0" anchor="t">
            <a:spAutoFit/>
          </a:bodyPr>
          <a:lstStyle/>
          <a:p>
            <a:r>
              <a:rPr lang="en-GB" i="1" dirty="0"/>
              <a:t>“We worried whether our food would run out before we got money to buy more.”</a:t>
            </a:r>
            <a:r>
              <a:rPr lang="en-GB" dirty="0"/>
              <a:t> Was that often true, sometimes true, or never true for your household in the last 12 months?</a:t>
            </a:r>
          </a:p>
          <a:p>
            <a:r>
              <a:rPr lang="en-GB" sz="1800" i="1" dirty="0">
                <a:effectLst/>
                <a:latin typeface="Arial"/>
                <a:ea typeface="Calibri" panose="020F0502020204030204" pitchFamily="34" charset="0"/>
                <a:cs typeface="Arial"/>
              </a:rPr>
              <a:t>“The food we bought just didn’t last, and we didn’t have money to get more.” </a:t>
            </a:r>
            <a:r>
              <a:rPr lang="en-GB" sz="1800" dirty="0">
                <a:effectLst/>
                <a:latin typeface="Arial"/>
                <a:ea typeface="Calibri" panose="020F0502020204030204" pitchFamily="34" charset="0"/>
                <a:cs typeface="Arial"/>
              </a:rPr>
              <a:t>Was that often true, sometimes true, or never true for your household in the last 12 months?</a:t>
            </a:r>
            <a:endParaRPr lang="en-GB" dirty="0">
              <a:latin typeface="Arial"/>
              <a:cs typeface="Arial"/>
            </a:endParaRPr>
          </a:p>
          <a:p>
            <a:r>
              <a:rPr lang="en-GB" dirty="0"/>
              <a:t>A response of “often true” or “sometimes true” to either question indicates food insecurity</a:t>
            </a:r>
          </a:p>
          <a:p>
            <a:r>
              <a:rPr lang="en-GB" dirty="0"/>
              <a:t>Feeding Liverpool have also created a network of over 260 organisations who work together to tackle food insecurity and obesity.</a:t>
            </a:r>
          </a:p>
          <a:p>
            <a:endParaRPr lang="en-GB" dirty="0"/>
          </a:p>
          <a:p>
            <a:r>
              <a:rPr lang="en-GB" dirty="0"/>
              <a:t>In </a:t>
            </a:r>
            <a:r>
              <a:rPr lang="en-GB" b="1" dirty="0"/>
              <a:t>Feeding Bradford and Keighley</a:t>
            </a:r>
            <a:r>
              <a:rPr lang="en-GB" dirty="0"/>
              <a:t>, AFCs have partnered with the Credit Union on the Food Savers Initiative - £1 of the weekly membership fee goes into a savings account</a:t>
            </a:r>
            <a:r>
              <a:rPr lang="en-GB" b="1" dirty="0"/>
              <a:t>.</a:t>
            </a:r>
          </a:p>
          <a:p>
            <a:endParaRPr lang="en-GB" b="1" dirty="0"/>
          </a:p>
          <a:p>
            <a:r>
              <a:rPr lang="en-GB" b="1" dirty="0"/>
              <a:t>Feeding Birkenhead </a:t>
            </a:r>
            <a:r>
              <a:rPr lang="en-GB" dirty="0"/>
              <a:t>commissioned an advisor from Involve Northwest to provide specialist, personalised financial advice – over half of the 1500 people in the pilot had their crises resolved immediately whilst others received more intensive, long-term interventions.</a:t>
            </a:r>
          </a:p>
          <a:p>
            <a:endParaRPr lang="en-GB" b="1" dirty="0"/>
          </a:p>
          <a:p>
            <a:r>
              <a:rPr lang="en-GB" b="1" dirty="0"/>
              <a:t>Feeding Devon </a:t>
            </a:r>
            <a:r>
              <a:rPr lang="en-GB" dirty="0"/>
              <a:t>used a former supermarket delivery vehicle to transport food to community buildings in isolated, rural areas. </a:t>
            </a:r>
            <a:r>
              <a:rPr lang="en-GB" b="1" dirty="0"/>
              <a:t>Norfolk </a:t>
            </a:r>
            <a:r>
              <a:rPr lang="en-GB" dirty="0"/>
              <a:t>also use a food bus to travel to their rural villages, providing food and holistic support.</a:t>
            </a:r>
          </a:p>
        </p:txBody>
      </p:sp>
      <p:pic>
        <p:nvPicPr>
          <p:cNvPr id="2050" name="Picture 2" descr="Feeding Liverpool">
            <a:extLst>
              <a:ext uri="{FF2B5EF4-FFF2-40B4-BE49-F238E27FC236}">
                <a16:creationId xmlns:a16="http://schemas.microsoft.com/office/drawing/2014/main" id="{B4F253F8-0043-4135-8294-EC2678489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58545"/>
            <a:ext cx="2080201" cy="832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D753EC-A956-4AB9-A165-F04BF53579EE}"/>
              </a:ext>
            </a:extLst>
          </p:cNvPr>
          <p:cNvSpPr txBox="1"/>
          <p:nvPr/>
        </p:nvSpPr>
        <p:spPr>
          <a:xfrm>
            <a:off x="2908876" y="429994"/>
            <a:ext cx="8515350" cy="646331"/>
          </a:xfrm>
          <a:prstGeom prst="rect">
            <a:avLst/>
          </a:prstGeom>
          <a:noFill/>
        </p:spPr>
        <p:txBody>
          <a:bodyPr wrap="square">
            <a:spAutoFit/>
          </a:bodyPr>
          <a:lstStyle/>
          <a:p>
            <a:r>
              <a:rPr lang="en-GB" dirty="0"/>
              <a:t>As part of </a:t>
            </a:r>
            <a:r>
              <a:rPr lang="en-GB" dirty="0">
                <a:hlinkClick r:id="rId4"/>
              </a:rPr>
              <a:t>Feeding Liverpool</a:t>
            </a:r>
            <a:r>
              <a:rPr lang="en-GB" dirty="0"/>
              <a:t>’s Good Food Plan, they aim to uncover the scale of food insecurity. They recommend using a 2 question screening tool:</a:t>
            </a:r>
          </a:p>
        </p:txBody>
      </p:sp>
      <p:sp>
        <p:nvSpPr>
          <p:cNvPr id="6" name="Arrow: Right 5">
            <a:extLst>
              <a:ext uri="{FF2B5EF4-FFF2-40B4-BE49-F238E27FC236}">
                <a16:creationId xmlns:a16="http://schemas.microsoft.com/office/drawing/2014/main" id="{782E72B1-C920-4B81-A892-EFD350D638B1}"/>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3" name="Footer Placeholder 2">
            <a:extLst>
              <a:ext uri="{FF2B5EF4-FFF2-40B4-BE49-F238E27FC236}">
                <a16:creationId xmlns:a16="http://schemas.microsoft.com/office/drawing/2014/main" id="{90A17C36-B786-485B-87DB-F14AAA4DDE3F}"/>
              </a:ext>
            </a:extLst>
          </p:cNvPr>
          <p:cNvSpPr>
            <a:spLocks noGrp="1"/>
          </p:cNvSpPr>
          <p:nvPr>
            <p:ph type="ftr" sz="quarter" idx="11"/>
          </p:nvPr>
        </p:nvSpPr>
        <p:spPr/>
        <p:txBody>
          <a:bodyPr/>
          <a:lstStyle/>
          <a:p>
            <a:pPr algn="ctr"/>
            <a:r>
              <a:rPr lang="en-GB"/>
              <a:t>Review for discussion: not official policy</a:t>
            </a:r>
          </a:p>
        </p:txBody>
      </p:sp>
      <p:sp>
        <p:nvSpPr>
          <p:cNvPr id="11" name="Title 1">
            <a:extLst>
              <a:ext uri="{FF2B5EF4-FFF2-40B4-BE49-F238E27FC236}">
                <a16:creationId xmlns:a16="http://schemas.microsoft.com/office/drawing/2014/main" id="{33AA6579-9F77-46E8-9138-5BB3EA6393D3}"/>
              </a:ext>
            </a:extLst>
          </p:cNvPr>
          <p:cNvSpPr>
            <a:spLocks noGrp="1"/>
          </p:cNvSpPr>
          <p:nvPr>
            <p:ph type="title"/>
          </p:nvPr>
        </p:nvSpPr>
        <p:spPr>
          <a:xfrm>
            <a:off x="360000" y="136525"/>
            <a:ext cx="11444072" cy="258532"/>
          </a:xfrm>
        </p:spPr>
        <p:txBody>
          <a:bodyPr/>
          <a:lstStyle/>
          <a:p>
            <a:r>
              <a:rPr lang="en-GB" sz="1200" b="0" spc="250" dirty="0"/>
              <a:t>2.5. Food Pantries and Clubs</a:t>
            </a:r>
          </a:p>
        </p:txBody>
      </p:sp>
    </p:spTree>
    <p:extLst>
      <p:ext uri="{BB962C8B-B14F-4D97-AF65-F5344CB8AC3E}">
        <p14:creationId xmlns:p14="http://schemas.microsoft.com/office/powerpoint/2010/main" val="136149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1. Introduction</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ctangle: Rounded Corners 2">
            <a:hlinkClick r:id="rId3" action="ppaction://hlinksldjump"/>
            <a:extLst>
              <a:ext uri="{FF2B5EF4-FFF2-40B4-BE49-F238E27FC236}">
                <a16:creationId xmlns:a16="http://schemas.microsoft.com/office/drawing/2014/main" id="{90D6D349-A601-4C85-B09D-545BD3F226C4}"/>
              </a:ext>
            </a:extLst>
          </p:cNvPr>
          <p:cNvSpPr/>
          <p:nvPr/>
        </p:nvSpPr>
        <p:spPr>
          <a:xfrm>
            <a:off x="463705" y="1458913"/>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1.1. </a:t>
            </a:r>
            <a:r>
              <a:rPr lang="en-GB" dirty="0">
                <a:solidFill>
                  <a:schemeClr val="tx1"/>
                </a:solidFill>
              </a:rPr>
              <a:t>Scope of this review</a:t>
            </a:r>
          </a:p>
        </p:txBody>
      </p:sp>
      <p:sp>
        <p:nvSpPr>
          <p:cNvPr id="9" name="Rectangle: Rounded Corners 8">
            <a:hlinkClick r:id="rId4" action="ppaction://hlinksldjump"/>
            <a:extLst>
              <a:ext uri="{FF2B5EF4-FFF2-40B4-BE49-F238E27FC236}">
                <a16:creationId xmlns:a16="http://schemas.microsoft.com/office/drawing/2014/main" id="{0FAAF1C6-D0D6-4501-B0F3-6DDE8CD65386}"/>
              </a:ext>
            </a:extLst>
          </p:cNvPr>
          <p:cNvSpPr/>
          <p:nvPr/>
        </p:nvSpPr>
        <p:spPr>
          <a:xfrm>
            <a:off x="3410173" y="1458913"/>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1.2. </a:t>
            </a:r>
            <a:r>
              <a:rPr lang="en-GB" dirty="0">
                <a:solidFill>
                  <a:schemeClr val="tx1"/>
                </a:solidFill>
              </a:rPr>
              <a:t>Food Insecurity Drivers</a:t>
            </a:r>
          </a:p>
        </p:txBody>
      </p:sp>
      <p:sp>
        <p:nvSpPr>
          <p:cNvPr id="10" name="Rectangle: Rounded Corners 9">
            <a:hlinkClick r:id="rId5" action="ppaction://hlinksldjump"/>
            <a:extLst>
              <a:ext uri="{FF2B5EF4-FFF2-40B4-BE49-F238E27FC236}">
                <a16:creationId xmlns:a16="http://schemas.microsoft.com/office/drawing/2014/main" id="{C68EA020-E9FB-4C0D-B484-4C05764FAF22}"/>
              </a:ext>
            </a:extLst>
          </p:cNvPr>
          <p:cNvSpPr/>
          <p:nvPr/>
        </p:nvSpPr>
        <p:spPr>
          <a:xfrm>
            <a:off x="6382198" y="1458913"/>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1.3. </a:t>
            </a:r>
            <a:r>
              <a:rPr lang="en-GB" dirty="0">
                <a:solidFill>
                  <a:schemeClr val="tx1"/>
                </a:solidFill>
              </a:rPr>
              <a:t>Support Structures and Framing Interventions</a:t>
            </a:r>
          </a:p>
        </p:txBody>
      </p:sp>
      <p:sp>
        <p:nvSpPr>
          <p:cNvPr id="11" name="Rectangle: Rounded Corners 10">
            <a:hlinkClick r:id="rId6" action="ppaction://hlinksldjump"/>
            <a:extLst>
              <a:ext uri="{FF2B5EF4-FFF2-40B4-BE49-F238E27FC236}">
                <a16:creationId xmlns:a16="http://schemas.microsoft.com/office/drawing/2014/main" id="{71336030-79AE-4C13-A488-8BDDA35C1227}"/>
              </a:ext>
            </a:extLst>
          </p:cNvPr>
          <p:cNvSpPr/>
          <p:nvPr/>
        </p:nvSpPr>
        <p:spPr>
          <a:xfrm>
            <a:off x="9354223" y="1458913"/>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1.4. </a:t>
            </a:r>
            <a:r>
              <a:rPr lang="en-GB" dirty="0">
                <a:solidFill>
                  <a:schemeClr val="tx1"/>
                </a:solidFill>
              </a:rPr>
              <a:t>Learning from COVID-19</a:t>
            </a: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Rounded Corners 12">
            <a:hlinkClick r:id="rId7" action="ppaction://hlinksldjump"/>
            <a:extLst>
              <a:ext uri="{FF2B5EF4-FFF2-40B4-BE49-F238E27FC236}">
                <a16:creationId xmlns:a16="http://schemas.microsoft.com/office/drawing/2014/main" id="{5237AB48-8205-48B8-86EC-0274ED461322}"/>
              </a:ext>
            </a:extLst>
          </p:cNvPr>
          <p:cNvSpPr/>
          <p:nvPr/>
        </p:nvSpPr>
        <p:spPr>
          <a:xfrm>
            <a:off x="463705" y="3232150"/>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1.5. </a:t>
            </a:r>
            <a:r>
              <a:rPr lang="en-GB" dirty="0">
                <a:solidFill>
                  <a:schemeClr val="tx1"/>
                </a:solidFill>
              </a:rPr>
              <a:t>Problems with Interventions</a:t>
            </a:r>
          </a:p>
        </p:txBody>
      </p:sp>
      <p:sp>
        <p:nvSpPr>
          <p:cNvPr id="14" name="Rectangle: Rounded Corners 13">
            <a:hlinkClick r:id="rId8" action="ppaction://hlinksldjump"/>
            <a:extLst>
              <a:ext uri="{FF2B5EF4-FFF2-40B4-BE49-F238E27FC236}">
                <a16:creationId xmlns:a16="http://schemas.microsoft.com/office/drawing/2014/main" id="{BD62B050-0A89-44A4-9F4A-F7CF57EE1AA4}"/>
              </a:ext>
            </a:extLst>
          </p:cNvPr>
          <p:cNvSpPr/>
          <p:nvPr/>
        </p:nvSpPr>
        <p:spPr>
          <a:xfrm>
            <a:off x="3410173" y="3232150"/>
            <a:ext cx="2333625" cy="1295400"/>
          </a:xfrm>
          <a:prstGeom prst="round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1.6. </a:t>
            </a:r>
            <a:r>
              <a:rPr lang="en-GB" dirty="0">
                <a:solidFill>
                  <a:schemeClr val="tx1"/>
                </a:solidFill>
              </a:rPr>
              <a:t>Mental Health and Food Insecurity</a:t>
            </a:r>
          </a:p>
        </p:txBody>
      </p:sp>
      <p:sp>
        <p:nvSpPr>
          <p:cNvPr id="15" name="Rectangle 14">
            <a:hlinkClick r:id="rId9" action="ppaction://hlinksldjump"/>
            <a:extLst>
              <a:ext uri="{FF2B5EF4-FFF2-40B4-BE49-F238E27FC236}">
                <a16:creationId xmlns:a16="http://schemas.microsoft.com/office/drawing/2014/main" id="{50B93C49-C649-4396-A660-B71A10608430}"/>
              </a:ext>
            </a:extLst>
          </p:cNvPr>
          <p:cNvSpPr/>
          <p:nvPr/>
        </p:nvSpPr>
        <p:spPr>
          <a:xfrm>
            <a:off x="9169349" y="445203"/>
            <a:ext cx="2402249" cy="365124"/>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Contents</a:t>
            </a:r>
          </a:p>
        </p:txBody>
      </p:sp>
      <p:sp>
        <p:nvSpPr>
          <p:cNvPr id="4" name="Footer Placeholder 3">
            <a:extLst>
              <a:ext uri="{FF2B5EF4-FFF2-40B4-BE49-F238E27FC236}">
                <a16:creationId xmlns:a16="http://schemas.microsoft.com/office/drawing/2014/main" id="{A60642EB-05E0-42FF-91E1-0A4CC374575F}"/>
              </a:ext>
            </a:extLst>
          </p:cNvPr>
          <p:cNvSpPr>
            <a:spLocks noGrp="1"/>
          </p:cNvSpPr>
          <p:nvPr>
            <p:ph type="ftr" sz="quarter" idx="11"/>
          </p:nvPr>
        </p:nvSpPr>
        <p:spPr/>
        <p:txBody>
          <a:bodyPr/>
          <a:lstStyle/>
          <a:p>
            <a:pPr algn="ctr"/>
            <a:r>
              <a:rPr lang="en-GB" dirty="0"/>
              <a:t>Review for discussion: not official policy</a:t>
            </a:r>
          </a:p>
        </p:txBody>
      </p:sp>
    </p:spTree>
    <p:extLst>
      <p:ext uri="{BB962C8B-B14F-4D97-AF65-F5344CB8AC3E}">
        <p14:creationId xmlns:p14="http://schemas.microsoft.com/office/powerpoint/2010/main" val="1389763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2FB7FBBA-8019-4144-9CCD-C43ED021D2E1}"/>
              </a:ext>
            </a:extLst>
          </p:cNvPr>
          <p:cNvSpPr txBox="1"/>
          <p:nvPr/>
        </p:nvSpPr>
        <p:spPr>
          <a:xfrm>
            <a:off x="581025" y="895350"/>
            <a:ext cx="11029949" cy="5447645"/>
          </a:xfrm>
          <a:prstGeom prst="rect">
            <a:avLst/>
          </a:prstGeom>
          <a:noFill/>
        </p:spPr>
        <p:txBody>
          <a:bodyPr wrap="square" lIns="91440" tIns="45720" rIns="91440" bIns="45720" rtlCol="0" anchor="t">
            <a:spAutoFit/>
          </a:bodyPr>
          <a:lstStyle/>
          <a:p>
            <a:pPr>
              <a:spcAft>
                <a:spcPts val="600"/>
              </a:spcAft>
            </a:pPr>
            <a:r>
              <a:rPr lang="en-GB" dirty="0"/>
              <a:t>The </a:t>
            </a:r>
            <a:r>
              <a:rPr lang="en-GB" dirty="0">
                <a:hlinkClick r:id="rId3"/>
              </a:rPr>
              <a:t>FoodWise Leeds Food Resilience Toolkit</a:t>
            </a:r>
            <a:r>
              <a:rPr lang="en-GB" dirty="0"/>
              <a:t> is a fantastic resource that has been mentioned previously for its use of the food ladder, its resource map and advice around working with the commercial sector. The toolkit also offers food aid providers guidance to prevent </a:t>
            </a:r>
            <a:r>
              <a:rPr lang="en-GB" dirty="0">
                <a:hlinkClick r:id="rId4" action="ppaction://hlinksldjump"/>
              </a:rPr>
              <a:t>voluntary failure</a:t>
            </a:r>
            <a:r>
              <a:rPr lang="en-GB" dirty="0"/>
              <a:t> by:</a:t>
            </a:r>
          </a:p>
          <a:p>
            <a:pPr marL="285750" indent="-285750">
              <a:spcAft>
                <a:spcPts val="600"/>
              </a:spcAft>
              <a:buFontTx/>
              <a:buChar char="-"/>
            </a:pPr>
            <a:r>
              <a:rPr lang="en-GB" dirty="0"/>
              <a:t>Planning and delivering a food aid provision that meets the local need</a:t>
            </a:r>
          </a:p>
          <a:p>
            <a:pPr marL="285750" indent="-285750">
              <a:spcAft>
                <a:spcPts val="600"/>
              </a:spcAft>
              <a:buFontTx/>
              <a:buChar char="-"/>
            </a:pPr>
            <a:r>
              <a:rPr lang="en-GB" dirty="0"/>
              <a:t>Ensuring the offer is nutritional and culturally appropriate</a:t>
            </a:r>
          </a:p>
          <a:p>
            <a:pPr marL="285750" indent="-285750">
              <a:spcAft>
                <a:spcPts val="600"/>
              </a:spcAft>
              <a:buFontTx/>
              <a:buChar char="-"/>
            </a:pPr>
            <a:r>
              <a:rPr lang="en-GB" dirty="0"/>
              <a:t>Using community meals as an opportunity to build relationships and refer to support services</a:t>
            </a:r>
          </a:p>
          <a:p>
            <a:pPr marL="285750" indent="-285750">
              <a:spcAft>
                <a:spcPts val="600"/>
              </a:spcAft>
              <a:buFontTx/>
              <a:buChar char="-"/>
            </a:pPr>
            <a:r>
              <a:rPr lang="en-GB" dirty="0"/>
              <a:t>Effectively monitoring and evaluating the project by recording access, referrals and case studies, so that the Leeds Food Aid Network can understand the need across the area.</a:t>
            </a:r>
          </a:p>
          <a:p>
            <a:pPr marL="285750" indent="-285750">
              <a:spcAft>
                <a:spcPts val="600"/>
              </a:spcAft>
              <a:buFontTx/>
              <a:buChar char="-"/>
            </a:pPr>
            <a:endParaRPr lang="en-GB" dirty="0"/>
          </a:p>
          <a:p>
            <a:pPr>
              <a:spcAft>
                <a:spcPts val="600"/>
              </a:spcAft>
            </a:pPr>
            <a:r>
              <a:rPr lang="en-GB" dirty="0"/>
              <a:t>The toolkit also refers to Nourish Scotland’s </a:t>
            </a:r>
            <a:r>
              <a:rPr lang="en-GB" dirty="0">
                <a:hlinkClick r:id="rId5"/>
              </a:rPr>
              <a:t>Dignity in Practice</a:t>
            </a:r>
            <a:r>
              <a:rPr lang="en-GB" dirty="0"/>
              <a:t> work, which helps food aid providers understand the perspective of the service user through 5 principles:</a:t>
            </a:r>
          </a:p>
          <a:p>
            <a:pPr marL="285750" indent="-285750">
              <a:spcAft>
                <a:spcPts val="600"/>
              </a:spcAft>
              <a:buFontTx/>
              <a:buChar char="-"/>
            </a:pPr>
            <a:r>
              <a:rPr lang="en-GB" dirty="0"/>
              <a:t>A sense of control</a:t>
            </a:r>
          </a:p>
          <a:p>
            <a:pPr marL="285750" indent="-285750">
              <a:spcAft>
                <a:spcPts val="600"/>
              </a:spcAft>
              <a:buFontTx/>
              <a:buChar char="-"/>
            </a:pPr>
            <a:r>
              <a:rPr lang="en-GB" dirty="0"/>
              <a:t>Able to take part in community life</a:t>
            </a:r>
          </a:p>
          <a:p>
            <a:pPr marL="285750" indent="-285750">
              <a:spcAft>
                <a:spcPts val="600"/>
              </a:spcAft>
              <a:buFontTx/>
              <a:buChar char="-"/>
            </a:pPr>
            <a:r>
              <a:rPr lang="en-GB" dirty="0"/>
              <a:t>Nourished and supported</a:t>
            </a:r>
          </a:p>
          <a:p>
            <a:pPr marL="285750" indent="-285750">
              <a:spcAft>
                <a:spcPts val="600"/>
              </a:spcAft>
              <a:buFontTx/>
              <a:buChar char="-"/>
            </a:pPr>
            <a:r>
              <a:rPr lang="en-GB" dirty="0"/>
              <a:t>Involved in decision-making</a:t>
            </a:r>
          </a:p>
          <a:p>
            <a:pPr marL="285750" indent="-285750">
              <a:spcAft>
                <a:spcPts val="600"/>
              </a:spcAft>
              <a:buFontTx/>
              <a:buChar char="-"/>
            </a:pPr>
            <a:r>
              <a:rPr lang="en-GB" dirty="0"/>
              <a:t>Valued and able to contribute.</a:t>
            </a:r>
            <a:endParaRPr lang="en-GB" dirty="0">
              <a:cs typeface="Arial"/>
            </a:endParaRPr>
          </a:p>
        </p:txBody>
      </p:sp>
      <p:sp>
        <p:nvSpPr>
          <p:cNvPr id="3" name="Footer Placeholder 2">
            <a:extLst>
              <a:ext uri="{FF2B5EF4-FFF2-40B4-BE49-F238E27FC236}">
                <a16:creationId xmlns:a16="http://schemas.microsoft.com/office/drawing/2014/main" id="{30A30B93-02D1-49BC-B6FD-079D2DF89F12}"/>
              </a:ext>
            </a:extLst>
          </p:cNvPr>
          <p:cNvSpPr>
            <a:spLocks noGrp="1"/>
          </p:cNvSpPr>
          <p:nvPr>
            <p:ph type="ftr" sz="quarter" idx="11"/>
          </p:nvPr>
        </p:nvSpPr>
        <p:spPr/>
        <p:txBody>
          <a:bodyPr/>
          <a:lstStyle/>
          <a:p>
            <a:pPr algn="ctr"/>
            <a:r>
              <a:rPr lang="en-GB"/>
              <a:t>Review for discussion: not official policy</a:t>
            </a:r>
          </a:p>
        </p:txBody>
      </p:sp>
      <p:sp>
        <p:nvSpPr>
          <p:cNvPr id="9" name="Title 1">
            <a:extLst>
              <a:ext uri="{FF2B5EF4-FFF2-40B4-BE49-F238E27FC236}">
                <a16:creationId xmlns:a16="http://schemas.microsoft.com/office/drawing/2014/main" id="{C0896873-DD4B-4AD1-808E-48F6BD561DFF}"/>
              </a:ext>
            </a:extLst>
          </p:cNvPr>
          <p:cNvSpPr>
            <a:spLocks noGrp="1"/>
          </p:cNvSpPr>
          <p:nvPr>
            <p:ph type="title"/>
          </p:nvPr>
        </p:nvSpPr>
        <p:spPr>
          <a:xfrm>
            <a:off x="360000" y="136525"/>
            <a:ext cx="11444072" cy="258532"/>
          </a:xfrm>
        </p:spPr>
        <p:txBody>
          <a:bodyPr/>
          <a:lstStyle/>
          <a:p>
            <a:r>
              <a:rPr lang="en-GB" sz="1200" b="0" spc="250" dirty="0"/>
              <a:t>2.5. Food Pantries and Clubs</a:t>
            </a:r>
          </a:p>
        </p:txBody>
      </p:sp>
      <p:sp>
        <p:nvSpPr>
          <p:cNvPr id="10" name="Rectangle 9">
            <a:hlinkClick r:id="rId6" action="ppaction://hlinksldjump"/>
            <a:extLst>
              <a:ext uri="{FF2B5EF4-FFF2-40B4-BE49-F238E27FC236}">
                <a16:creationId xmlns:a16="http://schemas.microsoft.com/office/drawing/2014/main" id="{9F9A9B0C-3656-4041-B2B8-0474EA0D54AB}"/>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Tree>
    <p:extLst>
      <p:ext uri="{BB962C8B-B14F-4D97-AF65-F5344CB8AC3E}">
        <p14:creationId xmlns:p14="http://schemas.microsoft.com/office/powerpoint/2010/main" val="1183382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a:xfrm>
            <a:off x="360000" y="360000"/>
            <a:ext cx="11444072" cy="535531"/>
          </a:xfrm>
        </p:spPr>
        <p:txBody>
          <a:bodyPr/>
          <a:lstStyle/>
          <a:p>
            <a:r>
              <a:rPr lang="en-GB" spc="250" dirty="0"/>
              <a:t>2.6. Subsidies and Voucher Schemes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6DAF180-D0F3-4C94-A372-D1E37E1F742B}"/>
              </a:ext>
            </a:extLst>
          </p:cNvPr>
          <p:cNvSpPr txBox="1"/>
          <p:nvPr/>
        </p:nvSpPr>
        <p:spPr>
          <a:xfrm>
            <a:off x="360001" y="1009648"/>
            <a:ext cx="11211598" cy="3693319"/>
          </a:xfrm>
          <a:prstGeom prst="rect">
            <a:avLst/>
          </a:prstGeom>
          <a:noFill/>
        </p:spPr>
        <p:txBody>
          <a:bodyPr wrap="square" lIns="91440" tIns="45720" rIns="91440" bIns="45720" rtlCol="0" anchor="t">
            <a:spAutoFit/>
          </a:bodyPr>
          <a:lstStyle/>
          <a:p>
            <a:r>
              <a:rPr lang="en-GB" dirty="0"/>
              <a:t>In this </a:t>
            </a:r>
            <a:r>
              <a:rPr lang="en-GB" dirty="0">
                <a:hlinkClick r:id="rId3"/>
              </a:rPr>
              <a:t>review of food insecurity interventions</a:t>
            </a:r>
            <a:r>
              <a:rPr lang="en-GB" dirty="0"/>
              <a:t>, researchers found that those enrolled on a subsidised fruit and vegetable programme had a lower prevalence of food insecurity than the baseline group. Those who disengaged from the programme experienced a non-significant increase in food insecurity during the follow up period, which may suggest that challenging external circumstances prevented engagement.</a:t>
            </a:r>
          </a:p>
          <a:p>
            <a:endParaRPr lang="en-GB" dirty="0"/>
          </a:p>
          <a:p>
            <a:r>
              <a:rPr lang="en-GB" dirty="0"/>
              <a:t>In a 2020 </a:t>
            </a:r>
            <a:r>
              <a:rPr lang="en-GB" dirty="0">
                <a:hlinkClick r:id="rId4"/>
              </a:rPr>
              <a:t>study</a:t>
            </a:r>
            <a:r>
              <a:rPr lang="en-GB" dirty="0"/>
              <a:t>, researchers examined the feasibility, development and impact of Fresh Street, a place-based fruit and vegetable subsidy. All households in the food-insecure area were eligible without the need for referral to prevent the stigma that comes with targeting. Alongside the weekly subsidy, the intervention included a related recipe and nutritional, healthy eating information, to influence and guide behaviour change through incentives and information, whist enabling choice through the expenditure of the vouchers. Additionally, the vouchers could be redeemed at local food vendors, which they hoped would shift the local food landscape by creating a steady demand. Recipients reported buying, eating and trying more fruit and vegetables, cooking from scratch more, and sharing and saving the recipes that were provided.</a:t>
            </a:r>
          </a:p>
        </p:txBody>
      </p:sp>
      <p:pic>
        <p:nvPicPr>
          <p:cNvPr id="1026" name="Picture 2" descr="Alexandra Rose Charity">
            <a:extLst>
              <a:ext uri="{FF2B5EF4-FFF2-40B4-BE49-F238E27FC236}">
                <a16:creationId xmlns:a16="http://schemas.microsoft.com/office/drawing/2014/main" id="{359335F3-C89C-4041-A559-85F8BB253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02" y="4800929"/>
            <a:ext cx="2657475" cy="9385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A229C1-55A8-481D-9FB0-BCBB97BC248C}"/>
              </a:ext>
            </a:extLst>
          </p:cNvPr>
          <p:cNvSpPr txBox="1"/>
          <p:nvPr/>
        </p:nvSpPr>
        <p:spPr>
          <a:xfrm>
            <a:off x="3448050" y="4743570"/>
            <a:ext cx="8123548" cy="1477328"/>
          </a:xfrm>
          <a:prstGeom prst="rect">
            <a:avLst/>
          </a:prstGeom>
          <a:noFill/>
        </p:spPr>
        <p:txBody>
          <a:bodyPr wrap="square" rtlCol="0">
            <a:spAutoFit/>
          </a:bodyPr>
          <a:lstStyle/>
          <a:p>
            <a:r>
              <a:rPr lang="en-GB" dirty="0"/>
              <a:t>This intervention was delivered using vouchers from the </a:t>
            </a:r>
            <a:r>
              <a:rPr lang="en-GB" dirty="0">
                <a:hlinkClick r:id="rId6"/>
              </a:rPr>
              <a:t>Alexandra Rose Charity</a:t>
            </a:r>
            <a:r>
              <a:rPr lang="en-GB" dirty="0"/>
              <a:t>, who provide families eligible for Healthy Start with fruit and vegetable vouchers that are collected from children’s centres and can be redeemed at local markets. In Liverpool, due to a lack of markets they have partnered with a local company who operate mobile fruit and vegetable vans.</a:t>
            </a:r>
          </a:p>
        </p:txBody>
      </p:sp>
      <p:sp>
        <p:nvSpPr>
          <p:cNvPr id="7" name="Footer Placeholder 6">
            <a:extLst>
              <a:ext uri="{FF2B5EF4-FFF2-40B4-BE49-F238E27FC236}">
                <a16:creationId xmlns:a16="http://schemas.microsoft.com/office/drawing/2014/main" id="{D25A3C11-F92E-439E-BD8A-2065B6C7468E}"/>
              </a:ext>
            </a:extLst>
          </p:cNvPr>
          <p:cNvSpPr>
            <a:spLocks noGrp="1"/>
          </p:cNvSpPr>
          <p:nvPr>
            <p:ph type="ftr" sz="quarter" idx="11"/>
          </p:nvPr>
        </p:nvSpPr>
        <p:spPr/>
        <p:txBody>
          <a:bodyPr/>
          <a:lstStyle/>
          <a:p>
            <a:pPr algn="ctr"/>
            <a:r>
              <a:rPr lang="en-GB"/>
              <a:t>Review for discussion: not official policy</a:t>
            </a:r>
          </a:p>
        </p:txBody>
      </p:sp>
      <p:sp>
        <p:nvSpPr>
          <p:cNvPr id="10" name="Rectangle 9">
            <a:hlinkClick r:id="rId7" action="ppaction://hlinksldjump"/>
            <a:extLst>
              <a:ext uri="{FF2B5EF4-FFF2-40B4-BE49-F238E27FC236}">
                <a16:creationId xmlns:a16="http://schemas.microsoft.com/office/drawing/2014/main" id="{1FE352F6-F221-478C-9AF8-7DB79283D8B8}"/>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Tree>
    <p:extLst>
      <p:ext uri="{BB962C8B-B14F-4D97-AF65-F5344CB8AC3E}">
        <p14:creationId xmlns:p14="http://schemas.microsoft.com/office/powerpoint/2010/main" val="3696136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a:xfrm>
            <a:off x="360000" y="360000"/>
            <a:ext cx="11444072" cy="535531"/>
          </a:xfrm>
        </p:spPr>
        <p:txBody>
          <a:bodyPr/>
          <a:lstStyle/>
          <a:p>
            <a:r>
              <a:rPr lang="en-GB" spc="250" dirty="0"/>
              <a:t>2.7. Children</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9DBD375-9F47-4E14-ABD7-FD422C4FBF8B}"/>
              </a:ext>
            </a:extLst>
          </p:cNvPr>
          <p:cNvSpPr txBox="1"/>
          <p:nvPr/>
        </p:nvSpPr>
        <p:spPr>
          <a:xfrm>
            <a:off x="360000" y="1066620"/>
            <a:ext cx="11107893" cy="3216265"/>
          </a:xfrm>
          <a:prstGeom prst="rect">
            <a:avLst/>
          </a:prstGeom>
          <a:noFill/>
        </p:spPr>
        <p:txBody>
          <a:bodyPr wrap="square" lIns="91440" tIns="45720" rIns="91440" bIns="45720" rtlCol="0" anchor="t">
            <a:spAutoFit/>
          </a:bodyPr>
          <a:lstStyle/>
          <a:p>
            <a:pPr>
              <a:spcAft>
                <a:spcPts val="600"/>
              </a:spcAft>
            </a:pPr>
            <a:r>
              <a:rPr lang="en-GB" dirty="0"/>
              <a:t>In addition to family-focused and Healthy Start-affiliated programmes, there are local interventions, such as Feeding Britain’s Healthy Holidays programmes, which prevent food insecurity during the school holidays by providing nutritious meals and enriching activities to children. However, the primary focus for children is on the provision and uptake of Free School Meals (FSM). The </a:t>
            </a:r>
            <a:r>
              <a:rPr lang="en-GB" dirty="0">
                <a:hlinkClick r:id="rId3"/>
              </a:rPr>
              <a:t>Local Government Association</a:t>
            </a:r>
            <a:r>
              <a:rPr lang="en-GB" dirty="0"/>
              <a:t> highlighted Sheffield Council who introduced automatic FSM enrolment using Council Tax and Housing Benefit data. This not only significantly increased FSM uptake but it also increased Pupil Premium Funding for children from lower socioeconomic backgrounds.</a:t>
            </a:r>
            <a:endParaRPr lang="en-US" dirty="0"/>
          </a:p>
          <a:p>
            <a:pPr>
              <a:spcAft>
                <a:spcPts val="600"/>
              </a:spcAft>
            </a:pPr>
            <a:r>
              <a:rPr lang="en-GB" dirty="0">
                <a:hlinkClick r:id="rId4"/>
              </a:rPr>
              <a:t>Blackpool Council</a:t>
            </a:r>
            <a:r>
              <a:rPr lang="en-GB" dirty="0"/>
              <a:t> introduced a universal free breakfast programme for all state primary school pupils in 2013, the evaluation of which has shown it increases the consumption of healthy breakfast items and children are reported to be happier and more alert. The US has had a federally assisted school breakfast programme since 1975, and Wales first introduced its free breakfast initiative in primary schools in 2004.  </a:t>
            </a:r>
            <a:endParaRPr lang="en-GB" dirty="0">
              <a:cs typeface="Arial" panose="020B0604020202020204"/>
            </a:endParaRPr>
          </a:p>
        </p:txBody>
      </p:sp>
      <p:pic>
        <p:nvPicPr>
          <p:cNvPr id="2050" name="Picture 2" descr="Chefs in Schools">
            <a:extLst>
              <a:ext uri="{FF2B5EF4-FFF2-40B4-BE49-F238E27FC236}">
                <a16:creationId xmlns:a16="http://schemas.microsoft.com/office/drawing/2014/main" id="{906C149F-EBA1-4EB4-8AC6-CF0BC7A75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69" y="4342715"/>
            <a:ext cx="3195988" cy="5903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9CA5ADB-3B04-43AB-845B-ADAD1F678867}"/>
              </a:ext>
            </a:extLst>
          </p:cNvPr>
          <p:cNvSpPr txBox="1"/>
          <p:nvPr/>
        </p:nvSpPr>
        <p:spPr>
          <a:xfrm>
            <a:off x="3625058" y="4301099"/>
            <a:ext cx="7808200" cy="2031325"/>
          </a:xfrm>
          <a:prstGeom prst="rect">
            <a:avLst/>
          </a:prstGeom>
          <a:noFill/>
        </p:spPr>
        <p:txBody>
          <a:bodyPr wrap="square" rtlCol="0">
            <a:spAutoFit/>
          </a:bodyPr>
          <a:lstStyle/>
          <a:p>
            <a:r>
              <a:rPr lang="en-GB" dirty="0"/>
              <a:t>This recent </a:t>
            </a:r>
            <a:r>
              <a:rPr lang="en-GB" dirty="0">
                <a:hlinkClick r:id="rId6"/>
              </a:rPr>
              <a:t>article</a:t>
            </a:r>
            <a:r>
              <a:rPr lang="en-GB" dirty="0"/>
              <a:t> highlights the work and impact of multiple organisations across the UK who teach pupils how to grow and cook their own lunch, including </a:t>
            </a:r>
            <a:r>
              <a:rPr lang="en-GB" dirty="0">
                <a:hlinkClick r:id="rId7"/>
              </a:rPr>
              <a:t>Chefs in Schools</a:t>
            </a:r>
            <a:r>
              <a:rPr lang="en-GB" dirty="0"/>
              <a:t>, who aim to transform children's health through food education in areas with high eligibility for FSM. In Greenside Primary School in London, children sow and harvest wheat to make their own bread and baked goods, which the children eat and share with local food banks.</a:t>
            </a:r>
          </a:p>
          <a:p>
            <a:endParaRPr lang="en-GB" dirty="0"/>
          </a:p>
        </p:txBody>
      </p:sp>
      <p:sp>
        <p:nvSpPr>
          <p:cNvPr id="3" name="Footer Placeholder 2">
            <a:extLst>
              <a:ext uri="{FF2B5EF4-FFF2-40B4-BE49-F238E27FC236}">
                <a16:creationId xmlns:a16="http://schemas.microsoft.com/office/drawing/2014/main" id="{CBE9587F-B961-4BA8-AB65-77383F30CE0A}"/>
              </a:ext>
            </a:extLst>
          </p:cNvPr>
          <p:cNvSpPr>
            <a:spLocks noGrp="1"/>
          </p:cNvSpPr>
          <p:nvPr>
            <p:ph type="ftr" sz="quarter" idx="11"/>
          </p:nvPr>
        </p:nvSpPr>
        <p:spPr/>
        <p:txBody>
          <a:bodyPr/>
          <a:lstStyle/>
          <a:p>
            <a:pPr algn="ctr"/>
            <a:r>
              <a:rPr lang="en-GB"/>
              <a:t>Review for discussion: not official policy</a:t>
            </a:r>
          </a:p>
        </p:txBody>
      </p:sp>
      <p:sp>
        <p:nvSpPr>
          <p:cNvPr id="10" name="Rectangle 9">
            <a:hlinkClick r:id="rId8" action="ppaction://hlinksldjump"/>
            <a:extLst>
              <a:ext uri="{FF2B5EF4-FFF2-40B4-BE49-F238E27FC236}">
                <a16:creationId xmlns:a16="http://schemas.microsoft.com/office/drawing/2014/main" id="{4B8DE630-F308-425A-9956-111B6392074C}"/>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Tree>
    <p:extLst>
      <p:ext uri="{BB962C8B-B14F-4D97-AF65-F5344CB8AC3E}">
        <p14:creationId xmlns:p14="http://schemas.microsoft.com/office/powerpoint/2010/main" val="1147995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2.8. Cooking Clubs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9FE0F6-252A-4C16-AA28-12376849B541}"/>
              </a:ext>
            </a:extLst>
          </p:cNvPr>
          <p:cNvSpPr txBox="1"/>
          <p:nvPr/>
        </p:nvSpPr>
        <p:spPr>
          <a:xfrm>
            <a:off x="360001" y="1066620"/>
            <a:ext cx="11211598" cy="3139321"/>
          </a:xfrm>
          <a:prstGeom prst="rect">
            <a:avLst/>
          </a:prstGeom>
          <a:noFill/>
        </p:spPr>
        <p:txBody>
          <a:bodyPr wrap="square" lIns="91440" tIns="45720" rIns="91440" bIns="45720" rtlCol="0" anchor="t">
            <a:spAutoFit/>
          </a:bodyPr>
          <a:lstStyle/>
          <a:p>
            <a:r>
              <a:rPr lang="en-GB" dirty="0">
                <a:ea typeface="+mn-lt"/>
                <a:cs typeface="+mn-lt"/>
                <a:hlinkClick r:id="rId3"/>
              </a:rPr>
              <a:t>Dr Megan Blake</a:t>
            </a:r>
            <a:r>
              <a:rPr lang="en-GB" dirty="0">
                <a:ea typeface="+mn-lt"/>
                <a:cs typeface="+mn-lt"/>
              </a:rPr>
              <a:t> notes that food pantries create some opportunities to build community connections, but longer activities like meals and cooking are very effective at building social ties.</a:t>
            </a:r>
            <a:endParaRPr lang="en-US" dirty="0"/>
          </a:p>
          <a:p>
            <a:endParaRPr lang="en-GB" dirty="0"/>
          </a:p>
          <a:p>
            <a:r>
              <a:rPr lang="en-GB" dirty="0"/>
              <a:t>A review of studies on community kitchens in high income countries found that they led to an increase in access and intake of healthy foods, an increase in skills and self-reliance, better engagement with services, and improved social skills and confidence. However, the </a:t>
            </a:r>
            <a:r>
              <a:rPr lang="en-GB" dirty="0">
                <a:hlinkClick r:id="rId4"/>
              </a:rPr>
              <a:t>review</a:t>
            </a:r>
            <a:r>
              <a:rPr lang="en-GB" dirty="0"/>
              <a:t> also noted that some community kitchens had a low uptake due to perceptions around this type of support, transportation barriers, disability, and conflicting priorities. The review also mentions Lobby Restaurants in Germany, which ‘normalise’ social eating by offering a three-course meal with a tiered price structure for the unemployed and employed, who also staff the restaurant. The waiting room offers opportunities for relaxation, relationship building and access to other services like cleaning and health care facilities. </a:t>
            </a:r>
            <a:endParaRPr lang="en-US">
              <a:cs typeface="Arial"/>
            </a:endParaRPr>
          </a:p>
        </p:txBody>
      </p:sp>
      <p:pic>
        <p:nvPicPr>
          <p:cNvPr id="3074" name="Picture 2" descr="Bags of Taste">
            <a:extLst>
              <a:ext uri="{FF2B5EF4-FFF2-40B4-BE49-F238E27FC236}">
                <a16:creationId xmlns:a16="http://schemas.microsoft.com/office/drawing/2014/main" id="{B44EC56B-ECE6-4C5C-9B28-63E536CB2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4205941"/>
            <a:ext cx="196215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51DDBB-3BD6-4EE6-A89F-53B75A10B94A}"/>
              </a:ext>
            </a:extLst>
          </p:cNvPr>
          <p:cNvSpPr txBox="1"/>
          <p:nvPr/>
        </p:nvSpPr>
        <p:spPr>
          <a:xfrm>
            <a:off x="2181225" y="4410075"/>
            <a:ext cx="9390373" cy="1754326"/>
          </a:xfrm>
          <a:prstGeom prst="rect">
            <a:avLst/>
          </a:prstGeom>
          <a:noFill/>
        </p:spPr>
        <p:txBody>
          <a:bodyPr wrap="square" rtlCol="0">
            <a:spAutoFit/>
          </a:bodyPr>
          <a:lstStyle/>
          <a:p>
            <a:r>
              <a:rPr lang="en-GB" dirty="0">
                <a:hlinkClick r:id="rId6"/>
              </a:rPr>
              <a:t>Bags of Taste</a:t>
            </a:r>
            <a:r>
              <a:rPr lang="en-GB" dirty="0"/>
              <a:t> provide cooking lessons for people who are disadvantaged and in poverty, who are often referred from a wide range of organisations and charities. Together, participants learn to cook healthy, affordable versions of popular takeaway meals and minimise their food waste, and then participants eat together. Later in the programme, they are encouraged to cook a recipe from home, and are guided on how to source the ingredients locally, so they develop the confidence to continue cooking.</a:t>
            </a:r>
          </a:p>
        </p:txBody>
      </p:sp>
      <p:sp>
        <p:nvSpPr>
          <p:cNvPr id="7" name="Footer Placeholder 6">
            <a:extLst>
              <a:ext uri="{FF2B5EF4-FFF2-40B4-BE49-F238E27FC236}">
                <a16:creationId xmlns:a16="http://schemas.microsoft.com/office/drawing/2014/main" id="{42618993-35E8-4834-88D0-2C3759F32C0F}"/>
              </a:ext>
            </a:extLst>
          </p:cNvPr>
          <p:cNvSpPr>
            <a:spLocks noGrp="1"/>
          </p:cNvSpPr>
          <p:nvPr>
            <p:ph type="ftr" sz="quarter" idx="11"/>
          </p:nvPr>
        </p:nvSpPr>
        <p:spPr/>
        <p:txBody>
          <a:bodyPr/>
          <a:lstStyle/>
          <a:p>
            <a:pPr algn="ctr"/>
            <a:r>
              <a:rPr lang="en-GB"/>
              <a:t>Review for discussion: not official policy</a:t>
            </a:r>
          </a:p>
        </p:txBody>
      </p:sp>
      <p:sp>
        <p:nvSpPr>
          <p:cNvPr id="10" name="Rectangle 9">
            <a:hlinkClick r:id="rId7" action="ppaction://hlinksldjump"/>
            <a:extLst>
              <a:ext uri="{FF2B5EF4-FFF2-40B4-BE49-F238E27FC236}">
                <a16:creationId xmlns:a16="http://schemas.microsoft.com/office/drawing/2014/main" id="{18354BE3-223E-4123-A2E0-3A44C759AC20}"/>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Tree>
    <p:extLst>
      <p:ext uri="{BB962C8B-B14F-4D97-AF65-F5344CB8AC3E}">
        <p14:creationId xmlns:p14="http://schemas.microsoft.com/office/powerpoint/2010/main" val="897310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a:xfrm>
            <a:off x="373964" y="431642"/>
            <a:ext cx="11444072" cy="397032"/>
          </a:xfrm>
        </p:spPr>
        <p:txBody>
          <a:bodyPr/>
          <a:lstStyle/>
          <a:p>
            <a:r>
              <a:rPr lang="en-GB" sz="2200" spc="250" dirty="0"/>
              <a:t>2.9. Community Cohesion and Combatting Isolation</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B3810CE-524D-4FCD-8B90-4C5A4B752B9A}"/>
              </a:ext>
            </a:extLst>
          </p:cNvPr>
          <p:cNvSpPr txBox="1"/>
          <p:nvPr/>
        </p:nvSpPr>
        <p:spPr>
          <a:xfrm>
            <a:off x="373964" y="1074509"/>
            <a:ext cx="11197634" cy="4708981"/>
          </a:xfrm>
          <a:prstGeom prst="rect">
            <a:avLst/>
          </a:prstGeom>
          <a:noFill/>
        </p:spPr>
        <p:txBody>
          <a:bodyPr wrap="square" rtlCol="0">
            <a:spAutoFit/>
          </a:bodyPr>
          <a:lstStyle/>
          <a:p>
            <a:r>
              <a:rPr lang="en-GB" dirty="0"/>
              <a:t>As explored previously, food insecurity is more than just feeling hunger – it induces feelings of shame, isolation, loneliness and a loss of dignity. Areas where there are high areas of poverty are also inclined to social isolation. This can be countered by harnessing commensality, by dedicating time, creating an appropriate setting, and using it to facilitate relationship building and create community cohesion, for example through shared meals:</a:t>
            </a:r>
          </a:p>
          <a:p>
            <a:endParaRPr lang="en-GB" dirty="0"/>
          </a:p>
          <a:p>
            <a:r>
              <a:rPr lang="en-GB" i="1" dirty="0"/>
              <a:t>“Multi-Denominational Congregation (MDC) in the North of England serves excluded groups. They provide a meal after the church service as a way to connect people with others who have shared experiences. They also offer a free food table, but participants said that the community was why they came. Importantly, access to free food via the food table enabled those attending to have enough money to pay for the transport costs to get to the service. Without free food, participants who do not live nearby would not be able to afford to have these social encounters because there would be no money to spend on transportation.”</a:t>
            </a:r>
          </a:p>
          <a:p>
            <a:r>
              <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Releasing social value from surplus food: Impact of British Red Cross funding on </a:t>
            </a:r>
            <a:r>
              <a:rPr lang="en-GB" sz="12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FareShare</a:t>
            </a:r>
            <a:r>
              <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to tackle Loneliness and Isolation. </a:t>
            </a:r>
            <a:endPar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i="1" dirty="0"/>
          </a:p>
          <a:p>
            <a:r>
              <a:rPr lang="en-GB" dirty="0"/>
              <a:t>Similarly, in this </a:t>
            </a:r>
            <a:r>
              <a:rPr lang="en-GB" dirty="0">
                <a:hlinkClick r:id="rId4"/>
              </a:rPr>
              <a:t>study on the user’s experience of Australia’s charitable food services</a:t>
            </a:r>
            <a:r>
              <a:rPr lang="en-GB" dirty="0"/>
              <a:t>, long-term food aid recipients spoke longingly of food memories and expressed a desire to participate in ‘normal societal eating’, like sitting down and enjoying a barbeque or a roast dinner.</a:t>
            </a:r>
          </a:p>
        </p:txBody>
      </p:sp>
      <p:sp>
        <p:nvSpPr>
          <p:cNvPr id="6" name="Footer Placeholder 5">
            <a:extLst>
              <a:ext uri="{FF2B5EF4-FFF2-40B4-BE49-F238E27FC236}">
                <a16:creationId xmlns:a16="http://schemas.microsoft.com/office/drawing/2014/main" id="{FE9A6A81-90D8-4DF8-976E-03CAA16D9595}"/>
              </a:ext>
            </a:extLst>
          </p:cNvPr>
          <p:cNvSpPr>
            <a:spLocks noGrp="1"/>
          </p:cNvSpPr>
          <p:nvPr>
            <p:ph type="ftr" sz="quarter" idx="11"/>
          </p:nvPr>
        </p:nvSpPr>
        <p:spPr/>
        <p:txBody>
          <a:bodyPr/>
          <a:lstStyle/>
          <a:p>
            <a:pPr algn="ctr"/>
            <a:r>
              <a:rPr lang="en-GB"/>
              <a:t>Review for discussion: not official policy</a:t>
            </a:r>
          </a:p>
        </p:txBody>
      </p:sp>
      <p:sp>
        <p:nvSpPr>
          <p:cNvPr id="9" name="Rectangle 8">
            <a:hlinkClick r:id="rId5" action="ppaction://hlinksldjump"/>
            <a:extLst>
              <a:ext uri="{FF2B5EF4-FFF2-40B4-BE49-F238E27FC236}">
                <a16:creationId xmlns:a16="http://schemas.microsoft.com/office/drawing/2014/main" id="{8F91F7F2-84F5-4E78-8CF7-A79DE6EFF921}"/>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Tree>
    <p:extLst>
      <p:ext uri="{BB962C8B-B14F-4D97-AF65-F5344CB8AC3E}">
        <p14:creationId xmlns:p14="http://schemas.microsoft.com/office/powerpoint/2010/main" val="1911213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a:xfrm>
            <a:off x="360000" y="360000"/>
            <a:ext cx="11444072" cy="535531"/>
          </a:xfrm>
        </p:spPr>
        <p:txBody>
          <a:bodyPr/>
          <a:lstStyle/>
          <a:p>
            <a:r>
              <a:rPr lang="en-GB" spc="250" dirty="0"/>
              <a:t>2.10. Effective Communication</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AF142AA-B090-4FA8-9F5A-5F6FA337E77A}"/>
              </a:ext>
            </a:extLst>
          </p:cNvPr>
          <p:cNvSpPr txBox="1"/>
          <p:nvPr/>
        </p:nvSpPr>
        <p:spPr>
          <a:xfrm>
            <a:off x="360000" y="1066620"/>
            <a:ext cx="7203920" cy="4801314"/>
          </a:xfrm>
          <a:prstGeom prst="rect">
            <a:avLst/>
          </a:prstGeom>
          <a:noFill/>
        </p:spPr>
        <p:txBody>
          <a:bodyPr wrap="square" lIns="91440" tIns="45720" rIns="91440" bIns="45720" anchor="t">
            <a:spAutoFit/>
          </a:bodyPr>
          <a:lstStyle/>
          <a:p>
            <a:pPr lvl="0"/>
            <a:r>
              <a:rPr lang="en-GB" sz="1800" dirty="0">
                <a:solidFill>
                  <a:srgbClr val="000000"/>
                </a:solidFill>
                <a:effectLst/>
                <a:latin typeface="Arial" panose="020B0604020202020204" pitchFamily="34" charset="0"/>
                <a:ea typeface="Calibri" panose="020F0502020204030204" pitchFamily="34" charset="0"/>
              </a:rPr>
              <a:t>The way initiatives are communicated and advertised can encourage those in need to join by normalising the service and promoting dignity and choice. This even applies to naming the organisation. </a:t>
            </a:r>
            <a:r>
              <a:rPr lang="en-GB" sz="1800" dirty="0">
                <a:solidFill>
                  <a:srgbClr val="000000"/>
                </a:solidFill>
                <a:effectLst/>
                <a:latin typeface="Arial" panose="020B0604020202020204" pitchFamily="34" charset="0"/>
                <a:ea typeface="Calibri" panose="020F0502020204030204" pitchFamily="34" charset="0"/>
                <a:hlinkClick r:id="rId3"/>
              </a:rPr>
              <a:t>Dr Megan Blake</a:t>
            </a:r>
            <a:r>
              <a:rPr lang="en-GB" sz="1800" dirty="0">
                <a:solidFill>
                  <a:srgbClr val="000000"/>
                </a:solidFill>
                <a:effectLst/>
                <a:latin typeface="Arial" panose="020B0604020202020204" pitchFamily="34" charset="0"/>
                <a:ea typeface="Calibri" panose="020F0502020204030204" pitchFamily="34" charset="0"/>
              </a:rPr>
              <a:t> highlights </a:t>
            </a:r>
            <a:r>
              <a:rPr lang="en-GB" sz="1800" dirty="0" err="1">
                <a:solidFill>
                  <a:srgbClr val="000000"/>
                </a:solidFill>
                <a:effectLst/>
                <a:latin typeface="Arial" panose="020B0604020202020204" pitchFamily="34" charset="0"/>
                <a:ea typeface="Calibri" panose="020F0502020204030204" pitchFamily="34" charset="0"/>
              </a:rPr>
              <a:t>Edlington</a:t>
            </a:r>
            <a:r>
              <a:rPr lang="en-GB" sz="1800" dirty="0">
                <a:solidFill>
                  <a:srgbClr val="000000"/>
                </a:solidFill>
                <a:effectLst/>
                <a:latin typeface="Arial" panose="020B0604020202020204" pitchFamily="34" charset="0"/>
                <a:ea typeface="Calibri" panose="020F0502020204030204" pitchFamily="34" charset="0"/>
              </a:rPr>
              <a:t> Community Organisation, which activities for food-insecure families are called Munch Bunch, Family Fun Chill and Chat Club.</a:t>
            </a:r>
          </a:p>
          <a:p>
            <a:pPr lvl="0"/>
            <a:endParaRPr lang="en-GB" dirty="0">
              <a:solidFill>
                <a:srgbClr val="000000"/>
              </a:solidFill>
              <a:latin typeface="Arial" panose="020B0604020202020204" pitchFamily="34" charset="0"/>
              <a:ea typeface="Calibri" panose="020F0502020204030204" pitchFamily="34" charset="0"/>
            </a:endParaRPr>
          </a:p>
          <a:p>
            <a:pPr lvl="0"/>
            <a:r>
              <a:rPr lang="en-GB" sz="1800" dirty="0">
                <a:solidFill>
                  <a:srgbClr val="000000"/>
                </a:solidFill>
                <a:effectLst/>
                <a:latin typeface="Arial"/>
                <a:ea typeface="Calibri" panose="020F0502020204030204" pitchFamily="34" charset="0"/>
                <a:cs typeface="Arial"/>
              </a:rPr>
              <a:t>Another good example can be seen on the right, from the advertisement leaflet for the </a:t>
            </a:r>
            <a:r>
              <a:rPr lang="en-GB" sz="1800" dirty="0">
                <a:solidFill>
                  <a:srgbClr val="000000"/>
                </a:solidFill>
                <a:effectLst/>
                <a:latin typeface="Arial"/>
                <a:ea typeface="Calibri" panose="020F0502020204030204" pitchFamily="34" charset="0"/>
                <a:cs typeface="Arial"/>
                <a:hlinkClick r:id="rId4"/>
              </a:rPr>
              <a:t>Mustard Tree’s Social Supermarket</a:t>
            </a:r>
            <a:r>
              <a:rPr lang="en-GB" dirty="0">
                <a:solidFill>
                  <a:srgbClr val="000000"/>
                </a:solidFill>
                <a:latin typeface="Arial"/>
                <a:ea typeface="Calibri" panose="020F0502020204030204" pitchFamily="34" charset="0"/>
                <a:cs typeface="Arial"/>
              </a:rPr>
              <a:t>, which highlights that it’s open to everyone and that it will be a normal shopping experience, but members will be able to shop locally, save money and tackle food waste.</a:t>
            </a:r>
          </a:p>
          <a:p>
            <a:endParaRPr lang="en-GB" dirty="0">
              <a:solidFill>
                <a:srgbClr val="000000"/>
              </a:solidFill>
              <a:latin typeface="Arial" panose="020B0604020202020204" pitchFamily="34" charset="0"/>
              <a:ea typeface="Calibri" panose="020F0502020204030204" pitchFamily="34" charset="0"/>
              <a:cs typeface="Arial"/>
            </a:endParaRPr>
          </a:p>
          <a:p>
            <a:r>
              <a:rPr lang="en-GB" dirty="0">
                <a:solidFill>
                  <a:srgbClr val="000000"/>
                </a:solidFill>
                <a:latin typeface="Arial"/>
                <a:ea typeface="Calibri" panose="020F0502020204030204" pitchFamily="34" charset="0"/>
                <a:cs typeface="Arial"/>
              </a:rPr>
              <a:t>Choice of language is also important when referring to participants – words like </a:t>
            </a:r>
            <a:r>
              <a:rPr lang="en-GB" i="1" dirty="0">
                <a:solidFill>
                  <a:srgbClr val="000000"/>
                </a:solidFill>
                <a:latin typeface="Arial"/>
                <a:ea typeface="Calibri" panose="020F0502020204030204" pitchFamily="34" charset="0"/>
                <a:cs typeface="Arial"/>
              </a:rPr>
              <a:t>claimant </a:t>
            </a:r>
            <a:r>
              <a:rPr lang="en-GB" dirty="0">
                <a:solidFill>
                  <a:srgbClr val="000000"/>
                </a:solidFill>
                <a:latin typeface="Arial"/>
                <a:ea typeface="Calibri" panose="020F0502020204030204" pitchFamily="34" charset="0"/>
                <a:cs typeface="Arial"/>
              </a:rPr>
              <a:t>have a negative preconception, compared to </a:t>
            </a:r>
            <a:r>
              <a:rPr lang="en-GB" i="1" dirty="0">
                <a:solidFill>
                  <a:srgbClr val="000000"/>
                </a:solidFill>
                <a:latin typeface="Arial"/>
                <a:ea typeface="Calibri" panose="020F0502020204030204" pitchFamily="34" charset="0"/>
                <a:cs typeface="Arial"/>
              </a:rPr>
              <a:t>member, guest </a:t>
            </a:r>
            <a:r>
              <a:rPr lang="en-GB" dirty="0">
                <a:solidFill>
                  <a:srgbClr val="000000"/>
                </a:solidFill>
                <a:latin typeface="Arial"/>
                <a:ea typeface="Calibri" panose="020F0502020204030204" pitchFamily="34" charset="0"/>
                <a:cs typeface="Arial"/>
              </a:rPr>
              <a:t>and </a:t>
            </a:r>
            <a:r>
              <a:rPr lang="en-GB" i="1" dirty="0">
                <a:solidFill>
                  <a:srgbClr val="000000"/>
                </a:solidFill>
                <a:latin typeface="Arial"/>
                <a:ea typeface="Calibri" panose="020F0502020204030204" pitchFamily="34" charset="0"/>
                <a:cs typeface="Arial"/>
              </a:rPr>
              <a:t>customer</a:t>
            </a:r>
            <a:r>
              <a:rPr lang="en-GB" dirty="0">
                <a:solidFill>
                  <a:srgbClr val="000000"/>
                </a:solidFill>
                <a:latin typeface="Arial"/>
                <a:ea typeface="Calibri" panose="020F0502020204030204" pitchFamily="34" charset="0"/>
                <a:cs typeface="Arial"/>
              </a:rPr>
              <a:t>, which reenforce feelings of autonomy and choice. </a:t>
            </a:r>
            <a:endParaRPr lang="en-GB" dirty="0">
              <a:solidFill>
                <a:srgbClr val="000000"/>
              </a:solidFill>
              <a:latin typeface="Arial" panose="020B0604020202020204" pitchFamily="34" charset="0"/>
              <a:ea typeface="Calibri" panose="020F0502020204030204" pitchFamily="34" charset="0"/>
              <a:cs typeface="Arial"/>
            </a:endParaRPr>
          </a:p>
        </p:txBody>
      </p:sp>
      <p:pic>
        <p:nvPicPr>
          <p:cNvPr id="9" name="Picture 8">
            <a:extLst>
              <a:ext uri="{FF2B5EF4-FFF2-40B4-BE49-F238E27FC236}">
                <a16:creationId xmlns:a16="http://schemas.microsoft.com/office/drawing/2014/main" id="{3690572D-EA8C-411C-B2DA-29F0184A95AA}"/>
              </a:ext>
            </a:extLst>
          </p:cNvPr>
          <p:cNvPicPr>
            <a:picLocks noChangeAspect="1"/>
          </p:cNvPicPr>
          <p:nvPr/>
        </p:nvPicPr>
        <p:blipFill>
          <a:blip r:embed="rId5"/>
          <a:stretch>
            <a:fillRect/>
          </a:stretch>
        </p:blipFill>
        <p:spPr>
          <a:xfrm>
            <a:off x="7800974" y="1066620"/>
            <a:ext cx="3770623" cy="5191808"/>
          </a:xfrm>
          <a:prstGeom prst="rect">
            <a:avLst/>
          </a:prstGeom>
        </p:spPr>
      </p:pic>
      <p:sp>
        <p:nvSpPr>
          <p:cNvPr id="3" name="Footer Placeholder 2">
            <a:extLst>
              <a:ext uri="{FF2B5EF4-FFF2-40B4-BE49-F238E27FC236}">
                <a16:creationId xmlns:a16="http://schemas.microsoft.com/office/drawing/2014/main" id="{584CFDFD-976A-4049-AA8F-963053293D05}"/>
              </a:ext>
            </a:extLst>
          </p:cNvPr>
          <p:cNvSpPr>
            <a:spLocks noGrp="1"/>
          </p:cNvSpPr>
          <p:nvPr>
            <p:ph type="ftr" sz="quarter" idx="11"/>
          </p:nvPr>
        </p:nvSpPr>
        <p:spPr/>
        <p:txBody>
          <a:bodyPr/>
          <a:lstStyle/>
          <a:p>
            <a:pPr algn="ctr"/>
            <a:r>
              <a:rPr lang="en-GB"/>
              <a:t>Review for discussion: not official policy</a:t>
            </a:r>
          </a:p>
        </p:txBody>
      </p:sp>
      <p:sp>
        <p:nvSpPr>
          <p:cNvPr id="10" name="Rectangle 9">
            <a:hlinkClick r:id="rId6" action="ppaction://hlinksldjump"/>
            <a:extLst>
              <a:ext uri="{FF2B5EF4-FFF2-40B4-BE49-F238E27FC236}">
                <a16:creationId xmlns:a16="http://schemas.microsoft.com/office/drawing/2014/main" id="{38758265-3575-406A-B97C-DE41B22E3AB5}"/>
              </a:ext>
            </a:extLst>
          </p:cNvPr>
          <p:cNvSpPr/>
          <p:nvPr/>
        </p:nvSpPr>
        <p:spPr>
          <a:xfrm>
            <a:off x="9066523" y="431604"/>
            <a:ext cx="2505075"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2. Interventions</a:t>
            </a:r>
          </a:p>
        </p:txBody>
      </p:sp>
    </p:spTree>
    <p:extLst>
      <p:ext uri="{BB962C8B-B14F-4D97-AF65-F5344CB8AC3E}">
        <p14:creationId xmlns:p14="http://schemas.microsoft.com/office/powerpoint/2010/main" val="3648469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3. Useful Resources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hlinkClick r:id="rId3" action="ppaction://hlinksldjump"/>
            <a:extLst>
              <a:ext uri="{FF2B5EF4-FFF2-40B4-BE49-F238E27FC236}">
                <a16:creationId xmlns:a16="http://schemas.microsoft.com/office/drawing/2014/main" id="{EB60791E-9A0F-4A6B-B9B8-35A74CC10E5E}"/>
              </a:ext>
            </a:extLst>
          </p:cNvPr>
          <p:cNvSpPr/>
          <p:nvPr/>
        </p:nvSpPr>
        <p:spPr>
          <a:xfrm>
            <a:off x="9169349" y="445203"/>
            <a:ext cx="2402249" cy="365124"/>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Contents</a:t>
            </a:r>
          </a:p>
        </p:txBody>
      </p:sp>
      <p:sp>
        <p:nvSpPr>
          <p:cNvPr id="3" name="TextBox 2">
            <a:extLst>
              <a:ext uri="{FF2B5EF4-FFF2-40B4-BE49-F238E27FC236}">
                <a16:creationId xmlns:a16="http://schemas.microsoft.com/office/drawing/2014/main" id="{9FFF2EC9-A22C-4C3A-94E2-14482119FA65}"/>
              </a:ext>
            </a:extLst>
          </p:cNvPr>
          <p:cNvSpPr txBox="1"/>
          <p:nvPr/>
        </p:nvSpPr>
        <p:spPr>
          <a:xfrm>
            <a:off x="360000" y="1152165"/>
            <a:ext cx="11211598" cy="4750596"/>
          </a:xfrm>
          <a:prstGeom prst="rect">
            <a:avLst/>
          </a:prstGeom>
          <a:noFill/>
        </p:spPr>
        <p:txBody>
          <a:bodyPr wrap="square" rtlCol="0">
            <a:spAutoFit/>
          </a:bodyPr>
          <a:lstStyle/>
          <a:p>
            <a:pPr>
              <a:spcAft>
                <a:spcPts val="600"/>
              </a:spcAft>
            </a:pPr>
            <a:r>
              <a:rPr lang="en-GB" dirty="0"/>
              <a:t>Healthy, affordable recipes and cooking tips:</a:t>
            </a:r>
          </a:p>
          <a:p>
            <a:pPr marL="342900" lvl="0" indent="-342900" algn="just">
              <a:lnSpc>
                <a:spcPct val="107000"/>
              </a:lnSpc>
              <a:spcAft>
                <a:spcPts val="600"/>
              </a:spcAft>
              <a:buFont typeface="Calibri" panose="020F0502020204030204" pitchFamily="34" charset="0"/>
              <a:buChar char="-"/>
            </a:pPr>
            <a:r>
              <a:rPr lang="en-GB" u="sng" dirty="0">
                <a:solidFill>
                  <a:srgbClr val="0563C1"/>
                </a:solidFill>
                <a:ea typeface="Calibri" panose="020F0502020204030204" pitchFamily="34" charset="0"/>
                <a:hlinkClick r:id="rId4"/>
              </a:rPr>
              <a:t>cookingwithoutacooker.</a:t>
            </a:r>
            <a:r>
              <a:rPr lang="en-GB" sz="1800" u="sng" dirty="0">
                <a:solidFill>
                  <a:srgbClr val="0563C1"/>
                </a:solidFill>
                <a:effectLst/>
                <a:ea typeface="Calibri" panose="020F0502020204030204" pitchFamily="34" charset="0"/>
                <a:hlinkClick r:id="rId4"/>
              </a:rPr>
              <a:t>pdf - Google Drive</a:t>
            </a:r>
            <a:endParaRPr lang="en-GB" sz="1800" dirty="0">
              <a:effectLst/>
              <a:ea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GB" sz="1800" u="sng" dirty="0">
                <a:solidFill>
                  <a:srgbClr val="0563C1"/>
                </a:solidFill>
                <a:effectLst/>
                <a:ea typeface="Calibri" panose="020F0502020204030204" pitchFamily="34" charset="0"/>
                <a:hlinkClick r:id="rId5"/>
              </a:rPr>
              <a:t>Leeds Recipe Hub | </a:t>
            </a:r>
            <a:r>
              <a:rPr lang="en-GB" sz="1800" u="sng" dirty="0" err="1">
                <a:solidFill>
                  <a:srgbClr val="0563C1"/>
                </a:solidFill>
                <a:effectLst/>
                <a:ea typeface="Calibri" panose="020F0502020204030204" pitchFamily="34" charset="0"/>
                <a:hlinkClick r:id="rId5"/>
              </a:rPr>
              <a:t>FoodWise</a:t>
            </a:r>
            <a:r>
              <a:rPr lang="en-GB" sz="1800" u="sng" dirty="0">
                <a:solidFill>
                  <a:srgbClr val="0563C1"/>
                </a:solidFill>
                <a:effectLst/>
                <a:ea typeface="Calibri" panose="020F0502020204030204" pitchFamily="34" charset="0"/>
                <a:hlinkClick r:id="rId5"/>
              </a:rPr>
              <a:t> (foodwiseleeds.org)</a:t>
            </a:r>
            <a:endParaRPr lang="en-GB" sz="1800" dirty="0">
              <a:effectLst/>
              <a:ea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GB" u="sng" dirty="0">
                <a:solidFill>
                  <a:srgbClr val="0563C1"/>
                </a:solidFill>
                <a:ea typeface="Calibri" panose="020F0502020204030204" pitchFamily="34" charset="0"/>
              </a:rPr>
              <a:t>Jack Monroe </a:t>
            </a:r>
            <a:r>
              <a:rPr lang="en-GB" sz="1800" dirty="0">
                <a:effectLst/>
                <a:ea typeface="Calibri" panose="020F0502020204030204" pitchFamily="34" charset="0"/>
              </a:rPr>
              <a:t> </a:t>
            </a:r>
          </a:p>
          <a:p>
            <a:pPr marL="342900" lvl="0" indent="-342900" algn="just">
              <a:lnSpc>
                <a:spcPct val="107000"/>
              </a:lnSpc>
              <a:spcAft>
                <a:spcPts val="600"/>
              </a:spcAft>
              <a:buFont typeface="Calibri" panose="020F0502020204030204" pitchFamily="34" charset="0"/>
              <a:buChar char="-"/>
            </a:pPr>
            <a:r>
              <a:rPr lang="en-GB" sz="1800" u="sng" dirty="0">
                <a:solidFill>
                  <a:srgbClr val="0563C1"/>
                </a:solidFill>
                <a:effectLst/>
                <a:ea typeface="Calibri" panose="020F0502020204030204" pitchFamily="34" charset="0"/>
                <a:hlinkClick r:id="rId6"/>
              </a:rPr>
              <a:t>Non Perishable Food Parcel Meal Ideas - Food Active</a:t>
            </a:r>
            <a:endParaRPr lang="en-GB" sz="1800" dirty="0">
              <a:effectLst/>
              <a:ea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GB" dirty="0">
                <a:hlinkClick r:id="rId7"/>
              </a:rPr>
              <a:t>Some tips to save money on food - British Nutrition Foundation</a:t>
            </a:r>
            <a:endParaRPr lang="en-GB" dirty="0"/>
          </a:p>
          <a:p>
            <a:pPr marL="342900" lvl="0" indent="-342900" algn="just">
              <a:lnSpc>
                <a:spcPct val="107000"/>
              </a:lnSpc>
              <a:spcAft>
                <a:spcPts val="600"/>
              </a:spcAft>
              <a:buFont typeface="Calibri" panose="020F0502020204030204" pitchFamily="34" charset="0"/>
              <a:buChar char="-"/>
            </a:pPr>
            <a:r>
              <a:rPr lang="en-GB" dirty="0">
                <a:hlinkClick r:id="rId8"/>
              </a:rPr>
              <a:t>Power up the flavour - Cracking Good Food</a:t>
            </a:r>
            <a:endParaRPr lang="en-GB" dirty="0"/>
          </a:p>
          <a:p>
            <a:pPr lvl="0" algn="just">
              <a:lnSpc>
                <a:spcPct val="107000"/>
              </a:lnSpc>
              <a:spcAft>
                <a:spcPts val="600"/>
              </a:spcAft>
            </a:pPr>
            <a:endParaRPr lang="en-GB" dirty="0"/>
          </a:p>
          <a:p>
            <a:pPr lvl="0" algn="just">
              <a:lnSpc>
                <a:spcPct val="107000"/>
              </a:lnSpc>
              <a:spcAft>
                <a:spcPts val="600"/>
              </a:spcAft>
            </a:pPr>
            <a:r>
              <a:rPr lang="en-GB" dirty="0"/>
              <a:t>Other resources:</a:t>
            </a:r>
          </a:p>
          <a:p>
            <a:pPr marL="342900" lvl="0" indent="-342900" algn="just">
              <a:lnSpc>
                <a:spcPct val="107000"/>
              </a:lnSpc>
              <a:spcAft>
                <a:spcPts val="600"/>
              </a:spcAft>
              <a:buFont typeface="Calibri" panose="020F0502020204030204" pitchFamily="34" charset="0"/>
              <a:buChar char="-"/>
            </a:pPr>
            <a:r>
              <a:rPr lang="en-GB" sz="1800" u="sng" dirty="0">
                <a:solidFill>
                  <a:srgbClr val="0563C1"/>
                </a:solidFill>
                <a:effectLst/>
                <a:ea typeface="Calibri" panose="020F0502020204030204" pitchFamily="34" charset="0"/>
                <a:hlinkClick r:id="rId9"/>
              </a:rPr>
              <a:t>Mustard Tree | Useful information and resources</a:t>
            </a:r>
            <a:endParaRPr lang="en-GB" sz="1800" dirty="0">
              <a:effectLst/>
              <a:ea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GB" sz="1800" dirty="0">
                <a:effectLst/>
                <a:ea typeface="Calibri" panose="020F0502020204030204" pitchFamily="34" charset="0"/>
              </a:rPr>
              <a:t>Good guides to support discussion about money are available free from the </a:t>
            </a:r>
            <a:r>
              <a:rPr lang="en-GB" u="sng" dirty="0">
                <a:solidFill>
                  <a:srgbClr val="0563C1"/>
                </a:solidFill>
                <a:ea typeface="Calibri" panose="020F0502020204030204" pitchFamily="34" charset="0"/>
                <a:hlinkClick r:id="rId10"/>
              </a:rPr>
              <a:t>Money Advice Service.</a:t>
            </a:r>
            <a:r>
              <a:rPr lang="en-GB" sz="1800" dirty="0">
                <a:effectLst/>
                <a:ea typeface="Calibri" panose="020F0502020204030204" pitchFamily="34" charset="0"/>
              </a:rPr>
              <a:t> Including </a:t>
            </a:r>
            <a:r>
              <a:rPr lang="en-GB" sz="1800" dirty="0">
                <a:effectLst/>
                <a:ea typeface="Calibri" panose="020F0502020204030204" pitchFamily="34" charset="0"/>
                <a:hlinkClick r:id="rId11"/>
              </a:rPr>
              <a:t>Difficult Conversations - Talking about Money</a:t>
            </a:r>
            <a:endParaRPr lang="en-GB" sz="1800" dirty="0">
              <a:effectLst/>
              <a:ea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GB" dirty="0">
                <a:hlinkClick r:id="rId12"/>
              </a:rPr>
              <a:t>Cost of living: Working with partners | Local Government Association</a:t>
            </a:r>
            <a:endParaRPr lang="en-GB" dirty="0"/>
          </a:p>
        </p:txBody>
      </p:sp>
      <p:pic>
        <p:nvPicPr>
          <p:cNvPr id="7" name="Picture 6">
            <a:extLst>
              <a:ext uri="{FF2B5EF4-FFF2-40B4-BE49-F238E27FC236}">
                <a16:creationId xmlns:a16="http://schemas.microsoft.com/office/drawing/2014/main" id="{BF654381-2EA5-49FD-913C-0CD04780E4C9}"/>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65586" y="1066620"/>
            <a:ext cx="4438486" cy="3159441"/>
          </a:xfrm>
          <a:prstGeom prst="rect">
            <a:avLst/>
          </a:prstGeom>
          <a:noFill/>
          <a:ln>
            <a:noFill/>
          </a:ln>
        </p:spPr>
      </p:pic>
      <p:sp>
        <p:nvSpPr>
          <p:cNvPr id="4" name="Footer Placeholder 3">
            <a:extLst>
              <a:ext uri="{FF2B5EF4-FFF2-40B4-BE49-F238E27FC236}">
                <a16:creationId xmlns:a16="http://schemas.microsoft.com/office/drawing/2014/main" id="{59D051CF-7DA5-425E-94A9-860E663BDE92}"/>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64572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1.1. Scope of this Review</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hlinkClick r:id="rId3" action="ppaction://hlinksldjump"/>
            <a:extLst>
              <a:ext uri="{FF2B5EF4-FFF2-40B4-BE49-F238E27FC236}">
                <a16:creationId xmlns:a16="http://schemas.microsoft.com/office/drawing/2014/main" id="{B461D647-E41C-4D21-8A28-047B22323073}"/>
              </a:ext>
            </a:extLst>
          </p:cNvPr>
          <p:cNvSpPr/>
          <p:nvPr/>
        </p:nvSpPr>
        <p:spPr>
          <a:xfrm>
            <a:off x="9144000" y="441381"/>
            <a:ext cx="2427598"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1. Introduction</a:t>
            </a:r>
          </a:p>
        </p:txBody>
      </p:sp>
      <p:sp>
        <p:nvSpPr>
          <p:cNvPr id="3" name="TextBox 2">
            <a:extLst>
              <a:ext uri="{FF2B5EF4-FFF2-40B4-BE49-F238E27FC236}">
                <a16:creationId xmlns:a16="http://schemas.microsoft.com/office/drawing/2014/main" id="{2ED27661-EF2F-4D1E-966A-D375793B42F9}"/>
              </a:ext>
            </a:extLst>
          </p:cNvPr>
          <p:cNvSpPr txBox="1"/>
          <p:nvPr/>
        </p:nvSpPr>
        <p:spPr>
          <a:xfrm>
            <a:off x="360000" y="953328"/>
            <a:ext cx="11289075" cy="4078039"/>
          </a:xfrm>
          <a:prstGeom prst="rect">
            <a:avLst/>
          </a:prstGeom>
          <a:noFill/>
        </p:spPr>
        <p:txBody>
          <a:bodyPr wrap="square" lIns="91440" tIns="45720" rIns="91440" bIns="45720" rtlCol="0" anchor="t">
            <a:spAutoFit/>
          </a:bodyPr>
          <a:lstStyle/>
          <a:p>
            <a:pPr>
              <a:spcAft>
                <a:spcPts val="600"/>
              </a:spcAft>
            </a:pPr>
            <a:r>
              <a:rPr lang="en-GB" dirty="0"/>
              <a:t>This review focuses on food security interventions that can be delivered locally, including frameworks, considerations, barriers and best practice. Research areas were stimulated by discussions with policy, practice and public health leads. Information reviewed covers academic literature, webinars and materials produced by organisations. </a:t>
            </a:r>
          </a:p>
          <a:p>
            <a:pPr>
              <a:spcAft>
                <a:spcPts val="600"/>
              </a:spcAft>
            </a:pPr>
            <a:r>
              <a:rPr lang="en-GB" dirty="0"/>
              <a:t>Data on the prevalence of food insecurity is not covered in this review but has been studied as part of the research – multiple sources highlight the North West as being particularly affected by high levels of food insecurity, including:</a:t>
            </a:r>
          </a:p>
          <a:p>
            <a:pPr marL="285750" indent="-285750">
              <a:spcAft>
                <a:spcPts val="600"/>
              </a:spcAft>
              <a:buFontTx/>
              <a:buChar char="-"/>
            </a:pPr>
            <a:r>
              <a:rPr lang="en-GB" dirty="0">
                <a:hlinkClick r:id="rId4"/>
              </a:rPr>
              <a:t>Greater Manchester Population Survey results</a:t>
            </a:r>
            <a:endParaRPr lang="en-GB" dirty="0"/>
          </a:p>
          <a:p>
            <a:pPr marL="285750" indent="-285750">
              <a:spcAft>
                <a:spcPts val="600"/>
              </a:spcAft>
              <a:buFontTx/>
              <a:buChar char="-"/>
            </a:pPr>
            <a:r>
              <a:rPr lang="en-GB" u="sng" dirty="0">
                <a:solidFill>
                  <a:srgbClr val="0563C1"/>
                </a:solidFill>
                <a:ea typeface="Calibri" panose="020F0502020204030204" pitchFamily="34" charset="0"/>
                <a:cs typeface="Times New Roman" panose="02020603050405020304" pitchFamily="18" charset="0"/>
                <a:hlinkClick r:id="rId5"/>
              </a:rPr>
              <a:t>Poverty Monitor 2022: Fuel, utilities and food - Greater Manchester Poverty Action </a:t>
            </a:r>
            <a:endParaRPr lang="en-GB" u="sng" dirty="0">
              <a:solidFill>
                <a:srgbClr val="0563C1"/>
              </a:solidFill>
              <a:ea typeface="Calibri" panose="020F0502020204030204" pitchFamily="34" charset="0"/>
              <a:cs typeface="Times New Roman" panose="02020603050405020304" pitchFamily="18" charset="0"/>
            </a:endParaRPr>
          </a:p>
          <a:p>
            <a:pPr marL="285750" indent="-285750">
              <a:spcAft>
                <a:spcPts val="600"/>
              </a:spcAft>
              <a:buFontTx/>
              <a:buChar char="-"/>
            </a:pPr>
            <a:r>
              <a:rPr lang="en-GB" dirty="0">
                <a:hlinkClick r:id="rId6"/>
              </a:rPr>
              <a:t>Southampton research shows regions in the North have higher risk of food insecurity </a:t>
            </a:r>
            <a:endParaRPr lang="en-GB" dirty="0"/>
          </a:p>
          <a:p>
            <a:pPr>
              <a:spcAft>
                <a:spcPts val="600"/>
              </a:spcAft>
            </a:pPr>
            <a:r>
              <a:rPr lang="en-GB" dirty="0"/>
              <a:t>Local food insecurity data collection is essential to quantify the scale, assess the risk over time and identify support gaps, but currently there is no single reliable measure. Other recommended and reviewed sources of national data include:</a:t>
            </a:r>
          </a:p>
        </p:txBody>
      </p:sp>
      <p:sp>
        <p:nvSpPr>
          <p:cNvPr id="9" name="TextBox 8">
            <a:extLst>
              <a:ext uri="{FF2B5EF4-FFF2-40B4-BE49-F238E27FC236}">
                <a16:creationId xmlns:a16="http://schemas.microsoft.com/office/drawing/2014/main" id="{A9672521-287F-4CA1-8AE6-53BF13484F39}"/>
              </a:ext>
            </a:extLst>
          </p:cNvPr>
          <p:cNvSpPr txBox="1"/>
          <p:nvPr/>
        </p:nvSpPr>
        <p:spPr>
          <a:xfrm>
            <a:off x="360000" y="5098224"/>
            <a:ext cx="5736000" cy="1200329"/>
          </a:xfrm>
          <a:prstGeom prst="rect">
            <a:avLst/>
          </a:prstGeom>
          <a:noFill/>
        </p:spPr>
        <p:txBody>
          <a:bodyPr wrap="square">
            <a:spAutoFit/>
          </a:bodyPr>
          <a:lstStyle/>
          <a:p>
            <a:pPr marL="285750" indent="-285750">
              <a:buFontTx/>
              <a:buChar char="-"/>
            </a:pPr>
            <a:r>
              <a:rPr lang="en-GB" dirty="0">
                <a:hlinkClick r:id="rId7"/>
              </a:rPr>
              <a:t>UK local food insecurity of Adults Jan 2021 </a:t>
            </a:r>
            <a:endParaRPr lang="en-GB" dirty="0"/>
          </a:p>
          <a:p>
            <a:pPr marL="285750" indent="-285750">
              <a:buFontTx/>
              <a:buChar char="-"/>
            </a:pPr>
            <a:r>
              <a:rPr lang="en-GB" dirty="0">
                <a:hlinkClick r:id="rId8"/>
              </a:rPr>
              <a:t>Public Health Outcomes Framework - OHID </a:t>
            </a:r>
            <a:endParaRPr lang="en-GB" dirty="0"/>
          </a:p>
          <a:p>
            <a:pPr marL="285750" indent="-285750">
              <a:buFontTx/>
              <a:buChar char="-"/>
            </a:pPr>
            <a:r>
              <a:rPr lang="en-GB" dirty="0">
                <a:hlinkClick r:id="rId9"/>
              </a:rPr>
              <a:t>Data hub | Food Foundation</a:t>
            </a:r>
            <a:endParaRPr lang="en-GB" dirty="0"/>
          </a:p>
          <a:p>
            <a:pPr marL="285750" indent="-285750">
              <a:buFontTx/>
              <a:buChar char="-"/>
            </a:pPr>
            <a:r>
              <a:rPr lang="en-GB" dirty="0">
                <a:hlinkClick r:id="rId10"/>
              </a:rPr>
              <a:t>Family Resources Survey</a:t>
            </a:r>
            <a:endParaRPr lang="en-GB" dirty="0"/>
          </a:p>
        </p:txBody>
      </p:sp>
      <p:sp>
        <p:nvSpPr>
          <p:cNvPr id="10" name="TextBox 9">
            <a:extLst>
              <a:ext uri="{FF2B5EF4-FFF2-40B4-BE49-F238E27FC236}">
                <a16:creationId xmlns:a16="http://schemas.microsoft.com/office/drawing/2014/main" id="{2D898DB7-602C-462E-A4AE-8D5EFF540A72}"/>
              </a:ext>
            </a:extLst>
          </p:cNvPr>
          <p:cNvSpPr txBox="1"/>
          <p:nvPr/>
        </p:nvSpPr>
        <p:spPr>
          <a:xfrm>
            <a:off x="6004537" y="4812165"/>
            <a:ext cx="5736000" cy="1477328"/>
          </a:xfrm>
          <a:prstGeom prst="rect">
            <a:avLst/>
          </a:prstGeom>
          <a:noFill/>
        </p:spPr>
        <p:txBody>
          <a:bodyPr wrap="square">
            <a:spAutoFit/>
          </a:bodyPr>
          <a:lstStyle/>
          <a:p>
            <a:pPr marL="285750" indent="-285750">
              <a:buFontTx/>
              <a:buChar char="-"/>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Food and You 2 Survey: Wave 4</a:t>
            </a:r>
            <a:endPar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endParaRPr>
          </a:p>
          <a:p>
            <a:pPr marL="285750" indent="-285750">
              <a:buFontTx/>
              <a:buChar char="-"/>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Consumer Insights tracking survey </a:t>
            </a:r>
            <a:endPar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Tx/>
              <a:buChar char="-"/>
            </a:pPr>
            <a:r>
              <a:rPr lang="en-GB" dirty="0">
                <a:hlinkClick r:id="rId13"/>
              </a:rPr>
              <a:t>Food Banks in the UK</a:t>
            </a:r>
            <a:endParaRPr lang="en-GB" dirty="0"/>
          </a:p>
          <a:p>
            <a:pPr marL="285750" indent="-285750">
              <a:buFontTx/>
              <a:buChar char="-"/>
            </a:pPr>
            <a:r>
              <a:rPr lang="en-GB" dirty="0">
                <a:hlinkClick r:id="rId14"/>
              </a:rPr>
              <a:t>Rising Cost of Living in the UK</a:t>
            </a:r>
            <a:endParaRPr lang="en-GB" dirty="0"/>
          </a:p>
          <a:p>
            <a:pPr marL="285750" indent="-285750">
              <a:buFontTx/>
              <a:buChar char="-"/>
            </a:pPr>
            <a:r>
              <a:rPr lang="en-GB" dirty="0">
                <a:hlinkClick r:id="rId15"/>
              </a:rPr>
              <a:t>CA cost of living data dashboard | Flourish</a:t>
            </a:r>
            <a:endParaRPr lang="en-GB" dirty="0"/>
          </a:p>
        </p:txBody>
      </p:sp>
      <p:sp>
        <p:nvSpPr>
          <p:cNvPr id="6" name="Footer Placeholder 5">
            <a:extLst>
              <a:ext uri="{FF2B5EF4-FFF2-40B4-BE49-F238E27FC236}">
                <a16:creationId xmlns:a16="http://schemas.microsoft.com/office/drawing/2014/main" id="{165BCFED-8575-43DC-9FE9-47F390A91C8D}"/>
              </a:ext>
            </a:extLst>
          </p:cNvPr>
          <p:cNvSpPr>
            <a:spLocks noGrp="1"/>
          </p:cNvSpPr>
          <p:nvPr>
            <p:ph type="ftr" sz="quarter" idx="11"/>
          </p:nvPr>
        </p:nvSpPr>
        <p:spPr>
          <a:xfrm>
            <a:off x="4445000" y="6356350"/>
            <a:ext cx="6380018" cy="365125"/>
          </a:xfrm>
        </p:spPr>
        <p:txBody>
          <a:bodyPr/>
          <a:lstStyle/>
          <a:p>
            <a:pPr algn="ctr"/>
            <a:r>
              <a:rPr lang="en-GB"/>
              <a:t>Review for discussion: not official policy</a:t>
            </a:r>
          </a:p>
        </p:txBody>
      </p:sp>
    </p:spTree>
    <p:extLst>
      <p:ext uri="{BB962C8B-B14F-4D97-AF65-F5344CB8AC3E}">
        <p14:creationId xmlns:p14="http://schemas.microsoft.com/office/powerpoint/2010/main" val="275551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48BD282F-A818-48AD-8DA2-2B27E8BF83E4}"/>
              </a:ext>
            </a:extLst>
          </p:cNvPr>
          <p:cNvSpPr/>
          <p:nvPr/>
        </p:nvSpPr>
        <p:spPr>
          <a:xfrm rot="8953486">
            <a:off x="4048018" y="2458199"/>
            <a:ext cx="681092" cy="30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4A763BB3-85AE-4785-B3AB-DE3357309BDA}"/>
              </a:ext>
            </a:extLst>
          </p:cNvPr>
          <p:cNvSpPr/>
          <p:nvPr/>
        </p:nvSpPr>
        <p:spPr>
          <a:xfrm rot="1752808">
            <a:off x="1420542" y="2442784"/>
            <a:ext cx="681092" cy="30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p:txBody>
          <a:bodyPr/>
          <a:lstStyle/>
          <a:p>
            <a:r>
              <a:rPr lang="en-GB" spc="250" dirty="0"/>
              <a:t>1.2. Food Insecurity Drivers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hlinkClick r:id="rId3" action="ppaction://hlinksldjump"/>
            <a:extLst>
              <a:ext uri="{FF2B5EF4-FFF2-40B4-BE49-F238E27FC236}">
                <a16:creationId xmlns:a16="http://schemas.microsoft.com/office/drawing/2014/main" id="{B461D647-E41C-4D21-8A28-047B22323073}"/>
              </a:ext>
            </a:extLst>
          </p:cNvPr>
          <p:cNvSpPr/>
          <p:nvPr/>
        </p:nvSpPr>
        <p:spPr>
          <a:xfrm>
            <a:off x="9144000" y="441381"/>
            <a:ext cx="2427598" cy="387293"/>
          </a:xfrm>
          <a:prstGeom prst="rect">
            <a:avLst/>
          </a:prstGeom>
          <a:noFill/>
          <a:ln w="28575">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8A48C"/>
                </a:solidFill>
              </a:rPr>
              <a:t>Back to 1. Introduction</a:t>
            </a:r>
          </a:p>
        </p:txBody>
      </p:sp>
      <p:sp>
        <p:nvSpPr>
          <p:cNvPr id="3" name="Oval 2">
            <a:extLst>
              <a:ext uri="{FF2B5EF4-FFF2-40B4-BE49-F238E27FC236}">
                <a16:creationId xmlns:a16="http://schemas.microsoft.com/office/drawing/2014/main" id="{F2543E8E-B876-4F5D-BDF8-C06D5E5CEDEE}"/>
              </a:ext>
            </a:extLst>
          </p:cNvPr>
          <p:cNvSpPr/>
          <p:nvPr/>
        </p:nvSpPr>
        <p:spPr>
          <a:xfrm>
            <a:off x="2016632" y="1273437"/>
            <a:ext cx="2114550" cy="2114550"/>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Access</a:t>
            </a:r>
          </a:p>
          <a:p>
            <a:pPr algn="ctr"/>
            <a:r>
              <a:rPr lang="en-GB" sz="1200" dirty="0">
                <a:solidFill>
                  <a:schemeClr val="bg1"/>
                </a:solidFill>
              </a:rPr>
              <a:t>Healthy, culturally appropriate food within a reasonable distance</a:t>
            </a:r>
          </a:p>
        </p:txBody>
      </p:sp>
      <p:sp>
        <p:nvSpPr>
          <p:cNvPr id="7" name="Oval 6">
            <a:extLst>
              <a:ext uri="{FF2B5EF4-FFF2-40B4-BE49-F238E27FC236}">
                <a16:creationId xmlns:a16="http://schemas.microsoft.com/office/drawing/2014/main" id="{B3288BB6-5124-497F-A6A9-EADEBB93A1D8}"/>
              </a:ext>
            </a:extLst>
          </p:cNvPr>
          <p:cNvSpPr/>
          <p:nvPr/>
        </p:nvSpPr>
        <p:spPr>
          <a:xfrm>
            <a:off x="1081912" y="2841638"/>
            <a:ext cx="2114550" cy="2114550"/>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Affordability</a:t>
            </a:r>
          </a:p>
          <a:p>
            <a:pPr algn="ctr"/>
            <a:r>
              <a:rPr lang="en-GB" sz="1200" dirty="0"/>
              <a:t>Cost of buying and cooking healthy, culturally appropriate meals</a:t>
            </a:r>
          </a:p>
        </p:txBody>
      </p:sp>
      <p:sp>
        <p:nvSpPr>
          <p:cNvPr id="9" name="Oval 8">
            <a:extLst>
              <a:ext uri="{FF2B5EF4-FFF2-40B4-BE49-F238E27FC236}">
                <a16:creationId xmlns:a16="http://schemas.microsoft.com/office/drawing/2014/main" id="{17670F40-D734-44E2-856D-706BD6671989}"/>
              </a:ext>
            </a:extLst>
          </p:cNvPr>
          <p:cNvSpPr/>
          <p:nvPr/>
        </p:nvSpPr>
        <p:spPr>
          <a:xfrm>
            <a:off x="2944373" y="2853247"/>
            <a:ext cx="2114550" cy="2114550"/>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Capability</a:t>
            </a:r>
          </a:p>
          <a:p>
            <a:pPr algn="ctr"/>
            <a:r>
              <a:rPr lang="en-GB" sz="1200" dirty="0"/>
              <a:t>Skills and ability to cook healthy, culturally appropriate meals.</a:t>
            </a:r>
          </a:p>
        </p:txBody>
      </p:sp>
      <p:sp>
        <p:nvSpPr>
          <p:cNvPr id="6" name="TextBox 5">
            <a:extLst>
              <a:ext uri="{FF2B5EF4-FFF2-40B4-BE49-F238E27FC236}">
                <a16:creationId xmlns:a16="http://schemas.microsoft.com/office/drawing/2014/main" id="{C45EEEC2-9DF6-457D-82DB-D2FF1703C29C}"/>
              </a:ext>
            </a:extLst>
          </p:cNvPr>
          <p:cNvSpPr txBox="1"/>
          <p:nvPr/>
        </p:nvSpPr>
        <p:spPr>
          <a:xfrm>
            <a:off x="6381750" y="1192492"/>
            <a:ext cx="5550967" cy="5078313"/>
          </a:xfrm>
          <a:prstGeom prst="rect">
            <a:avLst/>
          </a:prstGeom>
          <a:noFill/>
        </p:spPr>
        <p:txBody>
          <a:bodyPr wrap="square" rtlCol="0">
            <a:spAutoFit/>
          </a:bodyPr>
          <a:lstStyle/>
          <a:p>
            <a:r>
              <a:rPr lang="en-GB" dirty="0"/>
              <a:t>Food insecurity needs to be treated systemically – it is more than just affordability. In addition to the causes seen in the diagram on the left, the effects and interdependencies include, but aren’t limited to:</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By using a ‘food ladder’ approach we can help those who are food insecure overcome these challenges, build resilience and progress into security.</a:t>
            </a:r>
          </a:p>
        </p:txBody>
      </p:sp>
      <p:sp>
        <p:nvSpPr>
          <p:cNvPr id="10" name="Rectangle 9">
            <a:extLst>
              <a:ext uri="{FF2B5EF4-FFF2-40B4-BE49-F238E27FC236}">
                <a16:creationId xmlns:a16="http://schemas.microsoft.com/office/drawing/2014/main" id="{0426D6A2-6253-42FC-8F56-AF4F5B5AB5D0}"/>
              </a:ext>
            </a:extLst>
          </p:cNvPr>
          <p:cNvSpPr/>
          <p:nvPr/>
        </p:nvSpPr>
        <p:spPr>
          <a:xfrm>
            <a:off x="259283" y="1859205"/>
            <a:ext cx="1281436" cy="700148"/>
          </a:xfrm>
          <a:prstGeom prst="rect">
            <a:avLst/>
          </a:prstGeom>
          <a:solidFill>
            <a:schemeClr val="bg1"/>
          </a:solidFill>
          <a:ln>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Cost of transportation</a:t>
            </a:r>
          </a:p>
        </p:txBody>
      </p:sp>
      <p:sp>
        <p:nvSpPr>
          <p:cNvPr id="11" name="Rectangle 10">
            <a:extLst>
              <a:ext uri="{FF2B5EF4-FFF2-40B4-BE49-F238E27FC236}">
                <a16:creationId xmlns:a16="http://schemas.microsoft.com/office/drawing/2014/main" id="{11DA1F08-1AB5-437F-8235-14579F2C74A7}"/>
              </a:ext>
            </a:extLst>
          </p:cNvPr>
          <p:cNvSpPr/>
          <p:nvPr/>
        </p:nvSpPr>
        <p:spPr>
          <a:xfrm>
            <a:off x="2009653" y="5200534"/>
            <a:ext cx="2114550" cy="520153"/>
          </a:xfrm>
          <a:prstGeom prst="rect">
            <a:avLst/>
          </a:prstGeom>
          <a:solidFill>
            <a:schemeClr val="bg1"/>
          </a:solidFill>
          <a:ln>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Kitchen equipment, recipes, fuel poverty</a:t>
            </a:r>
          </a:p>
        </p:txBody>
      </p:sp>
      <p:sp>
        <p:nvSpPr>
          <p:cNvPr id="12" name="Rectangle 11">
            <a:extLst>
              <a:ext uri="{FF2B5EF4-FFF2-40B4-BE49-F238E27FC236}">
                <a16:creationId xmlns:a16="http://schemas.microsoft.com/office/drawing/2014/main" id="{969F39A1-C7AC-453D-855E-B627830E2BB9}"/>
              </a:ext>
            </a:extLst>
          </p:cNvPr>
          <p:cNvSpPr/>
          <p:nvPr/>
        </p:nvSpPr>
        <p:spPr>
          <a:xfrm>
            <a:off x="4563754" y="1886055"/>
            <a:ext cx="1400175" cy="689046"/>
          </a:xfrm>
          <a:prstGeom prst="rect">
            <a:avLst/>
          </a:prstGeom>
          <a:solidFill>
            <a:schemeClr val="bg1"/>
          </a:solidFill>
          <a:ln>
            <a:solidFill>
              <a:srgbClr val="08A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Ability to access and transport food</a:t>
            </a:r>
          </a:p>
        </p:txBody>
      </p:sp>
      <p:sp>
        <p:nvSpPr>
          <p:cNvPr id="15" name="Arrow: Right 14">
            <a:extLst>
              <a:ext uri="{FF2B5EF4-FFF2-40B4-BE49-F238E27FC236}">
                <a16:creationId xmlns:a16="http://schemas.microsoft.com/office/drawing/2014/main" id="{A8C4F358-E142-4B34-8DC7-74E86CE998D3}"/>
              </a:ext>
            </a:extLst>
          </p:cNvPr>
          <p:cNvSpPr/>
          <p:nvPr/>
        </p:nvSpPr>
        <p:spPr>
          <a:xfrm rot="16200000">
            <a:off x="2726382" y="4706339"/>
            <a:ext cx="681092" cy="30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4775798-D951-445D-B30D-FDDD0D343E15}"/>
              </a:ext>
            </a:extLst>
          </p:cNvPr>
          <p:cNvSpPr txBox="1"/>
          <p:nvPr/>
        </p:nvSpPr>
        <p:spPr>
          <a:xfrm>
            <a:off x="158168" y="5993998"/>
            <a:ext cx="4779129" cy="461665"/>
          </a:xfrm>
          <a:prstGeom prst="rect">
            <a:avLst/>
          </a:prstGeom>
          <a:noFill/>
        </p:spPr>
        <p:txBody>
          <a:bodyPr wrap="none" rtlCol="0">
            <a:spAutoFit/>
          </a:bodyPr>
          <a:lstStyle/>
          <a:p>
            <a:r>
              <a:rPr lang="en-GB" sz="1200" u="sng" dirty="0">
                <a:solidFill>
                  <a:srgbClr val="0563C1"/>
                </a:solidFill>
                <a:effectLst/>
                <a:ea typeface="Times New Roman" panose="02020603050405020304" pitchFamily="18" charset="0"/>
                <a:hlinkClick r:id="rId4"/>
              </a:rPr>
              <a:t>Food insecurity, its effects and ways to address them | </a:t>
            </a:r>
            <a:r>
              <a:rPr lang="en-GB" sz="1200" u="sng" dirty="0" err="1">
                <a:solidFill>
                  <a:srgbClr val="0563C1"/>
                </a:solidFill>
                <a:effectLst/>
                <a:ea typeface="Times New Roman" panose="02020603050405020304" pitchFamily="18" charset="0"/>
                <a:hlinkClick r:id="rId4"/>
              </a:rPr>
              <a:t>GeoFoodie</a:t>
            </a:r>
            <a:endParaRPr lang="en-GB" sz="1200" dirty="0">
              <a:effectLst/>
              <a:ea typeface="Times New Roman" panose="02020603050405020304" pitchFamily="18" charset="0"/>
            </a:endParaRPr>
          </a:p>
          <a:p>
            <a:endParaRPr lang="en-GB" sz="1200" dirty="0"/>
          </a:p>
        </p:txBody>
      </p:sp>
      <p:sp>
        <p:nvSpPr>
          <p:cNvPr id="17" name="TextBox 16">
            <a:extLst>
              <a:ext uri="{FF2B5EF4-FFF2-40B4-BE49-F238E27FC236}">
                <a16:creationId xmlns:a16="http://schemas.microsoft.com/office/drawing/2014/main" id="{F638302E-6FAB-48C0-867F-0768B3C310FF}"/>
              </a:ext>
            </a:extLst>
          </p:cNvPr>
          <p:cNvSpPr txBox="1"/>
          <p:nvPr/>
        </p:nvSpPr>
        <p:spPr>
          <a:xfrm>
            <a:off x="6211448" y="2580890"/>
            <a:ext cx="3219450" cy="2585323"/>
          </a:xfrm>
          <a:prstGeom prst="rect">
            <a:avLst/>
          </a:prstGeom>
          <a:noFill/>
        </p:spPr>
        <p:txBody>
          <a:bodyPr wrap="square" rtlCol="0">
            <a:spAutoFit/>
          </a:bodyPr>
          <a:lstStyle/>
          <a:p>
            <a:pPr marL="285750" indent="-285750">
              <a:buFontTx/>
              <a:buChar char="-"/>
            </a:pPr>
            <a:r>
              <a:rPr lang="en-GB" dirty="0"/>
              <a:t>Transport costs</a:t>
            </a:r>
          </a:p>
          <a:p>
            <a:pPr marL="285750" indent="-285750">
              <a:buFontTx/>
              <a:buChar char="-"/>
            </a:pPr>
            <a:r>
              <a:rPr lang="en-GB" dirty="0"/>
              <a:t>School holiday provision</a:t>
            </a:r>
          </a:p>
          <a:p>
            <a:pPr marL="285750" indent="-285750">
              <a:buFontTx/>
              <a:buChar char="-"/>
            </a:pPr>
            <a:r>
              <a:rPr lang="en-GB" dirty="0"/>
              <a:t>Isolation and loneliness</a:t>
            </a:r>
          </a:p>
          <a:p>
            <a:pPr marL="285750" indent="-285750">
              <a:buFontTx/>
              <a:buChar char="-"/>
            </a:pPr>
            <a:r>
              <a:rPr lang="en-GB" dirty="0"/>
              <a:t>Fuel for cooking</a:t>
            </a:r>
          </a:p>
          <a:p>
            <a:pPr marL="285750" indent="-285750">
              <a:buFontTx/>
              <a:buChar char="-"/>
            </a:pPr>
            <a:r>
              <a:rPr lang="en-GB" dirty="0"/>
              <a:t>Storage for food</a:t>
            </a:r>
          </a:p>
          <a:p>
            <a:pPr marL="285750" indent="-285750">
              <a:buFontTx/>
              <a:buChar char="-"/>
            </a:pPr>
            <a:r>
              <a:rPr lang="en-GB" dirty="0"/>
              <a:t>Access to cooking equipment</a:t>
            </a:r>
          </a:p>
          <a:p>
            <a:pPr marL="285750" indent="-285750">
              <a:buFontTx/>
              <a:buChar char="-"/>
            </a:pPr>
            <a:r>
              <a:rPr lang="en-GB" dirty="0"/>
              <a:t>Cooking skills</a:t>
            </a:r>
          </a:p>
          <a:p>
            <a:pPr marL="285750" indent="-285750">
              <a:buFontTx/>
              <a:buChar char="-"/>
            </a:pPr>
            <a:r>
              <a:rPr lang="en-GB" dirty="0"/>
              <a:t>Environmental impacts</a:t>
            </a:r>
          </a:p>
        </p:txBody>
      </p:sp>
      <p:sp>
        <p:nvSpPr>
          <p:cNvPr id="18" name="TextBox 17">
            <a:extLst>
              <a:ext uri="{FF2B5EF4-FFF2-40B4-BE49-F238E27FC236}">
                <a16:creationId xmlns:a16="http://schemas.microsoft.com/office/drawing/2014/main" id="{AAC646AE-C992-42DA-8655-FC6CA807DFB4}"/>
              </a:ext>
            </a:extLst>
          </p:cNvPr>
          <p:cNvSpPr txBox="1"/>
          <p:nvPr/>
        </p:nvSpPr>
        <p:spPr>
          <a:xfrm>
            <a:off x="9144000" y="2559353"/>
            <a:ext cx="3031375" cy="2308324"/>
          </a:xfrm>
          <a:prstGeom prst="rect">
            <a:avLst/>
          </a:prstGeom>
          <a:noFill/>
        </p:spPr>
        <p:txBody>
          <a:bodyPr wrap="square" rtlCol="0">
            <a:spAutoFit/>
          </a:bodyPr>
          <a:lstStyle/>
          <a:p>
            <a:pPr marL="285750" indent="-285750">
              <a:buFontTx/>
              <a:buChar char="-"/>
            </a:pPr>
            <a:r>
              <a:rPr lang="en-GB" dirty="0"/>
              <a:t>Internet access</a:t>
            </a:r>
          </a:p>
          <a:p>
            <a:pPr marL="285750" indent="-285750">
              <a:buFontTx/>
              <a:buChar char="-"/>
            </a:pPr>
            <a:r>
              <a:rPr lang="en-GB" dirty="0"/>
              <a:t>Access to sanitary products</a:t>
            </a:r>
          </a:p>
          <a:p>
            <a:pPr marL="285750" indent="-285750">
              <a:buFontTx/>
              <a:buChar char="-"/>
            </a:pPr>
            <a:r>
              <a:rPr lang="en-GB" dirty="0"/>
              <a:t>Debt management advice</a:t>
            </a:r>
          </a:p>
          <a:p>
            <a:pPr marL="285750" indent="-285750">
              <a:buFontTx/>
              <a:buChar char="-"/>
            </a:pPr>
            <a:r>
              <a:rPr lang="en-GB" dirty="0"/>
              <a:t>Welfare advice</a:t>
            </a:r>
          </a:p>
          <a:p>
            <a:pPr marL="285750" indent="-285750">
              <a:buFontTx/>
              <a:buChar char="-"/>
            </a:pPr>
            <a:r>
              <a:rPr lang="en-GB" dirty="0"/>
              <a:t>Maintaining dignity and independence </a:t>
            </a:r>
          </a:p>
        </p:txBody>
      </p:sp>
      <p:sp>
        <p:nvSpPr>
          <p:cNvPr id="19" name="Footer Placeholder 18">
            <a:extLst>
              <a:ext uri="{FF2B5EF4-FFF2-40B4-BE49-F238E27FC236}">
                <a16:creationId xmlns:a16="http://schemas.microsoft.com/office/drawing/2014/main" id="{6F4C32D7-269B-4E23-9441-A9F94E56C18B}"/>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238766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9DE-87FA-4077-A625-056F62D1767F}"/>
              </a:ext>
            </a:extLst>
          </p:cNvPr>
          <p:cNvSpPr>
            <a:spLocks noGrp="1"/>
          </p:cNvSpPr>
          <p:nvPr>
            <p:ph type="title"/>
          </p:nvPr>
        </p:nvSpPr>
        <p:spPr>
          <a:xfrm>
            <a:off x="360000" y="410715"/>
            <a:ext cx="11444072" cy="480131"/>
          </a:xfrm>
        </p:spPr>
        <p:txBody>
          <a:bodyPr/>
          <a:lstStyle/>
          <a:p>
            <a:r>
              <a:rPr lang="en-GB" sz="2800" spc="250" dirty="0"/>
              <a:t>1.3. Support Structures and Framing Interventions</a:t>
            </a:r>
          </a:p>
        </p:txBody>
      </p:sp>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3D097319-A1D6-4A4B-A3EB-144405BA7DA8}"/>
              </a:ext>
            </a:extLst>
          </p:cNvPr>
          <p:cNvCxnSpPr/>
          <p:nvPr/>
        </p:nvCxnSpPr>
        <p:spPr>
          <a:xfrm>
            <a:off x="463705" y="981075"/>
            <a:ext cx="1110789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BE5044C-C80D-424D-8D0D-630C8DD469C5}"/>
              </a:ext>
            </a:extLst>
          </p:cNvPr>
          <p:cNvSpPr txBox="1"/>
          <p:nvPr/>
        </p:nvSpPr>
        <p:spPr>
          <a:xfrm>
            <a:off x="463705" y="1069962"/>
            <a:ext cx="11340367" cy="646331"/>
          </a:xfrm>
          <a:prstGeom prst="rect">
            <a:avLst/>
          </a:prstGeom>
          <a:noFill/>
        </p:spPr>
        <p:txBody>
          <a:bodyPr wrap="square" rtlCol="0">
            <a:spAutoFit/>
          </a:bodyPr>
          <a:lstStyle/>
          <a:p>
            <a:r>
              <a:rPr lang="en-GB" dirty="0"/>
              <a:t>A </a:t>
            </a:r>
            <a:r>
              <a:rPr lang="en-GB" b="1" dirty="0"/>
              <a:t>Food Ladder </a:t>
            </a:r>
            <a:r>
              <a:rPr lang="en-GB" dirty="0"/>
              <a:t>approach considers the associated social and economic implications that comes from food insecurity, alongside a need for food. There are 3 rungs to the ladder:</a:t>
            </a:r>
            <a:endParaRPr lang="en-GB" b="1" dirty="0"/>
          </a:p>
        </p:txBody>
      </p:sp>
      <p:sp>
        <p:nvSpPr>
          <p:cNvPr id="11" name="TextBox 10">
            <a:extLst>
              <a:ext uri="{FF2B5EF4-FFF2-40B4-BE49-F238E27FC236}">
                <a16:creationId xmlns:a16="http://schemas.microsoft.com/office/drawing/2014/main" id="{A3FD21A8-4017-4F6B-B442-8DB94CD843B5}"/>
              </a:ext>
            </a:extLst>
          </p:cNvPr>
          <p:cNvSpPr txBox="1"/>
          <p:nvPr/>
        </p:nvSpPr>
        <p:spPr>
          <a:xfrm rot="16200000">
            <a:off x="-25926" y="2615391"/>
            <a:ext cx="1292662" cy="353943"/>
          </a:xfrm>
          <a:prstGeom prst="rect">
            <a:avLst/>
          </a:prstGeom>
          <a:noFill/>
        </p:spPr>
        <p:txBody>
          <a:bodyPr vert="horz" wrap="square" rtlCol="0">
            <a:spAutoFit/>
          </a:bodyPr>
          <a:lstStyle/>
          <a:p>
            <a:pPr algn="ctr"/>
            <a:r>
              <a:rPr lang="en-GB" sz="1700" b="1" spc="300" dirty="0"/>
              <a:t>Food</a:t>
            </a:r>
          </a:p>
        </p:txBody>
      </p:sp>
      <p:sp>
        <p:nvSpPr>
          <p:cNvPr id="12" name="TextBox 11">
            <a:extLst>
              <a:ext uri="{FF2B5EF4-FFF2-40B4-BE49-F238E27FC236}">
                <a16:creationId xmlns:a16="http://schemas.microsoft.com/office/drawing/2014/main" id="{994F34A9-90FD-4B98-B95D-61E86B13AEB4}"/>
              </a:ext>
            </a:extLst>
          </p:cNvPr>
          <p:cNvSpPr txBox="1"/>
          <p:nvPr/>
        </p:nvSpPr>
        <p:spPr>
          <a:xfrm rot="16200000">
            <a:off x="-302924" y="3808828"/>
            <a:ext cx="1846659" cy="353943"/>
          </a:xfrm>
          <a:prstGeom prst="rect">
            <a:avLst/>
          </a:prstGeom>
          <a:noFill/>
        </p:spPr>
        <p:txBody>
          <a:bodyPr vert="horz" wrap="square" rtlCol="0">
            <a:spAutoFit/>
          </a:bodyPr>
          <a:lstStyle/>
          <a:p>
            <a:pPr algn="ctr"/>
            <a:r>
              <a:rPr lang="en-GB" sz="1700" b="1" spc="300" dirty="0"/>
              <a:t>Social</a:t>
            </a:r>
          </a:p>
        </p:txBody>
      </p:sp>
      <p:sp>
        <p:nvSpPr>
          <p:cNvPr id="13" name="TextBox 12">
            <a:extLst>
              <a:ext uri="{FF2B5EF4-FFF2-40B4-BE49-F238E27FC236}">
                <a16:creationId xmlns:a16="http://schemas.microsoft.com/office/drawing/2014/main" id="{B6670B68-4253-4875-9182-0B78D7AB74E6}"/>
              </a:ext>
            </a:extLst>
          </p:cNvPr>
          <p:cNvSpPr txBox="1"/>
          <p:nvPr/>
        </p:nvSpPr>
        <p:spPr>
          <a:xfrm rot="16200000">
            <a:off x="-302923" y="5106918"/>
            <a:ext cx="1846659" cy="353943"/>
          </a:xfrm>
          <a:prstGeom prst="rect">
            <a:avLst/>
          </a:prstGeom>
          <a:noFill/>
        </p:spPr>
        <p:txBody>
          <a:bodyPr vert="horz" wrap="square" rtlCol="0">
            <a:spAutoFit/>
          </a:bodyPr>
          <a:lstStyle/>
          <a:p>
            <a:pPr algn="ctr"/>
            <a:r>
              <a:rPr lang="en-GB" sz="1700" b="1" spc="300" dirty="0"/>
              <a:t>Economic</a:t>
            </a:r>
          </a:p>
        </p:txBody>
      </p:sp>
      <p:sp>
        <p:nvSpPr>
          <p:cNvPr id="14" name="Rectangle: Rounded Corners 13">
            <a:extLst>
              <a:ext uri="{FF2B5EF4-FFF2-40B4-BE49-F238E27FC236}">
                <a16:creationId xmlns:a16="http://schemas.microsoft.com/office/drawing/2014/main" id="{65D53059-2178-44FE-9802-56DD9CB6FBF8}"/>
              </a:ext>
            </a:extLst>
          </p:cNvPr>
          <p:cNvSpPr/>
          <p:nvPr/>
        </p:nvSpPr>
        <p:spPr>
          <a:xfrm>
            <a:off x="1119187" y="2335828"/>
            <a:ext cx="2185988" cy="923925"/>
          </a:xfrm>
          <a:prstGeom prst="roundRect">
            <a:avLst/>
          </a:prstGeom>
          <a:ln w="19050">
            <a:gradFill flip="none" rotWithShape="1">
              <a:gsLst>
                <a:gs pos="0">
                  <a:schemeClr val="tx1"/>
                </a:gs>
                <a:gs pos="100000">
                  <a:srgbClr val="08A48C"/>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Crisis support</a:t>
            </a:r>
          </a:p>
          <a:p>
            <a:pPr algn="ctr"/>
            <a:r>
              <a:rPr lang="en-GB" sz="1600" dirty="0"/>
              <a:t>(e.g. food banks)</a:t>
            </a:r>
          </a:p>
        </p:txBody>
      </p:sp>
      <p:sp>
        <p:nvSpPr>
          <p:cNvPr id="15" name="Rectangle: Rounded Corners 14">
            <a:extLst>
              <a:ext uri="{FF2B5EF4-FFF2-40B4-BE49-F238E27FC236}">
                <a16:creationId xmlns:a16="http://schemas.microsoft.com/office/drawing/2014/main" id="{4F696656-188A-4232-BAAB-D483FB68A36F}"/>
              </a:ext>
            </a:extLst>
          </p:cNvPr>
          <p:cNvSpPr/>
          <p:nvPr/>
        </p:nvSpPr>
        <p:spPr>
          <a:xfrm>
            <a:off x="3614737" y="2331042"/>
            <a:ext cx="3348038" cy="923925"/>
          </a:xfrm>
          <a:prstGeom prst="roundRect">
            <a:avLst/>
          </a:prstGeom>
          <a:ln w="19050">
            <a:gradFill flip="none" rotWithShape="1">
              <a:gsLst>
                <a:gs pos="0">
                  <a:srgbClr val="08A48C"/>
                </a:gs>
                <a:gs pos="100000">
                  <a:schemeClr val="accent1">
                    <a:lumMod val="30000"/>
                    <a:lumOff val="70000"/>
                  </a:schemeClr>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Activities that build food knowledge and independence</a:t>
            </a:r>
          </a:p>
          <a:p>
            <a:pPr algn="ctr"/>
            <a:r>
              <a:rPr lang="en-GB" sz="1600" dirty="0"/>
              <a:t>(e.g. cooking clubs, food pantries)</a:t>
            </a:r>
          </a:p>
        </p:txBody>
      </p:sp>
      <p:sp>
        <p:nvSpPr>
          <p:cNvPr id="16" name="Rectangle: Rounded Corners 15">
            <a:extLst>
              <a:ext uri="{FF2B5EF4-FFF2-40B4-BE49-F238E27FC236}">
                <a16:creationId xmlns:a16="http://schemas.microsoft.com/office/drawing/2014/main" id="{806C9413-9A14-4366-A970-6D25879200D7}"/>
              </a:ext>
            </a:extLst>
          </p:cNvPr>
          <p:cNvSpPr/>
          <p:nvPr/>
        </p:nvSpPr>
        <p:spPr>
          <a:xfrm>
            <a:off x="7281443" y="2331042"/>
            <a:ext cx="4378900" cy="923925"/>
          </a:xfrm>
          <a:prstGeom prst="roundRect">
            <a:avLst/>
          </a:prstGeom>
          <a:ln w="19050">
            <a:gradFill flip="none" rotWithShape="1">
              <a:gsLst>
                <a:gs pos="0">
                  <a:srgbClr val="97FEEE"/>
                </a:gs>
                <a:gs pos="100000">
                  <a:srgbClr val="DDFFF9"/>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Community change</a:t>
            </a:r>
          </a:p>
          <a:p>
            <a:pPr algn="ctr"/>
            <a:r>
              <a:rPr lang="en-GB" sz="1600" dirty="0"/>
              <a:t>(e.g. activities that advance the local food landscape so that it meets everyone’s needs)</a:t>
            </a:r>
          </a:p>
        </p:txBody>
      </p:sp>
      <p:sp>
        <p:nvSpPr>
          <p:cNvPr id="17" name="Rectangle: Rounded Corners 16">
            <a:extLst>
              <a:ext uri="{FF2B5EF4-FFF2-40B4-BE49-F238E27FC236}">
                <a16:creationId xmlns:a16="http://schemas.microsoft.com/office/drawing/2014/main" id="{49618432-30D1-4BB4-8FB4-4A4F73CAE659}"/>
              </a:ext>
            </a:extLst>
          </p:cNvPr>
          <p:cNvSpPr/>
          <p:nvPr/>
        </p:nvSpPr>
        <p:spPr>
          <a:xfrm>
            <a:off x="1119187" y="3529265"/>
            <a:ext cx="2185988" cy="923925"/>
          </a:xfrm>
          <a:prstGeom prst="roundRect">
            <a:avLst/>
          </a:prstGeom>
          <a:ln w="19050">
            <a:gradFill flip="none" rotWithShape="1">
              <a:gsLst>
                <a:gs pos="0">
                  <a:schemeClr val="tx1"/>
                </a:gs>
                <a:gs pos="100000">
                  <a:srgbClr val="08A48C"/>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Crisis support</a:t>
            </a:r>
          </a:p>
          <a:p>
            <a:pPr algn="ctr"/>
            <a:r>
              <a:rPr lang="en-GB" sz="1600" dirty="0"/>
              <a:t>(e.g. mental health)</a:t>
            </a:r>
          </a:p>
        </p:txBody>
      </p:sp>
      <p:sp>
        <p:nvSpPr>
          <p:cNvPr id="18" name="Rectangle: Rounded Corners 17">
            <a:extLst>
              <a:ext uri="{FF2B5EF4-FFF2-40B4-BE49-F238E27FC236}">
                <a16:creationId xmlns:a16="http://schemas.microsoft.com/office/drawing/2014/main" id="{AD850102-58E7-4DEF-A0DD-36F4EA70806E}"/>
              </a:ext>
            </a:extLst>
          </p:cNvPr>
          <p:cNvSpPr/>
          <p:nvPr/>
        </p:nvSpPr>
        <p:spPr>
          <a:xfrm>
            <a:off x="1119187" y="4819455"/>
            <a:ext cx="2185988" cy="923925"/>
          </a:xfrm>
          <a:prstGeom prst="roundRect">
            <a:avLst/>
          </a:prstGeom>
          <a:ln w="19050">
            <a:gradFill flip="none" rotWithShape="1">
              <a:gsLst>
                <a:gs pos="0">
                  <a:schemeClr val="tx1"/>
                </a:gs>
                <a:gs pos="100000">
                  <a:srgbClr val="08A48C"/>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Crisis support</a:t>
            </a:r>
          </a:p>
          <a:p>
            <a:pPr algn="ctr"/>
            <a:r>
              <a:rPr lang="en-GB" sz="1600" dirty="0"/>
              <a:t>(e.g. emergency housing)</a:t>
            </a:r>
          </a:p>
        </p:txBody>
      </p:sp>
      <p:sp>
        <p:nvSpPr>
          <p:cNvPr id="19" name="Rectangle: Rounded Corners 18">
            <a:extLst>
              <a:ext uri="{FF2B5EF4-FFF2-40B4-BE49-F238E27FC236}">
                <a16:creationId xmlns:a16="http://schemas.microsoft.com/office/drawing/2014/main" id="{D090D1DF-8E6A-4CD0-906E-E464890DCD2C}"/>
              </a:ext>
            </a:extLst>
          </p:cNvPr>
          <p:cNvSpPr/>
          <p:nvPr/>
        </p:nvSpPr>
        <p:spPr>
          <a:xfrm>
            <a:off x="3619290" y="3529265"/>
            <a:ext cx="3348038" cy="923925"/>
          </a:xfrm>
          <a:prstGeom prst="roundRect">
            <a:avLst/>
          </a:prstGeom>
          <a:ln w="19050">
            <a:gradFill flip="none" rotWithShape="1">
              <a:gsLst>
                <a:gs pos="0">
                  <a:srgbClr val="08A48C"/>
                </a:gs>
                <a:gs pos="100000">
                  <a:schemeClr val="accent1">
                    <a:lumMod val="30000"/>
                    <a:lumOff val="70000"/>
                  </a:schemeClr>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Community activities that develop social networks</a:t>
            </a:r>
          </a:p>
          <a:p>
            <a:pPr algn="ctr"/>
            <a:r>
              <a:rPr lang="en-GB" sz="1600" dirty="0"/>
              <a:t>(e.g. social eating)</a:t>
            </a:r>
          </a:p>
        </p:txBody>
      </p:sp>
      <p:sp>
        <p:nvSpPr>
          <p:cNvPr id="20" name="Rectangle: Rounded Corners 19">
            <a:extLst>
              <a:ext uri="{FF2B5EF4-FFF2-40B4-BE49-F238E27FC236}">
                <a16:creationId xmlns:a16="http://schemas.microsoft.com/office/drawing/2014/main" id="{8467BBAD-FE1A-48AE-8D25-CCE471AAB7DA}"/>
              </a:ext>
            </a:extLst>
          </p:cNvPr>
          <p:cNvSpPr/>
          <p:nvPr/>
        </p:nvSpPr>
        <p:spPr>
          <a:xfrm>
            <a:off x="3614737" y="4819456"/>
            <a:ext cx="3348038" cy="923925"/>
          </a:xfrm>
          <a:prstGeom prst="roundRect">
            <a:avLst/>
          </a:prstGeom>
          <a:ln w="19050">
            <a:gradFill flip="none" rotWithShape="1">
              <a:gsLst>
                <a:gs pos="0">
                  <a:srgbClr val="08A48C"/>
                </a:gs>
                <a:gs pos="100000">
                  <a:schemeClr val="accent1">
                    <a:lumMod val="30000"/>
                    <a:lumOff val="70000"/>
                  </a:schemeClr>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Activities that improve financial circumstances</a:t>
            </a:r>
          </a:p>
          <a:p>
            <a:pPr algn="ctr"/>
            <a:r>
              <a:rPr lang="en-GB" sz="1600" dirty="0"/>
              <a:t>(e.g. employability support)</a:t>
            </a:r>
          </a:p>
        </p:txBody>
      </p:sp>
      <p:sp>
        <p:nvSpPr>
          <p:cNvPr id="21" name="Rectangle: Rounded Corners 20">
            <a:extLst>
              <a:ext uri="{FF2B5EF4-FFF2-40B4-BE49-F238E27FC236}">
                <a16:creationId xmlns:a16="http://schemas.microsoft.com/office/drawing/2014/main" id="{8A86D987-23A9-45CD-AD42-973E1F956A41}"/>
              </a:ext>
            </a:extLst>
          </p:cNvPr>
          <p:cNvSpPr/>
          <p:nvPr/>
        </p:nvSpPr>
        <p:spPr>
          <a:xfrm>
            <a:off x="7281443" y="3529265"/>
            <a:ext cx="4378900" cy="923925"/>
          </a:xfrm>
          <a:prstGeom prst="roundRect">
            <a:avLst/>
          </a:prstGeom>
          <a:ln w="19050">
            <a:gradFill flip="none" rotWithShape="1">
              <a:gsLst>
                <a:gs pos="0">
                  <a:srgbClr val="97FEEE"/>
                </a:gs>
                <a:gs pos="100000">
                  <a:srgbClr val="DDFFF9"/>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Community change</a:t>
            </a:r>
          </a:p>
          <a:p>
            <a:pPr algn="ctr"/>
            <a:r>
              <a:rPr lang="en-GB" sz="1600" dirty="0"/>
              <a:t>(e.g. developed community cohesion and social ties)</a:t>
            </a:r>
          </a:p>
        </p:txBody>
      </p:sp>
      <p:sp>
        <p:nvSpPr>
          <p:cNvPr id="22" name="Rectangle: Rounded Corners 21">
            <a:extLst>
              <a:ext uri="{FF2B5EF4-FFF2-40B4-BE49-F238E27FC236}">
                <a16:creationId xmlns:a16="http://schemas.microsoft.com/office/drawing/2014/main" id="{9F8F57CA-FC34-48AC-9EA7-87FC7375005C}"/>
              </a:ext>
            </a:extLst>
          </p:cNvPr>
          <p:cNvSpPr/>
          <p:nvPr/>
        </p:nvSpPr>
        <p:spPr>
          <a:xfrm>
            <a:off x="7272337" y="4819455"/>
            <a:ext cx="4378900" cy="923925"/>
          </a:xfrm>
          <a:prstGeom prst="roundRect">
            <a:avLst/>
          </a:prstGeom>
          <a:ln w="19050">
            <a:gradFill flip="none" rotWithShape="1">
              <a:gsLst>
                <a:gs pos="0">
                  <a:srgbClr val="97FEEE"/>
                </a:gs>
                <a:gs pos="100000">
                  <a:srgbClr val="DDFFF9"/>
                </a:gs>
              </a:gsLst>
              <a:lin ang="0" scaled="1"/>
              <a:tileRect/>
            </a:gra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Community change</a:t>
            </a:r>
          </a:p>
          <a:p>
            <a:pPr algn="ctr"/>
            <a:r>
              <a:rPr lang="en-GB" sz="1600" dirty="0"/>
              <a:t>(e.g. activities that improve and enhance the local economic landscape)</a:t>
            </a:r>
          </a:p>
        </p:txBody>
      </p:sp>
      <p:sp>
        <p:nvSpPr>
          <p:cNvPr id="24" name="TextBox 23">
            <a:extLst>
              <a:ext uri="{FF2B5EF4-FFF2-40B4-BE49-F238E27FC236}">
                <a16:creationId xmlns:a16="http://schemas.microsoft.com/office/drawing/2014/main" id="{4AE5894F-ABA8-4AEE-8D70-ED562EBB06F5}"/>
              </a:ext>
            </a:extLst>
          </p:cNvPr>
          <p:cNvSpPr txBox="1"/>
          <p:nvPr/>
        </p:nvSpPr>
        <p:spPr>
          <a:xfrm>
            <a:off x="1059656" y="6033419"/>
            <a:ext cx="8523598" cy="276999"/>
          </a:xfrm>
          <a:prstGeom prst="rect">
            <a:avLst/>
          </a:prstGeom>
          <a:noFill/>
        </p:spPr>
        <p:txBody>
          <a:bodyPr wrap="square">
            <a:spAutoFit/>
          </a:bodyPr>
          <a:lstStyle/>
          <a:p>
            <a:r>
              <a:rPr lang="en-GB" sz="1200" u="sng" dirty="0">
                <a:solidFill>
                  <a:srgbClr val="0063BE"/>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(PDF) Building Post-COVID Community resilience by moving beyond emergency food support (researchgate.net)</a:t>
            </a:r>
            <a:endParaRPr lang="en-GB" sz="1200" dirty="0"/>
          </a:p>
        </p:txBody>
      </p:sp>
      <p:sp>
        <p:nvSpPr>
          <p:cNvPr id="25" name="Arrow: Right 24">
            <a:extLst>
              <a:ext uri="{FF2B5EF4-FFF2-40B4-BE49-F238E27FC236}">
                <a16:creationId xmlns:a16="http://schemas.microsoft.com/office/drawing/2014/main" id="{B0FE2256-AD47-4EA6-B18E-204E08A1BA14}"/>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grpSp>
        <p:nvGrpSpPr>
          <p:cNvPr id="30" name="Group 29">
            <a:extLst>
              <a:ext uri="{FF2B5EF4-FFF2-40B4-BE49-F238E27FC236}">
                <a16:creationId xmlns:a16="http://schemas.microsoft.com/office/drawing/2014/main" id="{E08986A1-1E43-459C-ACB1-03B18D672D97}"/>
              </a:ext>
            </a:extLst>
          </p:cNvPr>
          <p:cNvGrpSpPr/>
          <p:nvPr/>
        </p:nvGrpSpPr>
        <p:grpSpPr>
          <a:xfrm>
            <a:off x="1059656" y="1720089"/>
            <a:ext cx="2305050" cy="610953"/>
            <a:chOff x="1059656" y="1720089"/>
            <a:chExt cx="2305050" cy="610953"/>
          </a:xfrm>
        </p:grpSpPr>
        <p:sp>
          <p:nvSpPr>
            <p:cNvPr id="7" name="TextBox 6">
              <a:extLst>
                <a:ext uri="{FF2B5EF4-FFF2-40B4-BE49-F238E27FC236}">
                  <a16:creationId xmlns:a16="http://schemas.microsoft.com/office/drawing/2014/main" id="{63E24CC3-9781-43A1-BACD-095B02FABEC4}"/>
                </a:ext>
              </a:extLst>
            </p:cNvPr>
            <p:cNvSpPr txBox="1"/>
            <p:nvPr/>
          </p:nvSpPr>
          <p:spPr>
            <a:xfrm>
              <a:off x="1059656" y="1720089"/>
              <a:ext cx="2305050" cy="400110"/>
            </a:xfrm>
            <a:prstGeom prst="rect">
              <a:avLst/>
            </a:prstGeom>
            <a:noFill/>
          </p:spPr>
          <p:txBody>
            <a:bodyPr wrap="square" rtlCol="0">
              <a:spAutoFit/>
            </a:bodyPr>
            <a:lstStyle/>
            <a:p>
              <a:pPr algn="ctr"/>
              <a:r>
                <a:rPr lang="en-GB" sz="2000" b="1" spc="300" dirty="0"/>
                <a:t>Catching</a:t>
              </a:r>
            </a:p>
          </p:txBody>
        </p:sp>
        <p:sp>
          <p:nvSpPr>
            <p:cNvPr id="26" name="TextBox 25">
              <a:extLst>
                <a:ext uri="{FF2B5EF4-FFF2-40B4-BE49-F238E27FC236}">
                  <a16:creationId xmlns:a16="http://schemas.microsoft.com/office/drawing/2014/main" id="{4358BFBC-0CB5-4936-9AA1-DB16FAD93402}"/>
                </a:ext>
              </a:extLst>
            </p:cNvPr>
            <p:cNvSpPr txBox="1"/>
            <p:nvPr/>
          </p:nvSpPr>
          <p:spPr>
            <a:xfrm flipH="1">
              <a:off x="1754698" y="2023265"/>
              <a:ext cx="937195" cy="307777"/>
            </a:xfrm>
            <a:prstGeom prst="rect">
              <a:avLst/>
            </a:prstGeom>
            <a:noFill/>
          </p:spPr>
          <p:txBody>
            <a:bodyPr wrap="square" rtlCol="0">
              <a:spAutoFit/>
            </a:bodyPr>
            <a:lstStyle/>
            <a:p>
              <a:r>
                <a:rPr lang="en-GB" sz="1400" i="1" dirty="0"/>
                <a:t>doing for</a:t>
              </a:r>
            </a:p>
          </p:txBody>
        </p:sp>
      </p:grpSp>
      <p:grpSp>
        <p:nvGrpSpPr>
          <p:cNvPr id="31" name="Group 30">
            <a:extLst>
              <a:ext uri="{FF2B5EF4-FFF2-40B4-BE49-F238E27FC236}">
                <a16:creationId xmlns:a16="http://schemas.microsoft.com/office/drawing/2014/main" id="{BBB40671-B801-4DB6-A464-8089D5B976C7}"/>
              </a:ext>
            </a:extLst>
          </p:cNvPr>
          <p:cNvGrpSpPr/>
          <p:nvPr/>
        </p:nvGrpSpPr>
        <p:grpSpPr>
          <a:xfrm>
            <a:off x="3364706" y="1746589"/>
            <a:ext cx="3848100" cy="601193"/>
            <a:chOff x="3364706" y="1746589"/>
            <a:chExt cx="3848100" cy="601193"/>
          </a:xfrm>
        </p:grpSpPr>
        <p:sp>
          <p:nvSpPr>
            <p:cNvPr id="9" name="TextBox 8">
              <a:extLst>
                <a:ext uri="{FF2B5EF4-FFF2-40B4-BE49-F238E27FC236}">
                  <a16:creationId xmlns:a16="http://schemas.microsoft.com/office/drawing/2014/main" id="{F4725493-A577-4559-A3F0-FB00F24EA7F6}"/>
                </a:ext>
              </a:extLst>
            </p:cNvPr>
            <p:cNvSpPr txBox="1"/>
            <p:nvPr/>
          </p:nvSpPr>
          <p:spPr>
            <a:xfrm>
              <a:off x="3364706" y="1746589"/>
              <a:ext cx="3848100" cy="400110"/>
            </a:xfrm>
            <a:prstGeom prst="rect">
              <a:avLst/>
            </a:prstGeom>
            <a:noFill/>
          </p:spPr>
          <p:txBody>
            <a:bodyPr wrap="square" rtlCol="0">
              <a:spAutoFit/>
            </a:bodyPr>
            <a:lstStyle/>
            <a:p>
              <a:pPr algn="ctr"/>
              <a:r>
                <a:rPr lang="en-GB" sz="2000" b="1" spc="300" dirty="0"/>
                <a:t>Capacity Building</a:t>
              </a:r>
            </a:p>
          </p:txBody>
        </p:sp>
        <p:sp>
          <p:nvSpPr>
            <p:cNvPr id="28" name="TextBox 27">
              <a:extLst>
                <a:ext uri="{FF2B5EF4-FFF2-40B4-BE49-F238E27FC236}">
                  <a16:creationId xmlns:a16="http://schemas.microsoft.com/office/drawing/2014/main" id="{3EA89DCB-CB09-45CF-89B1-D1EB761062C0}"/>
                </a:ext>
              </a:extLst>
            </p:cNvPr>
            <p:cNvSpPr txBox="1"/>
            <p:nvPr/>
          </p:nvSpPr>
          <p:spPr>
            <a:xfrm flipH="1">
              <a:off x="4784185" y="2040005"/>
              <a:ext cx="1009142" cy="307777"/>
            </a:xfrm>
            <a:prstGeom prst="rect">
              <a:avLst/>
            </a:prstGeom>
            <a:noFill/>
          </p:spPr>
          <p:txBody>
            <a:bodyPr wrap="square" rtlCol="0">
              <a:spAutoFit/>
            </a:bodyPr>
            <a:lstStyle/>
            <a:p>
              <a:r>
                <a:rPr lang="en-GB" sz="1400" i="1" dirty="0"/>
                <a:t>doing with</a:t>
              </a:r>
            </a:p>
          </p:txBody>
        </p:sp>
      </p:grpSp>
      <p:grpSp>
        <p:nvGrpSpPr>
          <p:cNvPr id="32" name="Group 31">
            <a:extLst>
              <a:ext uri="{FF2B5EF4-FFF2-40B4-BE49-F238E27FC236}">
                <a16:creationId xmlns:a16="http://schemas.microsoft.com/office/drawing/2014/main" id="{21A3A7B5-3789-4144-B394-A77B0AB4A2ED}"/>
              </a:ext>
            </a:extLst>
          </p:cNvPr>
          <p:cNvGrpSpPr/>
          <p:nvPr/>
        </p:nvGrpSpPr>
        <p:grpSpPr>
          <a:xfrm>
            <a:off x="7885619" y="1745921"/>
            <a:ext cx="3170548" cy="605465"/>
            <a:chOff x="7885619" y="1745921"/>
            <a:chExt cx="3170548" cy="605465"/>
          </a:xfrm>
        </p:grpSpPr>
        <p:sp>
          <p:nvSpPr>
            <p:cNvPr id="10" name="TextBox 9">
              <a:extLst>
                <a:ext uri="{FF2B5EF4-FFF2-40B4-BE49-F238E27FC236}">
                  <a16:creationId xmlns:a16="http://schemas.microsoft.com/office/drawing/2014/main" id="{EA23FD2B-9C08-46E6-BF00-BF83BD28632C}"/>
                </a:ext>
              </a:extLst>
            </p:cNvPr>
            <p:cNvSpPr txBox="1"/>
            <p:nvPr/>
          </p:nvSpPr>
          <p:spPr>
            <a:xfrm>
              <a:off x="7885619" y="1745921"/>
              <a:ext cx="3170548" cy="400110"/>
            </a:xfrm>
            <a:prstGeom prst="rect">
              <a:avLst/>
            </a:prstGeom>
            <a:noFill/>
          </p:spPr>
          <p:txBody>
            <a:bodyPr wrap="square" rtlCol="0">
              <a:spAutoFit/>
            </a:bodyPr>
            <a:lstStyle/>
            <a:p>
              <a:pPr algn="ctr"/>
              <a:r>
                <a:rPr lang="en-GB" sz="2000" b="1" spc="300" dirty="0"/>
                <a:t>Transforming</a:t>
              </a:r>
            </a:p>
          </p:txBody>
        </p:sp>
        <p:sp>
          <p:nvSpPr>
            <p:cNvPr id="29" name="TextBox 28">
              <a:extLst>
                <a:ext uri="{FF2B5EF4-FFF2-40B4-BE49-F238E27FC236}">
                  <a16:creationId xmlns:a16="http://schemas.microsoft.com/office/drawing/2014/main" id="{2F5E1F1B-7254-46AE-A6BD-99E7DF9B06B0}"/>
                </a:ext>
              </a:extLst>
            </p:cNvPr>
            <p:cNvSpPr txBox="1"/>
            <p:nvPr/>
          </p:nvSpPr>
          <p:spPr>
            <a:xfrm flipH="1">
              <a:off x="9055067" y="2043609"/>
              <a:ext cx="856080" cy="307777"/>
            </a:xfrm>
            <a:prstGeom prst="rect">
              <a:avLst/>
            </a:prstGeom>
            <a:noFill/>
          </p:spPr>
          <p:txBody>
            <a:bodyPr wrap="square" rtlCol="0">
              <a:spAutoFit/>
            </a:bodyPr>
            <a:lstStyle/>
            <a:p>
              <a:r>
                <a:rPr lang="en-GB" sz="1400" i="1" dirty="0"/>
                <a:t>doing by</a:t>
              </a:r>
            </a:p>
          </p:txBody>
        </p:sp>
      </p:grpSp>
      <p:sp>
        <p:nvSpPr>
          <p:cNvPr id="3" name="Footer Placeholder 2">
            <a:extLst>
              <a:ext uri="{FF2B5EF4-FFF2-40B4-BE49-F238E27FC236}">
                <a16:creationId xmlns:a16="http://schemas.microsoft.com/office/drawing/2014/main" id="{6DDBEA78-6408-48C5-A8AC-748505A4B37F}"/>
              </a:ext>
            </a:extLst>
          </p:cNvPr>
          <p:cNvSpPr>
            <a:spLocks noGrp="1"/>
          </p:cNvSpPr>
          <p:nvPr>
            <p:ph type="ftr" sz="quarter" idx="11"/>
          </p:nvPr>
        </p:nvSpPr>
        <p:spPr/>
        <p:txBody>
          <a:bodyPr/>
          <a:lstStyle/>
          <a:p>
            <a:pPr algn="ctr"/>
            <a:r>
              <a:rPr lang="en-GB" dirty="0"/>
              <a:t>Review for discussion: not official policy</a:t>
            </a:r>
          </a:p>
        </p:txBody>
      </p:sp>
    </p:spTree>
    <p:extLst>
      <p:ext uri="{BB962C8B-B14F-4D97-AF65-F5344CB8AC3E}">
        <p14:creationId xmlns:p14="http://schemas.microsoft.com/office/powerpoint/2010/main" val="27963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B4BA022E-A844-40FC-BEDC-0B4991537C85}"/>
              </a:ext>
            </a:extLst>
          </p:cNvPr>
          <p:cNvSpPr txBox="1"/>
          <p:nvPr/>
        </p:nvSpPr>
        <p:spPr>
          <a:xfrm>
            <a:off x="1238250" y="781050"/>
            <a:ext cx="9296400" cy="1200329"/>
          </a:xfrm>
          <a:prstGeom prst="rect">
            <a:avLst/>
          </a:prstGeom>
          <a:noFill/>
        </p:spPr>
        <p:txBody>
          <a:bodyPr wrap="square" rtlCol="0">
            <a:spAutoFit/>
          </a:bodyPr>
          <a:lstStyle/>
          <a:p>
            <a:pPr algn="ctr"/>
            <a:r>
              <a:rPr lang="en-GB" sz="2400" b="1" dirty="0">
                <a:effectLst/>
                <a:latin typeface="Arial" panose="020B0604020202020204" pitchFamily="34" charset="0"/>
                <a:ea typeface="Calibri" panose="020F0502020204030204" pitchFamily="34" charset="0"/>
              </a:rPr>
              <a:t>“To be resilient, communities need interventions that build capacity for people to live better within these contexts whilst also seeking to transform those contexts”</a:t>
            </a:r>
            <a:r>
              <a:rPr lang="en-GB" sz="2400" dirty="0">
                <a:effectLst/>
                <a:latin typeface="Arial" panose="020B0604020202020204" pitchFamily="34" charset="0"/>
                <a:ea typeface="Calibri" panose="020F0502020204030204" pitchFamily="34" charset="0"/>
              </a:rPr>
              <a:t>*</a:t>
            </a:r>
            <a:endParaRPr lang="en-GB" sz="2400" dirty="0"/>
          </a:p>
        </p:txBody>
      </p:sp>
      <p:sp>
        <p:nvSpPr>
          <p:cNvPr id="29" name="TextBox 28">
            <a:extLst>
              <a:ext uri="{FF2B5EF4-FFF2-40B4-BE49-F238E27FC236}">
                <a16:creationId xmlns:a16="http://schemas.microsoft.com/office/drawing/2014/main" id="{22B7E112-BD66-4B37-A64C-0F9098F47380}"/>
              </a:ext>
            </a:extLst>
          </p:cNvPr>
          <p:cNvSpPr txBox="1"/>
          <p:nvPr/>
        </p:nvSpPr>
        <p:spPr>
          <a:xfrm>
            <a:off x="600075" y="6000751"/>
            <a:ext cx="6896100" cy="276999"/>
          </a:xfrm>
          <a:prstGeom prst="rect">
            <a:avLst/>
          </a:prstGeom>
          <a:noFill/>
        </p:spPr>
        <p:txBody>
          <a:bodyPr wrap="square" rtlCol="0">
            <a:spAutoFit/>
          </a:bodyPr>
          <a:lstStyle/>
          <a:p>
            <a:r>
              <a:rPr lang="en-GB" sz="1200" dirty="0"/>
              <a:t>*</a:t>
            </a:r>
            <a:r>
              <a:rPr lang="en-GB" sz="1200" dirty="0">
                <a:hlinkClick r:id="rId3"/>
              </a:rPr>
              <a:t>Uniting Resilience Research and Practice With an Inequalities Approach 2016 (sagepub.com)</a:t>
            </a:r>
            <a:endParaRPr lang="en-GB" sz="1200" dirty="0"/>
          </a:p>
        </p:txBody>
      </p:sp>
      <p:sp>
        <p:nvSpPr>
          <p:cNvPr id="31" name="TextBox 30">
            <a:extLst>
              <a:ext uri="{FF2B5EF4-FFF2-40B4-BE49-F238E27FC236}">
                <a16:creationId xmlns:a16="http://schemas.microsoft.com/office/drawing/2014/main" id="{10D6BB32-2184-4CEE-B66C-594638CC8184}"/>
              </a:ext>
            </a:extLst>
          </p:cNvPr>
          <p:cNvSpPr txBox="1"/>
          <p:nvPr/>
        </p:nvSpPr>
        <p:spPr>
          <a:xfrm>
            <a:off x="909637" y="2286000"/>
            <a:ext cx="10372725" cy="3323987"/>
          </a:xfrm>
          <a:prstGeom prst="rect">
            <a:avLst/>
          </a:prstGeom>
          <a:noFill/>
        </p:spPr>
        <p:txBody>
          <a:bodyPr wrap="square" rtlCol="0">
            <a:spAutoFit/>
          </a:bodyPr>
          <a:lstStyle/>
          <a:p>
            <a:pPr>
              <a:spcAft>
                <a:spcPts val="1200"/>
              </a:spcAft>
            </a:pPr>
            <a:r>
              <a:rPr lang="en-GB" dirty="0"/>
              <a:t>The Food Ladders approach takes an evidence-based, place-specific, holistic approach to food insecurity by addressing the economic foundations and using commensality to harness the social potential of food. Rather than solely responding to the immediate lack of food, Food Ladder support develops local food resilience.</a:t>
            </a:r>
          </a:p>
          <a:p>
            <a:pPr>
              <a:spcAft>
                <a:spcPts val="1200"/>
              </a:spcAft>
            </a:pPr>
            <a:r>
              <a:rPr lang="en-GB" dirty="0">
                <a:ea typeface="Calibri" panose="020F0502020204030204" pitchFamily="34" charset="0"/>
              </a:rPr>
              <a:t>‘C</a:t>
            </a:r>
            <a:r>
              <a:rPr lang="en-GB" sz="1800" dirty="0">
                <a:effectLst/>
                <a:ea typeface="Calibri" panose="020F0502020204030204" pitchFamily="34" charset="0"/>
              </a:rPr>
              <a:t>apacity building’ activities start to build resilience by addressing some of the root causes that may have been initially identified by ‘catching’ activities. ‘Transforming’ activity then uses this resilience for advocacy and betterment of the community. </a:t>
            </a:r>
          </a:p>
          <a:p>
            <a:pPr>
              <a:spcAft>
                <a:spcPts val="1200"/>
              </a:spcAft>
            </a:pPr>
            <a:r>
              <a:rPr lang="en-GB" dirty="0"/>
              <a:t>The Food Ladder framework can be used to map the existing support within the locality, identify gaps or duplicate activity, and can help facilitate onward referral to support on the next rung of the ladder.</a:t>
            </a:r>
          </a:p>
          <a:p>
            <a:pPr>
              <a:spcAft>
                <a:spcPts val="1200"/>
              </a:spcAft>
            </a:pPr>
            <a:endParaRPr lang="en-GB" dirty="0"/>
          </a:p>
        </p:txBody>
      </p:sp>
      <p:sp>
        <p:nvSpPr>
          <p:cNvPr id="32" name="Arrow: Right 31">
            <a:extLst>
              <a:ext uri="{FF2B5EF4-FFF2-40B4-BE49-F238E27FC236}">
                <a16:creationId xmlns:a16="http://schemas.microsoft.com/office/drawing/2014/main" id="{AACD2778-A6BF-4B21-84BF-CDBBFB12BC0A}"/>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sp>
        <p:nvSpPr>
          <p:cNvPr id="7" name="Title 1">
            <a:extLst>
              <a:ext uri="{FF2B5EF4-FFF2-40B4-BE49-F238E27FC236}">
                <a16:creationId xmlns:a16="http://schemas.microsoft.com/office/drawing/2014/main" id="{16735D69-410D-44BA-A7CD-A361FC83B6DA}"/>
              </a:ext>
            </a:extLst>
          </p:cNvPr>
          <p:cNvSpPr>
            <a:spLocks noGrp="1"/>
          </p:cNvSpPr>
          <p:nvPr>
            <p:ph type="title"/>
          </p:nvPr>
        </p:nvSpPr>
        <p:spPr>
          <a:xfrm>
            <a:off x="360000" y="136525"/>
            <a:ext cx="11444072" cy="258532"/>
          </a:xfrm>
        </p:spPr>
        <p:txBody>
          <a:bodyPr/>
          <a:lstStyle/>
          <a:p>
            <a:r>
              <a:rPr lang="en-GB" sz="1200" b="0" spc="250" dirty="0"/>
              <a:t>1.3. Support Structures and Framing Interventions</a:t>
            </a:r>
          </a:p>
        </p:txBody>
      </p:sp>
      <p:sp>
        <p:nvSpPr>
          <p:cNvPr id="2" name="Footer Placeholder 1">
            <a:extLst>
              <a:ext uri="{FF2B5EF4-FFF2-40B4-BE49-F238E27FC236}">
                <a16:creationId xmlns:a16="http://schemas.microsoft.com/office/drawing/2014/main" id="{9A044FC2-C815-4E54-A439-495E23CC25D9}"/>
              </a:ext>
            </a:extLst>
          </p:cNvPr>
          <p:cNvSpPr>
            <a:spLocks noGrp="1"/>
          </p:cNvSpPr>
          <p:nvPr>
            <p:ph type="ftr" sz="quarter" idx="11"/>
          </p:nvPr>
        </p:nvSpPr>
        <p:spPr/>
        <p:txBody>
          <a:bodyPr/>
          <a:lstStyle/>
          <a:p>
            <a:pPr algn="ctr"/>
            <a:r>
              <a:rPr lang="en-GB"/>
              <a:t>Review for discussion: not official policy</a:t>
            </a:r>
          </a:p>
        </p:txBody>
      </p:sp>
    </p:spTree>
    <p:extLst>
      <p:ext uri="{BB962C8B-B14F-4D97-AF65-F5344CB8AC3E}">
        <p14:creationId xmlns:p14="http://schemas.microsoft.com/office/powerpoint/2010/main" val="134423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10D6BB32-2184-4CEE-B66C-594638CC8184}"/>
              </a:ext>
            </a:extLst>
          </p:cNvPr>
          <p:cNvSpPr txBox="1"/>
          <p:nvPr/>
        </p:nvSpPr>
        <p:spPr>
          <a:xfrm>
            <a:off x="358922" y="396165"/>
            <a:ext cx="10372725" cy="369332"/>
          </a:xfrm>
          <a:prstGeom prst="rect">
            <a:avLst/>
          </a:prstGeom>
          <a:noFill/>
        </p:spPr>
        <p:txBody>
          <a:bodyPr wrap="square" rtlCol="0">
            <a:spAutoFit/>
          </a:bodyPr>
          <a:lstStyle/>
          <a:p>
            <a:pPr>
              <a:spcAft>
                <a:spcPts val="1200"/>
              </a:spcAft>
            </a:pPr>
            <a:r>
              <a:rPr lang="en-GB" dirty="0"/>
              <a:t>This approach is effectively used in </a:t>
            </a:r>
            <a:r>
              <a:rPr lang="en-GB" dirty="0">
                <a:hlinkClick r:id="rId3"/>
              </a:rPr>
              <a:t>FoodWise Leeds Food Resilience Toolkit</a:t>
            </a:r>
            <a:r>
              <a:rPr lang="en-GB" dirty="0"/>
              <a:t>:</a:t>
            </a:r>
          </a:p>
        </p:txBody>
      </p:sp>
      <p:sp>
        <p:nvSpPr>
          <p:cNvPr id="32" name="Arrow: Right 31">
            <a:extLst>
              <a:ext uri="{FF2B5EF4-FFF2-40B4-BE49-F238E27FC236}">
                <a16:creationId xmlns:a16="http://schemas.microsoft.com/office/drawing/2014/main" id="{AACD2778-A6BF-4B21-84BF-CDBBFB12BC0A}"/>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pic>
        <p:nvPicPr>
          <p:cNvPr id="7" name="Picture 6">
            <a:extLst>
              <a:ext uri="{FF2B5EF4-FFF2-40B4-BE49-F238E27FC236}">
                <a16:creationId xmlns:a16="http://schemas.microsoft.com/office/drawing/2014/main" id="{E8CC6796-8058-41A1-8945-6025DD4FD2E5}"/>
              </a:ext>
            </a:extLst>
          </p:cNvPr>
          <p:cNvPicPr/>
          <p:nvPr/>
        </p:nvPicPr>
        <p:blipFill rotWithShape="1">
          <a:blip r:embed="rId4"/>
          <a:srcRect t="2609" b="7146"/>
          <a:stretch/>
        </p:blipFill>
        <p:spPr>
          <a:xfrm>
            <a:off x="540763" y="892661"/>
            <a:ext cx="8020049" cy="5072678"/>
          </a:xfrm>
          <a:prstGeom prst="rect">
            <a:avLst/>
          </a:prstGeom>
        </p:spPr>
      </p:pic>
      <p:sp>
        <p:nvSpPr>
          <p:cNvPr id="2" name="TextBox 1">
            <a:extLst>
              <a:ext uri="{FF2B5EF4-FFF2-40B4-BE49-F238E27FC236}">
                <a16:creationId xmlns:a16="http://schemas.microsoft.com/office/drawing/2014/main" id="{85589B66-09AD-4CBF-AA56-73D4B7A3D662}"/>
              </a:ext>
            </a:extLst>
          </p:cNvPr>
          <p:cNvSpPr txBox="1"/>
          <p:nvPr/>
        </p:nvSpPr>
        <p:spPr>
          <a:xfrm>
            <a:off x="8877299" y="1171575"/>
            <a:ext cx="2773937" cy="4247317"/>
          </a:xfrm>
          <a:prstGeom prst="rect">
            <a:avLst/>
          </a:prstGeom>
          <a:noFill/>
        </p:spPr>
        <p:txBody>
          <a:bodyPr wrap="square" rtlCol="0">
            <a:spAutoFit/>
          </a:bodyPr>
          <a:lstStyle/>
          <a:p>
            <a:r>
              <a:rPr lang="en-GB" dirty="0"/>
              <a:t>The toolkit advocates for the Making Every Contact Count approach by utilising the ‘3As’ model (Ask, Advise, Assist) as a conversation guide.</a:t>
            </a:r>
          </a:p>
          <a:p>
            <a:endParaRPr lang="en-GB" dirty="0"/>
          </a:p>
          <a:p>
            <a:r>
              <a:rPr lang="en-GB" dirty="0"/>
              <a:t>They also encourage the recording of this information through a referral form, so the journey and provision utilisation can be captured.</a:t>
            </a:r>
          </a:p>
        </p:txBody>
      </p:sp>
      <p:sp>
        <p:nvSpPr>
          <p:cNvPr id="9" name="Title 1">
            <a:extLst>
              <a:ext uri="{FF2B5EF4-FFF2-40B4-BE49-F238E27FC236}">
                <a16:creationId xmlns:a16="http://schemas.microsoft.com/office/drawing/2014/main" id="{FADB13AB-E44A-42F5-95F0-2BE473FEEE85}"/>
              </a:ext>
            </a:extLst>
          </p:cNvPr>
          <p:cNvSpPr>
            <a:spLocks noGrp="1"/>
          </p:cNvSpPr>
          <p:nvPr>
            <p:ph type="title"/>
          </p:nvPr>
        </p:nvSpPr>
        <p:spPr>
          <a:xfrm>
            <a:off x="360000" y="136525"/>
            <a:ext cx="11444072" cy="258532"/>
          </a:xfrm>
        </p:spPr>
        <p:txBody>
          <a:bodyPr/>
          <a:lstStyle/>
          <a:p>
            <a:r>
              <a:rPr lang="en-GB" sz="1200" b="0" spc="250" dirty="0"/>
              <a:t>1.3. Support Structures and Framing Interventions</a:t>
            </a:r>
          </a:p>
        </p:txBody>
      </p:sp>
      <p:sp>
        <p:nvSpPr>
          <p:cNvPr id="3" name="Footer Placeholder 2">
            <a:extLst>
              <a:ext uri="{FF2B5EF4-FFF2-40B4-BE49-F238E27FC236}">
                <a16:creationId xmlns:a16="http://schemas.microsoft.com/office/drawing/2014/main" id="{E8FB3DFB-1A1D-42F8-926B-B307A85CE612}"/>
              </a:ext>
            </a:extLst>
          </p:cNvPr>
          <p:cNvSpPr>
            <a:spLocks noGrp="1"/>
          </p:cNvSpPr>
          <p:nvPr>
            <p:ph type="ftr" sz="quarter" idx="11"/>
          </p:nvPr>
        </p:nvSpPr>
        <p:spPr/>
        <p:txBody>
          <a:bodyPr/>
          <a:lstStyle/>
          <a:p>
            <a:pPr algn="ctr"/>
            <a:r>
              <a:rPr lang="en-GB" dirty="0"/>
              <a:t>Review for discussion: not official policy</a:t>
            </a:r>
          </a:p>
        </p:txBody>
      </p:sp>
    </p:spTree>
    <p:extLst>
      <p:ext uri="{BB962C8B-B14F-4D97-AF65-F5344CB8AC3E}">
        <p14:creationId xmlns:p14="http://schemas.microsoft.com/office/powerpoint/2010/main" val="147376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6E41C8-988F-476D-B3B2-75B5021DCA64}"/>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10D6BB32-2184-4CEE-B66C-594638CC8184}"/>
              </a:ext>
            </a:extLst>
          </p:cNvPr>
          <p:cNvSpPr txBox="1"/>
          <p:nvPr/>
        </p:nvSpPr>
        <p:spPr>
          <a:xfrm>
            <a:off x="791559" y="729020"/>
            <a:ext cx="10752742" cy="646331"/>
          </a:xfrm>
          <a:prstGeom prst="rect">
            <a:avLst/>
          </a:prstGeom>
          <a:noFill/>
        </p:spPr>
        <p:txBody>
          <a:bodyPr wrap="square" rtlCol="0">
            <a:spAutoFit/>
          </a:bodyPr>
          <a:lstStyle/>
          <a:p>
            <a:pPr>
              <a:spcAft>
                <a:spcPts val="1200"/>
              </a:spcAft>
            </a:pPr>
            <a:r>
              <a:rPr lang="en-GB" dirty="0"/>
              <a:t>Similarly, Bristol City Council have partnered with Feeding Bristol to develop and co-produce a definition for Food Equality, and create an associated </a:t>
            </a:r>
            <a:r>
              <a:rPr lang="en-GB" dirty="0">
                <a:hlinkClick r:id="rId3"/>
              </a:rPr>
              <a:t>strategy</a:t>
            </a:r>
            <a:r>
              <a:rPr lang="en-GB" dirty="0"/>
              <a:t> for 2022-32:</a:t>
            </a:r>
          </a:p>
        </p:txBody>
      </p:sp>
      <p:sp>
        <p:nvSpPr>
          <p:cNvPr id="9" name="TextBox 8">
            <a:extLst>
              <a:ext uri="{FF2B5EF4-FFF2-40B4-BE49-F238E27FC236}">
                <a16:creationId xmlns:a16="http://schemas.microsoft.com/office/drawing/2014/main" id="{191FC95F-243D-49DC-8560-AD57B6EA3147}"/>
              </a:ext>
            </a:extLst>
          </p:cNvPr>
          <p:cNvSpPr txBox="1"/>
          <p:nvPr/>
        </p:nvSpPr>
        <p:spPr>
          <a:xfrm>
            <a:off x="791558" y="1422063"/>
            <a:ext cx="10752741" cy="1200329"/>
          </a:xfrm>
          <a:prstGeom prst="rect">
            <a:avLst/>
          </a:prstGeom>
          <a:noFill/>
        </p:spPr>
        <p:txBody>
          <a:bodyPr wrap="square">
            <a:spAutoFit/>
          </a:bodyPr>
          <a:lstStyle/>
          <a:p>
            <a:pPr algn="ctr"/>
            <a:r>
              <a:rPr lang="en-GB" b="1" dirty="0">
                <a:effectLst/>
                <a:latin typeface="Arial" panose="020B0604020202020204" pitchFamily="34" charset="0"/>
                <a:ea typeface="Calibri" panose="020F0502020204030204" pitchFamily="34" charset="0"/>
              </a:rPr>
              <a:t>“Food equality exists when all people, at all times, have access to nutritious, affordable and appropriate food according to their social, cultural and dietary needs. They are equipped with the resources, skills and knowledge to use and benefit from food, which is sourced from a resilient, fair and environmentally sustainable food system.”</a:t>
            </a:r>
            <a:endParaRPr lang="en-GB" dirty="0"/>
          </a:p>
        </p:txBody>
      </p:sp>
      <p:sp>
        <p:nvSpPr>
          <p:cNvPr id="11" name="Arrow: Right 10">
            <a:extLst>
              <a:ext uri="{FF2B5EF4-FFF2-40B4-BE49-F238E27FC236}">
                <a16:creationId xmlns:a16="http://schemas.microsoft.com/office/drawing/2014/main" id="{D8A5A6D2-FD35-48C5-9078-0F8783E087E8}"/>
              </a:ext>
            </a:extLst>
          </p:cNvPr>
          <p:cNvSpPr/>
          <p:nvPr/>
        </p:nvSpPr>
        <p:spPr>
          <a:xfrm>
            <a:off x="10810682" y="5876925"/>
            <a:ext cx="84055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a:t>
            </a:r>
          </a:p>
        </p:txBody>
      </p:sp>
      <p:pic>
        <p:nvPicPr>
          <p:cNvPr id="5" name="Picture 4">
            <a:extLst>
              <a:ext uri="{FF2B5EF4-FFF2-40B4-BE49-F238E27FC236}">
                <a16:creationId xmlns:a16="http://schemas.microsoft.com/office/drawing/2014/main" id="{3453768D-CBE4-41E6-9CC2-6922EFA55A5B}"/>
              </a:ext>
            </a:extLst>
          </p:cNvPr>
          <p:cNvPicPr>
            <a:picLocks noChangeAspect="1"/>
          </p:cNvPicPr>
          <p:nvPr/>
        </p:nvPicPr>
        <p:blipFill>
          <a:blip r:embed="rId4"/>
          <a:stretch>
            <a:fillRect/>
          </a:stretch>
        </p:blipFill>
        <p:spPr>
          <a:xfrm>
            <a:off x="599750" y="2889826"/>
            <a:ext cx="4187895" cy="2419121"/>
          </a:xfrm>
          <a:prstGeom prst="rect">
            <a:avLst/>
          </a:prstGeom>
        </p:spPr>
      </p:pic>
      <p:sp>
        <p:nvSpPr>
          <p:cNvPr id="6" name="TextBox 5">
            <a:extLst>
              <a:ext uri="{FF2B5EF4-FFF2-40B4-BE49-F238E27FC236}">
                <a16:creationId xmlns:a16="http://schemas.microsoft.com/office/drawing/2014/main" id="{616FC622-A481-43E3-8903-5F3B6FD0CBAC}"/>
              </a:ext>
            </a:extLst>
          </p:cNvPr>
          <p:cNvSpPr txBox="1"/>
          <p:nvPr/>
        </p:nvSpPr>
        <p:spPr>
          <a:xfrm>
            <a:off x="4787645" y="2700847"/>
            <a:ext cx="6756654" cy="2862322"/>
          </a:xfrm>
          <a:prstGeom prst="rect">
            <a:avLst/>
          </a:prstGeom>
          <a:noFill/>
        </p:spPr>
        <p:txBody>
          <a:bodyPr wrap="square" lIns="91440" tIns="45720" rIns="91440" bIns="45720" rtlCol="0" anchor="t">
            <a:spAutoFit/>
          </a:bodyPr>
          <a:lstStyle/>
          <a:p>
            <a:r>
              <a:rPr lang="en-GB" dirty="0">
                <a:hlinkClick r:id="rId5"/>
              </a:rPr>
              <a:t>Hertfordshire County Council</a:t>
            </a:r>
            <a:r>
              <a:rPr lang="en-GB" dirty="0"/>
              <a:t> have produced a range of behavioural science resources to help local authorities identify the groups most at risk of the increased pressure on cost of living and provide evidence-based support.</a:t>
            </a:r>
          </a:p>
          <a:p>
            <a:r>
              <a:rPr lang="en-GB" dirty="0"/>
              <a:t>They advocate using the COM-B model (left) to understand and address behavioural barriers that may prevent people from accessing support services. Their </a:t>
            </a:r>
            <a:r>
              <a:rPr lang="en-GB" dirty="0">
                <a:hlinkClick r:id="rId6"/>
              </a:rPr>
              <a:t>Engage to Understand</a:t>
            </a:r>
            <a:r>
              <a:rPr lang="en-GB" dirty="0"/>
              <a:t> and </a:t>
            </a:r>
            <a:r>
              <a:rPr lang="en-GB" dirty="0">
                <a:hlinkClick r:id="rId7"/>
              </a:rPr>
              <a:t>Engage to Empower</a:t>
            </a:r>
            <a:r>
              <a:rPr lang="en-GB" dirty="0"/>
              <a:t> templates are frameworks to help identify barriers, co-design solutions, and monitor and evaluate the delivery.</a:t>
            </a:r>
            <a:endParaRPr lang="en-GB" dirty="0">
              <a:cs typeface="Arial"/>
            </a:endParaRPr>
          </a:p>
        </p:txBody>
      </p:sp>
      <p:sp>
        <p:nvSpPr>
          <p:cNvPr id="13" name="Title 1">
            <a:extLst>
              <a:ext uri="{FF2B5EF4-FFF2-40B4-BE49-F238E27FC236}">
                <a16:creationId xmlns:a16="http://schemas.microsoft.com/office/drawing/2014/main" id="{D34FF115-9D12-4D9D-A4AD-0A3C2AC9A969}"/>
              </a:ext>
            </a:extLst>
          </p:cNvPr>
          <p:cNvSpPr>
            <a:spLocks noGrp="1"/>
          </p:cNvSpPr>
          <p:nvPr>
            <p:ph type="title"/>
          </p:nvPr>
        </p:nvSpPr>
        <p:spPr>
          <a:xfrm>
            <a:off x="360000" y="136525"/>
            <a:ext cx="11444072" cy="258532"/>
          </a:xfrm>
        </p:spPr>
        <p:txBody>
          <a:bodyPr/>
          <a:lstStyle/>
          <a:p>
            <a:r>
              <a:rPr lang="en-GB" sz="1200" b="0" spc="250" dirty="0"/>
              <a:t>1.3. Support Structures and Framing Interventions</a:t>
            </a:r>
          </a:p>
        </p:txBody>
      </p:sp>
      <p:sp>
        <p:nvSpPr>
          <p:cNvPr id="2" name="Footer Placeholder 1">
            <a:extLst>
              <a:ext uri="{FF2B5EF4-FFF2-40B4-BE49-F238E27FC236}">
                <a16:creationId xmlns:a16="http://schemas.microsoft.com/office/drawing/2014/main" id="{E658E002-EC82-45B9-A992-37CEE780F037}"/>
              </a:ext>
            </a:extLst>
          </p:cNvPr>
          <p:cNvSpPr>
            <a:spLocks noGrp="1"/>
          </p:cNvSpPr>
          <p:nvPr>
            <p:ph type="ftr" sz="quarter" idx="11"/>
          </p:nvPr>
        </p:nvSpPr>
        <p:spPr/>
        <p:txBody>
          <a:bodyPr/>
          <a:lstStyle/>
          <a:p>
            <a:pPr algn="ctr"/>
            <a:r>
              <a:rPr lang="en-GB"/>
              <a:t>Review for discussion: not official policy</a:t>
            </a:r>
          </a:p>
        </p:txBody>
      </p:sp>
      <p:sp>
        <p:nvSpPr>
          <p:cNvPr id="3" name="TextBox 2">
            <a:extLst>
              <a:ext uri="{FF2B5EF4-FFF2-40B4-BE49-F238E27FC236}">
                <a16:creationId xmlns:a16="http://schemas.microsoft.com/office/drawing/2014/main" id="{C9A018E1-7249-F702-9D8A-D19D0CCFD488}"/>
              </a:ext>
            </a:extLst>
          </p:cNvPr>
          <p:cNvSpPr txBox="1"/>
          <p:nvPr/>
        </p:nvSpPr>
        <p:spPr>
          <a:xfrm>
            <a:off x="371606" y="5559469"/>
            <a:ext cx="108642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At a recent </a:t>
            </a:r>
            <a:r>
              <a:rPr lang="en-GB" i="1" dirty="0"/>
              <a:t>Hunger and Health </a:t>
            </a:r>
            <a:r>
              <a:rPr lang="en-GB" dirty="0"/>
              <a:t>seminar by the LGA, speakers recommended local authorities contact </a:t>
            </a:r>
            <a:r>
              <a:rPr lang="en-GB"/>
              <a:t>local universities to commission academic research into food insecurity issues and interventions.</a:t>
            </a:r>
            <a:endParaRPr lang="en-US"/>
          </a:p>
        </p:txBody>
      </p:sp>
    </p:spTree>
    <p:extLst>
      <p:ext uri="{BB962C8B-B14F-4D97-AF65-F5344CB8AC3E}">
        <p14:creationId xmlns:p14="http://schemas.microsoft.com/office/powerpoint/2010/main" val="3823083820"/>
      </p:ext>
    </p:extLst>
  </p:cSld>
  <p:clrMapOvr>
    <a:masterClrMapping/>
  </p:clrMapOvr>
</p:sld>
</file>

<file path=ppt/theme/theme1.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691CB87DDBD64C8FD32887379E2DE8" ma:contentTypeVersion="21" ma:contentTypeDescription="Create a new document." ma:contentTypeScope="" ma:versionID="c8f738b72ddffaa58c4393f74292715b">
  <xsd:schema xmlns:xsd="http://www.w3.org/2001/XMLSchema" xmlns:xs="http://www.w3.org/2001/XMLSchema" xmlns:p="http://schemas.microsoft.com/office/2006/metadata/properties" xmlns:ns2="661984a6-da6b-4af6-b4e6-6f7afbeb6463" xmlns:ns3="1022d36a-6a71-4d72-80e6-4c293b40d898" targetNamespace="http://schemas.microsoft.com/office/2006/metadata/properties" ma:root="true" ma:fieldsID="47a2fc7b69a4c2ec0239ab824adeead0" ns2:_="" ns3:_="">
    <xsd:import namespace="661984a6-da6b-4af6-b4e6-6f7afbeb6463"/>
    <xsd:import namespace="1022d36a-6a71-4d72-80e6-4c293b40d898"/>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lcf76f155ced4ddcb4097134ff3c332f0"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984a6-da6b-4af6-b4e6-6f7afbeb6463"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lcf76f155ced4ddcb4097134ff3c332f0" ma:index="14" nillable="true" ma:displayName="Image Tags_0" ma:hidden="true" ma:internalName="lcf76f155ced4ddcb4097134ff3c332f0"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af2c84-180d-4652-98d8-3773f236d38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Notes" ma:index="28"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22d36a-6a71-4d72-80e6-4c293b40d89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69203c5-0aa9-4637-ba7a-8554b0ca3e52}" ma:internalName="TaxCatchAll" ma:showField="CatchAllData" ma:web="1022d36a-6a71-4d72-80e6-4c293b40d898">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4C1AC-1B0A-4190-8A2B-193A2181E4BB}"/>
</file>

<file path=customXml/itemProps2.xml><?xml version="1.0" encoding="utf-8"?>
<ds:datastoreItem xmlns:ds="http://schemas.openxmlformats.org/officeDocument/2006/customXml" ds:itemID="{D3BD033D-60D5-448B-B0BD-FB4D18645268}"/>
</file>

<file path=docProps/app.xml><?xml version="1.0" encoding="utf-8"?>
<Properties xmlns="http://schemas.openxmlformats.org/officeDocument/2006/extended-properties" xmlns:vt="http://schemas.openxmlformats.org/officeDocument/2006/docPropsVTypes">
  <TotalTime>4889</TotalTime>
  <Words>6836</Words>
  <Application>Microsoft Macintosh PowerPoint</Application>
  <PresentationFormat>Widescreen</PresentationFormat>
  <Paragraphs>513</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1_Office Theme</vt:lpstr>
      <vt:lpstr>Food Insecurity Interventions</vt:lpstr>
      <vt:lpstr>Contents</vt:lpstr>
      <vt:lpstr>1. Introduction</vt:lpstr>
      <vt:lpstr>1.1. Scope of this Review</vt:lpstr>
      <vt:lpstr>1.2. Food Insecurity Drivers</vt:lpstr>
      <vt:lpstr>1.3. Support Structures and Framing Interventions</vt:lpstr>
      <vt:lpstr>1.3. Support Structures and Framing Interventions</vt:lpstr>
      <vt:lpstr>1.3. Support Structures and Framing Interventions</vt:lpstr>
      <vt:lpstr>1.3. Support Structures and Framing Interventions</vt:lpstr>
      <vt:lpstr>1.3. Support Structures and Framing Interventions</vt:lpstr>
      <vt:lpstr>1.4. Learning from COVID-19</vt:lpstr>
      <vt:lpstr>1.5. Problems with Interventions</vt:lpstr>
      <vt:lpstr>1.5. Problems with Interventions</vt:lpstr>
      <vt:lpstr>1.5. Problems with Interventions</vt:lpstr>
      <vt:lpstr>1.5. Problems with Interventions</vt:lpstr>
      <vt:lpstr>1.5. Problems with Interventions</vt:lpstr>
      <vt:lpstr>1.6. Mental Health and Food Insecurity</vt:lpstr>
      <vt:lpstr>2. Interventions</vt:lpstr>
      <vt:lpstr>2.1. Worldwide</vt:lpstr>
      <vt:lpstr>2.2. Partnership Working and Resource Mapping</vt:lpstr>
      <vt:lpstr>2.2. Partnership Working and Resource Mapping</vt:lpstr>
      <vt:lpstr>2.2. Partnership Working and Resource Mapping</vt:lpstr>
      <vt:lpstr>PowerPoint Presentation</vt:lpstr>
      <vt:lpstr>2.4. Cash First Approach</vt:lpstr>
      <vt:lpstr>2.5. Food Pantries and Clubs</vt:lpstr>
      <vt:lpstr>2.5. Food Pantries and Clubs</vt:lpstr>
      <vt:lpstr>2.5. Food Pantries and Clubs</vt:lpstr>
      <vt:lpstr>2.5. Food Pantries and Clubs</vt:lpstr>
      <vt:lpstr>2.5. Food Pantries and Clubs</vt:lpstr>
      <vt:lpstr>2.5. Food Pantries and Clubs</vt:lpstr>
      <vt:lpstr>2.6. Subsidies and Voucher Schemes</vt:lpstr>
      <vt:lpstr>2.7. Children</vt:lpstr>
      <vt:lpstr>2.8. Cooking Clubs</vt:lpstr>
      <vt:lpstr>2.9. Community Cohesion and Combatting Isolation</vt:lpstr>
      <vt:lpstr>2.10. Effective Communication</vt:lpstr>
      <vt:lpstr>3. 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Insecurity Interventions</dc:title>
  <dc:creator>Moylan, Mella</dc:creator>
  <cp:lastModifiedBy>Kristin Bash</cp:lastModifiedBy>
  <cp:revision>101</cp:revision>
  <dcterms:created xsi:type="dcterms:W3CDTF">2022-10-11T13:19:14Z</dcterms:created>
  <dcterms:modified xsi:type="dcterms:W3CDTF">2022-11-10T07:51:06Z</dcterms:modified>
</cp:coreProperties>
</file>