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94" y="15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68C1A-6E0F-4D61-834E-3A9FFD4ED2A2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Andy Knox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65A52-0C79-4600-B440-833FA83A5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24023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240779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61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opulation Health…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Population Health</a:t>
            </a:r>
          </a:p>
          <a:p>
            <a:r>
              <a:t>Together We Can</a:t>
            </a:r>
          </a:p>
        </p:txBody>
      </p:sp>
      <p:sp>
        <p:nvSpPr>
          <p:cNvPr id="120" name="Dr Andy Knox…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356362">
              <a:defRPr sz="2257"/>
            </a:pPr>
            <a:r>
              <a:t>Dr Andy Knox</a:t>
            </a:r>
          </a:p>
          <a:p>
            <a:pPr defTabSz="356362">
              <a:defRPr sz="2257"/>
            </a:pPr>
            <a:r>
              <a:t>Director of Population Health</a:t>
            </a:r>
          </a:p>
          <a:p>
            <a:pPr defTabSz="356362">
              <a:defRPr sz="2257"/>
            </a:pPr>
            <a:r>
              <a:t>Morecambe Bay Integrated Care Partnership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iu.png" descr="iu.pn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t="5293" b="5293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51" name="The Places and Communities We Live In and Wit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defRPr sz="6400"/>
            </a:lvl1pPr>
          </a:lstStyle>
          <a:p>
            <a:r>
              <a:t>The Places and Communities We Live In and With</a:t>
            </a:r>
          </a:p>
        </p:txBody>
      </p:sp>
      <p:sp>
        <p:nvSpPr>
          <p:cNvPr id="152" name="Place has a major impact - housing, education, local planning, advertising, air pollution, transport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305180" indent="-305180" defTabSz="519937">
              <a:spcBef>
                <a:spcPts val="2800"/>
              </a:spcBef>
              <a:defRPr sz="2492"/>
            </a:pPr>
            <a:r>
              <a:t>Place has a major impact - housing, education, local planning, advertising, air pollution, transport</a:t>
            </a:r>
          </a:p>
          <a:p>
            <a:pPr marL="305180" indent="-305180" defTabSz="519937">
              <a:spcBef>
                <a:spcPts val="2800"/>
              </a:spcBef>
              <a:defRPr sz="2492"/>
            </a:pPr>
            <a:r>
              <a:t>49% CUTS in real terms to local government (cannot be covered for by small rise in NHS budget)</a:t>
            </a:r>
          </a:p>
          <a:p>
            <a:pPr marL="305180" indent="-305180" defTabSz="519937">
              <a:spcBef>
                <a:spcPts val="2800"/>
              </a:spcBef>
              <a:defRPr sz="2492"/>
            </a:pPr>
            <a:r>
              <a:t>Community  - positive or negative effects</a:t>
            </a:r>
          </a:p>
          <a:p>
            <a:pPr marL="305180" indent="-305180" defTabSz="519937">
              <a:spcBef>
                <a:spcPts val="2800"/>
              </a:spcBef>
              <a:defRPr sz="2492"/>
            </a:pPr>
            <a:r>
              <a:t>Poverty Truth Commission</a:t>
            </a:r>
          </a:p>
          <a:p>
            <a:pPr marL="305180" indent="-305180" defTabSz="519937">
              <a:spcBef>
                <a:spcPts val="2800"/>
              </a:spcBef>
              <a:defRPr sz="2492"/>
            </a:pPr>
            <a:r>
              <a:t>Together WITH </a:t>
            </a:r>
          </a:p>
          <a:p>
            <a:pPr marL="305180" indent="-305180" defTabSz="519937">
              <a:spcBef>
                <a:spcPts val="2800"/>
              </a:spcBef>
              <a:defRPr sz="2492"/>
            </a:pPr>
            <a:r>
              <a:t>Social Movement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Our Health Behaviours and Lifesty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t>Our Health Behaviours and Lifestyle</a:t>
            </a:r>
          </a:p>
        </p:txBody>
      </p:sp>
      <p:sp>
        <p:nvSpPr>
          <p:cNvPr id="155" name="Easier for some communities than other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3384" indent="-413384" defTabSz="543305">
              <a:spcBef>
                <a:spcPts val="3900"/>
              </a:spcBef>
              <a:defRPr sz="2976"/>
            </a:pPr>
            <a:r>
              <a:t>Easier for some communities than others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Diet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Smoking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Inactivity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Alcohol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Positive Mental Health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High BP, High BMI, Total Cholesterol, High Blood Sugar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iu.jpeg" descr="iu.jpe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7461249" y="2590800"/>
            <a:ext cx="3848102" cy="6286500"/>
          </a:xfrm>
          <a:prstGeom prst="rect">
            <a:avLst/>
          </a:prstGeom>
        </p:spPr>
      </p:pic>
      <p:sp>
        <p:nvSpPr>
          <p:cNvPr id="158" name="Integrated Health and Care Syste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Integrated Health and Care System</a:t>
            </a:r>
          </a:p>
        </p:txBody>
      </p:sp>
      <p:sp>
        <p:nvSpPr>
          <p:cNvPr id="159" name="Redesigning Care with People who Use the System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19455" indent="-219455" defTabSz="373887">
              <a:spcBef>
                <a:spcPts val="2000"/>
              </a:spcBef>
              <a:defRPr sz="1792"/>
            </a:pPr>
            <a:r>
              <a:t>Redesigning Care with People who Use the System</a:t>
            </a:r>
          </a:p>
          <a:p>
            <a:pPr marL="219455" indent="-219455" defTabSz="373887">
              <a:spcBef>
                <a:spcPts val="2000"/>
              </a:spcBef>
              <a:defRPr sz="1792"/>
            </a:pPr>
            <a:r>
              <a:t>Putting Relationships back into the Heart of Everything we Do</a:t>
            </a:r>
          </a:p>
          <a:p>
            <a:pPr marL="219455" indent="-219455" defTabSz="373887">
              <a:spcBef>
                <a:spcPts val="2000"/>
              </a:spcBef>
              <a:defRPr sz="1792"/>
            </a:pPr>
            <a:r>
              <a:t>Breaking Down Boundaries</a:t>
            </a:r>
          </a:p>
          <a:p>
            <a:pPr marL="219455" indent="-219455" defTabSz="373887">
              <a:spcBef>
                <a:spcPts val="2000"/>
              </a:spcBef>
              <a:defRPr sz="1792"/>
            </a:pPr>
            <a:r>
              <a:t>Brave Leadership</a:t>
            </a:r>
          </a:p>
          <a:p>
            <a:pPr marL="219455" indent="-219455" defTabSz="373887">
              <a:spcBef>
                <a:spcPts val="2000"/>
              </a:spcBef>
              <a:defRPr sz="1792"/>
            </a:pPr>
            <a:r>
              <a:t>Culture of Joy and Kindness</a:t>
            </a:r>
          </a:p>
          <a:p>
            <a:pPr marL="219455" indent="-219455" defTabSz="373887">
              <a:spcBef>
                <a:spcPts val="2000"/>
              </a:spcBef>
              <a:defRPr sz="1792"/>
            </a:pPr>
            <a:r>
              <a:t>Devolution </a:t>
            </a:r>
          </a:p>
          <a:p>
            <a:pPr marL="438911" lvl="1" indent="-219455" defTabSz="373887">
              <a:spcBef>
                <a:spcPts val="2000"/>
              </a:spcBef>
              <a:defRPr sz="1792"/>
            </a:pPr>
            <a:r>
              <a:t>As the Mayor of Greater Manchester, Andy Burnham, has said: </a:t>
            </a:r>
            <a:endParaRPr sz="768"/>
          </a:p>
          <a:p>
            <a:pPr marL="0" indent="0" defTabSz="292607">
              <a:lnSpc>
                <a:spcPts val="3600"/>
              </a:lnSpc>
              <a:spcBef>
                <a:spcPts val="700"/>
              </a:spcBef>
              <a:buSzTx/>
              <a:buNone/>
              <a:defRPr sz="2048" i="1">
                <a:latin typeface="Times"/>
                <a:ea typeface="Times"/>
                <a:cs typeface="Times"/>
                <a:sym typeface="Times"/>
              </a:defRPr>
            </a:pPr>
            <a:endParaRPr sz="768"/>
          </a:p>
          <a:p>
            <a:pPr marL="0" indent="0" defTabSz="292607">
              <a:lnSpc>
                <a:spcPts val="3600"/>
              </a:lnSpc>
              <a:spcBef>
                <a:spcPts val="700"/>
              </a:spcBef>
              <a:buSzTx/>
              <a:buNone/>
              <a:defRPr sz="2048" i="1">
                <a:latin typeface="Times"/>
                <a:ea typeface="Times"/>
                <a:cs typeface="Times"/>
                <a:sym typeface="Times"/>
              </a:defRPr>
            </a:pPr>
            <a:r>
              <a:t>As Secretary of State for Health, you can have a vision for health services. As Mayor of Greater Manchester, you can have a vision for people’s health. There is a world of difference between the two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iu-1.jpeg" descr="iu-1.jpe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7338092" y="2590800"/>
            <a:ext cx="4094416" cy="6286500"/>
          </a:xfrm>
          <a:prstGeom prst="rect">
            <a:avLst/>
          </a:prstGeom>
        </p:spPr>
      </p:pic>
      <p:sp>
        <p:nvSpPr>
          <p:cNvPr id="162" name="Digging Deep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Digging Deeper</a:t>
            </a:r>
          </a:p>
        </p:txBody>
      </p:sp>
      <p:sp>
        <p:nvSpPr>
          <p:cNvPr id="163" name="The Resilience Narrative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Resilience Narrative</a:t>
            </a:r>
          </a:p>
          <a:p>
            <a:r>
              <a:t>Reimagining Politics</a:t>
            </a:r>
          </a:p>
          <a:p>
            <a:r>
              <a:t>Reimagining Economics</a:t>
            </a:r>
          </a:p>
          <a:p>
            <a:r>
              <a:t>Reimagining the Future</a:t>
            </a:r>
          </a:p>
          <a:p>
            <a:r>
              <a:t>Building Step by Step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Despair and Hop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Despair and Hope</a:t>
            </a:r>
          </a:p>
        </p:txBody>
      </p:sp>
      <p:sp>
        <p:nvSpPr>
          <p:cNvPr id="166" name="Learning to Sit With and Listen to the Pai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Learning to Sit With and Listen to the Pain</a:t>
            </a:r>
          </a:p>
          <a:p>
            <a:r>
              <a:t>Holding onto Hope</a:t>
            </a:r>
          </a:p>
          <a:p>
            <a:r>
              <a:t>Sober Joy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ogetherWeCan!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TogetherWeCan!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ome Wisdom from The King’s Fun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50520">
              <a:defRPr sz="4800"/>
            </a:lvl1pPr>
          </a:lstStyle>
          <a:p>
            <a:r>
              <a:t>Some Wisdom from The King’s Fund</a:t>
            </a:r>
          </a:p>
        </p:txBody>
      </p:sp>
      <p:pic>
        <p:nvPicPr>
          <p:cNvPr id="123" name="Unknown.png" descr="Unknown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07673" y="1169630"/>
            <a:ext cx="10464801" cy="523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enty to Celebrate"/>
          <p:cNvSpPr txBox="1">
            <a:spLocks noGrp="1"/>
          </p:cNvSpPr>
          <p:nvPr>
            <p:ph type="title"/>
          </p:nvPr>
        </p:nvSpPr>
        <p:spPr>
          <a:xfrm>
            <a:off x="1573113" y="7404100"/>
            <a:ext cx="10464801" cy="1422400"/>
          </a:xfrm>
          <a:prstGeom prst="rect">
            <a:avLst/>
          </a:prstGeom>
        </p:spPr>
        <p:txBody>
          <a:bodyPr/>
          <a:lstStyle/>
          <a:p>
            <a:r>
              <a:t>Plenty to Celebrate</a:t>
            </a:r>
          </a:p>
        </p:txBody>
      </p:sp>
      <p:sp>
        <p:nvSpPr>
          <p:cNvPr id="126" name="‘A Great Escape’ - Prof Sir Angus Deaton"/>
          <p:cNvSpPr txBox="1">
            <a:spLocks noGrp="1"/>
          </p:cNvSpPr>
          <p:nvPr>
            <p:ph type="body" sz="quarter" idx="1"/>
          </p:nvPr>
        </p:nvSpPr>
        <p:spPr>
          <a:xfrm>
            <a:off x="1270000" y="8737600"/>
            <a:ext cx="10464800" cy="1130300"/>
          </a:xfrm>
          <a:prstGeom prst="rect">
            <a:avLst/>
          </a:prstGeom>
        </p:spPr>
        <p:txBody>
          <a:bodyPr/>
          <a:lstStyle/>
          <a:p>
            <a:r>
              <a:t>‘A Great Escape’ - Prof Sir Angus Deaton</a:t>
            </a:r>
          </a:p>
        </p:txBody>
      </p:sp>
      <p:pic>
        <p:nvPicPr>
          <p:cNvPr id="127" name="life-tables.jpg" descr="life-table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60513" y="357485"/>
            <a:ext cx="9093201" cy="7391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Unknown.jpeg" descr="Unknown.jpeg"/>
          <p:cNvPicPr>
            <a:picLocks noGrp="1" noChangeAspect="1"/>
          </p:cNvPicPr>
          <p:nvPr>
            <p:ph type="pic" idx="13"/>
          </p:nvPr>
        </p:nvPicPr>
        <p:blipFill>
          <a:blip r:embed="rId3">
            <a:extLst/>
          </a:blip>
          <a:srcRect l="7575" r="7575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30" name="Let’s Face It, We’re Los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r>
              <a:t>Let’s Face It, We’re Losing</a:t>
            </a:r>
          </a:p>
        </p:txBody>
      </p:sp>
      <p:sp>
        <p:nvSpPr>
          <p:cNvPr id="131" name="Major Health Inequalities (Healthy Life Expectancy Gap of 18-19 YEARS!)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339470" indent="-339470" defTabSz="578358">
              <a:spcBef>
                <a:spcPts val="3100"/>
              </a:spcBef>
              <a:defRPr sz="2772"/>
            </a:pPr>
            <a:r>
              <a:t>Major Health Inequalities (Healthy Life Expectancy Gap of 18-19 YEARS!)</a:t>
            </a:r>
          </a:p>
          <a:p>
            <a:pPr marL="339470" indent="-339470" defTabSz="578358">
              <a:spcBef>
                <a:spcPts val="3100"/>
              </a:spcBef>
              <a:defRPr sz="2772"/>
            </a:pPr>
            <a:r>
              <a:t>A North/South Divide</a:t>
            </a:r>
          </a:p>
          <a:p>
            <a:pPr marL="339470" indent="-339470" defTabSz="578358">
              <a:spcBef>
                <a:spcPts val="3100"/>
              </a:spcBef>
              <a:defRPr sz="2772"/>
            </a:pPr>
            <a:r>
              <a:t>Rise in Early Deaths in North</a:t>
            </a:r>
          </a:p>
          <a:p>
            <a:pPr marL="339470" indent="-339470" defTabSz="578358">
              <a:spcBef>
                <a:spcPts val="3100"/>
              </a:spcBef>
              <a:defRPr sz="2772"/>
            </a:pPr>
            <a:r>
              <a:t>Mental Health Crisis</a:t>
            </a:r>
          </a:p>
          <a:p>
            <a:pPr marL="339470" indent="-339470" defTabSz="578358">
              <a:spcBef>
                <a:spcPts val="3100"/>
              </a:spcBef>
              <a:defRPr sz="2772"/>
            </a:pPr>
            <a:r>
              <a:t>Staffing Crisis</a:t>
            </a:r>
          </a:p>
          <a:p>
            <a:pPr marL="339470" indent="-339470" defTabSz="578358">
              <a:spcBef>
                <a:spcPts val="3100"/>
              </a:spcBef>
              <a:defRPr sz="2772"/>
            </a:pPr>
            <a:r>
              <a:t>Obesity “Epidemic” </a:t>
            </a:r>
          </a:p>
          <a:p>
            <a:pPr marL="339470" indent="-339470" defTabSz="578358">
              <a:spcBef>
                <a:spcPts val="3100"/>
              </a:spcBef>
              <a:defRPr sz="2772"/>
            </a:pPr>
            <a:r>
              <a:t>Poverty Rates Rising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A Definition of Insanit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Definition of Insanity</a:t>
            </a:r>
          </a:p>
        </p:txBody>
      </p:sp>
      <p:sp>
        <p:nvSpPr>
          <p:cNvPr id="134" name="“Doing the same thing, over and over again, and expecting different results” - Einstein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“Doing the same thing, over and over again, and expecting different results” - Einstein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Unknown-1.jpeg" descr="Unknown-1.jpe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t="10785" b="10785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37" name="Why is this SO Important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t>Why is this SO Important?</a:t>
            </a:r>
          </a:p>
        </p:txBody>
      </p:sp>
      <p:sp>
        <p:nvSpPr>
          <p:cNvPr id="138" name="Think GOLDFISH (Prof Sandro Galea - Boston State)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Think GOLDFISH (Prof Sandro Galea - Boston State)</a:t>
            </a:r>
          </a:p>
          <a:p>
            <a:r>
              <a:t>Ubiquitous Factors</a:t>
            </a:r>
          </a:p>
          <a:p>
            <a:r>
              <a:t>Underlines the COMPLEXITY</a:t>
            </a:r>
          </a:p>
          <a:p>
            <a:r>
              <a:t>We must stop trying to oversimplify</a:t>
            </a:r>
          </a:p>
          <a:p>
            <a:r>
              <a:t>55 minutes to save the world - Einstein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4 Pillars (The King’s Fund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r>
              <a:t>4 Pillars (The King’s Fund)</a:t>
            </a:r>
          </a:p>
        </p:txBody>
      </p:sp>
      <p:sp>
        <p:nvSpPr>
          <p:cNvPr id="141" name="The Wider Determinants of Health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Wider Determinants of Health</a:t>
            </a:r>
          </a:p>
          <a:p>
            <a:r>
              <a:t>The Places and Communities in Which We Live</a:t>
            </a:r>
          </a:p>
          <a:p>
            <a:r>
              <a:t>Our Health Behaviours and Lifestyles</a:t>
            </a:r>
          </a:p>
          <a:p>
            <a:r>
              <a:t>An Integrated Health and Care System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Image" descr="Image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t="2932" b="2932"/>
          <a:stretch>
            <a:fillRect/>
          </a:stretch>
        </p:blipFill>
        <p:spPr>
          <a:xfrm>
            <a:off x="1271359" y="351398"/>
            <a:ext cx="10462013" cy="6334422"/>
          </a:xfrm>
          <a:prstGeom prst="rect">
            <a:avLst/>
          </a:prstGeom>
        </p:spPr>
      </p:pic>
      <p:sp>
        <p:nvSpPr>
          <p:cNvPr id="144" name="The Pentagon Approac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r>
              <a:t>The Pentagon Approach</a:t>
            </a:r>
          </a:p>
        </p:txBody>
      </p:sp>
      <p:sp>
        <p:nvSpPr>
          <p:cNvPr id="145" name="Morecambe Bay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Morecambe Bay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he Wider Determinants of Healt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t>The Wider Determinants of Health</a:t>
            </a:r>
          </a:p>
        </p:txBody>
      </p:sp>
      <p:sp>
        <p:nvSpPr>
          <p:cNvPr id="148" name="It is indefensible for government policy NOT to take into account their impact on population health (whether intended or not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55600" indent="-355600" defTabSz="467359">
              <a:spcBef>
                <a:spcPts val="3300"/>
              </a:spcBef>
              <a:defRPr sz="2560"/>
            </a:pPr>
            <a:r>
              <a:t>It is indefensible for government policy NOT to take into account their impact on population health (whether intended or not)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Universal Credit (the ‘safety net’ benefit to guard against poverty) has seen significant growth in Food Bank usage (National Audit Office)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Current absence of high-level goals for nation’s health vs performance, organisation and funding.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Huge Issues - Income, Housing, Environment, Transport, Adverse Childhood Experiences, Education, Work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Making Taxation and Subsidies Work (Alcohol, Sugar, Healthy Foods)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Some encouraging noises at present - perhaps a new commitment?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493</Words>
  <Application>Microsoft Office PowerPoint</Application>
  <PresentationFormat>Custom</PresentationFormat>
  <Paragraphs>74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White</vt:lpstr>
      <vt:lpstr>Population Health Together We Can</vt:lpstr>
      <vt:lpstr>Some Wisdom from The King’s Fund</vt:lpstr>
      <vt:lpstr>Plenty to Celebrate</vt:lpstr>
      <vt:lpstr>Let’s Face It, We’re Losing</vt:lpstr>
      <vt:lpstr>A Definition of Insanity</vt:lpstr>
      <vt:lpstr>Why is this SO Important?</vt:lpstr>
      <vt:lpstr>4 Pillars (The King’s Fund)</vt:lpstr>
      <vt:lpstr>The Pentagon Approach</vt:lpstr>
      <vt:lpstr>The Wider Determinants of Health</vt:lpstr>
      <vt:lpstr>The Places and Communities We Live In and With</vt:lpstr>
      <vt:lpstr>Our Health Behaviours and Lifestyle</vt:lpstr>
      <vt:lpstr>Integrated Health and Care System</vt:lpstr>
      <vt:lpstr>Digging Deeper</vt:lpstr>
      <vt:lpstr>Despair and Hope</vt:lpstr>
      <vt:lpstr>TogetherWeCan!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Health Together We Can</dc:title>
  <dc:creator>Copley, Ian</dc:creator>
  <cp:lastModifiedBy>Copley, Ian</cp:lastModifiedBy>
  <cp:revision>2</cp:revision>
  <cp:lastPrinted>2018-12-10T11:48:16Z</cp:lastPrinted>
  <dcterms:modified xsi:type="dcterms:W3CDTF">2018-12-10T14:32:23Z</dcterms:modified>
</cp:coreProperties>
</file>