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6" r:id="rId2"/>
    <p:sldId id="386" r:id="rId3"/>
    <p:sldId id="260" r:id="rId4"/>
    <p:sldId id="317" r:id="rId5"/>
    <p:sldId id="262" r:id="rId6"/>
    <p:sldId id="352" r:id="rId7"/>
    <p:sldId id="319" r:id="rId8"/>
    <p:sldId id="264" r:id="rId9"/>
    <p:sldId id="404" r:id="rId10"/>
    <p:sldId id="403" r:id="rId11"/>
    <p:sldId id="309" r:id="rId12"/>
    <p:sldId id="363" r:id="rId13"/>
    <p:sldId id="406" r:id="rId14"/>
    <p:sldId id="407" r:id="rId15"/>
    <p:sldId id="380" r:id="rId16"/>
    <p:sldId id="377" r:id="rId17"/>
    <p:sldId id="364" r:id="rId18"/>
    <p:sldId id="40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Rickards" initials="AR" lastIdx="13" clrIdx="0"/>
  <p:cmAuthor id="2" name="Ginny Flynn" initials="GF"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02" autoAdjust="0"/>
  </p:normalViewPr>
  <p:slideViewPr>
    <p:cSldViewPr snapToGrid="0">
      <p:cViewPr>
        <p:scale>
          <a:sx n="79" d="100"/>
          <a:sy n="79" d="100"/>
        </p:scale>
        <p:origin x="-10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FE584EE-E87E-4357-B3DF-58860869B286}" type="datetimeFigureOut">
              <a:rPr lang="en-GB" smtClean="0"/>
              <a:t>06/12/2018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GB" smtClean="0"/>
              <a:t>Susan Halstead</a:t>
            </a: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6FE1ECD-1190-48BD-8FB7-7D6663EB0345}" type="slidenum">
              <a:rPr lang="en-GB" smtClean="0"/>
              <a:t>‹#›</a:t>
            </a:fld>
            <a:endParaRPr lang="en-GB"/>
          </a:p>
        </p:txBody>
      </p:sp>
    </p:spTree>
    <p:extLst>
      <p:ext uri="{BB962C8B-B14F-4D97-AF65-F5344CB8AC3E}">
        <p14:creationId xmlns:p14="http://schemas.microsoft.com/office/powerpoint/2010/main" val="4294439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C883A5-9045-4DF8-A90F-642CE2835441}" type="datetimeFigureOut">
              <a:rPr lang="en-GB" smtClean="0"/>
              <a:t>06/12/2018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smtClean="0"/>
              <a:t>Susan Halstead</a:t>
            </a:r>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28D000-5DCC-4669-9F37-995A364E68A9}" type="slidenum">
              <a:rPr lang="en-GB" smtClean="0"/>
              <a:t>‹#›</a:t>
            </a:fld>
            <a:endParaRPr lang="en-GB"/>
          </a:p>
        </p:txBody>
      </p:sp>
    </p:spTree>
    <p:extLst>
      <p:ext uri="{BB962C8B-B14F-4D97-AF65-F5344CB8AC3E}">
        <p14:creationId xmlns:p14="http://schemas.microsoft.com/office/powerpoint/2010/main" val="872157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1</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289476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13</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52471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indent="0">
              <a:buNone/>
            </a:pPr>
            <a:r>
              <a:rPr lang="en-GB" u="sng" dirty="0" smtClean="0"/>
              <a:t>Dental </a:t>
            </a:r>
            <a:r>
              <a:rPr lang="en-GB" dirty="0" smtClean="0"/>
              <a:t>                   From 23% to 90% registration - 80% receiving  treatment  </a:t>
            </a:r>
          </a:p>
          <a:p>
            <a:pPr marL="0" indent="0">
              <a:buNone/>
            </a:pPr>
            <a:r>
              <a:rPr lang="en-GB" dirty="0" smtClean="0"/>
              <a:t>                                (extractions, fillings, and medication to treat infections)</a:t>
            </a:r>
          </a:p>
          <a:p>
            <a:pPr marL="0" indent="0">
              <a:buNone/>
            </a:pPr>
            <a:endParaRPr lang="en-GB" dirty="0" smtClean="0"/>
          </a:p>
          <a:p>
            <a:pPr marL="0" indent="0">
              <a:buNone/>
            </a:pPr>
            <a:r>
              <a:rPr lang="en-GB" u="sng" dirty="0" smtClean="0"/>
              <a:t>Opticians  </a:t>
            </a:r>
            <a:r>
              <a:rPr lang="en-GB" dirty="0" smtClean="0"/>
              <a:t>             From 9% to 56% registration  - 45% now have glasses</a:t>
            </a:r>
          </a:p>
          <a:p>
            <a:pPr marL="0" indent="0">
              <a:buNone/>
            </a:pPr>
            <a:endParaRPr lang="en-GB" dirty="0" smtClean="0"/>
          </a:p>
          <a:p>
            <a:pPr marL="0" indent="0">
              <a:lnSpc>
                <a:spcPct val="100000"/>
              </a:lnSpc>
              <a:spcBef>
                <a:spcPts val="0"/>
              </a:spcBef>
              <a:buNone/>
              <a:defRPr/>
            </a:pPr>
            <a:r>
              <a:rPr lang="en-GB" u="sng" dirty="0" smtClean="0"/>
              <a:t>Sexual Health</a:t>
            </a:r>
            <a:r>
              <a:rPr lang="en-GB" dirty="0" smtClean="0"/>
              <a:t>        From 0% to 95%  screened -15 %  treated for STIs,</a:t>
            </a:r>
          </a:p>
          <a:p>
            <a:pPr marL="0" indent="0">
              <a:lnSpc>
                <a:spcPct val="100000"/>
              </a:lnSpc>
              <a:spcBef>
                <a:spcPts val="0"/>
              </a:spcBef>
              <a:buNone/>
              <a:defRPr/>
            </a:pPr>
            <a:r>
              <a:rPr lang="en-GB" dirty="0" smtClean="0"/>
              <a:t>                                 80% had smears, 5% referred to colposcopy</a:t>
            </a:r>
          </a:p>
          <a:p>
            <a:pPr marL="0" indent="0">
              <a:lnSpc>
                <a:spcPct val="100000"/>
              </a:lnSpc>
              <a:spcBef>
                <a:spcPts val="0"/>
              </a:spcBef>
              <a:buNone/>
              <a:defRPr/>
            </a:pPr>
            <a:endParaRPr lang="en-GB" dirty="0" smtClean="0"/>
          </a:p>
          <a:p>
            <a:pPr marL="0" indent="0">
              <a:buNone/>
            </a:pPr>
            <a:r>
              <a:rPr lang="en-GB" u="sng" dirty="0" smtClean="0"/>
              <a:t>Mental health</a:t>
            </a:r>
            <a:r>
              <a:rPr lang="en-GB" dirty="0" smtClean="0"/>
              <a:t>        From 9% to 77% referred into services</a:t>
            </a:r>
          </a:p>
          <a:p>
            <a:pPr marL="0" indent="0">
              <a:buNone/>
            </a:pPr>
            <a:r>
              <a:rPr lang="en-GB" dirty="0" smtClean="0"/>
              <a:t>                                  59% attending 4+ sessions at Let’s Talk.  Another        		  10% attended stress control groups</a:t>
            </a:r>
          </a:p>
          <a:p>
            <a:endParaRPr lang="en-GB" dirty="0" smtClean="0"/>
          </a:p>
          <a:p>
            <a:pPr marL="0" indent="0">
              <a:buNone/>
            </a:pPr>
            <a:r>
              <a:rPr lang="en-GB" u="sng" dirty="0" smtClean="0"/>
              <a:t>Physical health</a:t>
            </a:r>
            <a:r>
              <a:rPr lang="en-GB" dirty="0" smtClean="0"/>
              <a:t>      63% had known but previously unmet needs</a:t>
            </a:r>
          </a:p>
          <a:p>
            <a:pPr marL="0" indent="0">
              <a:buNone/>
            </a:pPr>
            <a:r>
              <a:rPr lang="en-GB" dirty="0" smtClean="0"/>
              <a:t>                                  including liver disease, double incontinence and</a:t>
            </a:r>
          </a:p>
          <a:p>
            <a:pPr marL="0" indent="0">
              <a:buNone/>
            </a:pPr>
            <a:r>
              <a:rPr lang="en-GB" dirty="0" smtClean="0"/>
              <a:t>                                  pain management.  All now accessing services</a:t>
            </a:r>
          </a:p>
          <a:p>
            <a:pPr marL="0" indent="0">
              <a:buNone/>
            </a:pPr>
            <a:endParaRPr lang="en-GB" dirty="0" smtClean="0"/>
          </a:p>
          <a:p>
            <a:pPr marL="0" indent="0">
              <a:buNone/>
            </a:pPr>
            <a:r>
              <a:rPr lang="en-GB" u="sng" dirty="0" smtClean="0"/>
              <a:t>Housing</a:t>
            </a:r>
            <a:r>
              <a:rPr lang="en-GB" dirty="0" smtClean="0"/>
              <a:t>                   32% were homeless.  36% of women now have a </a:t>
            </a:r>
          </a:p>
          <a:p>
            <a:pPr marL="0" indent="0">
              <a:buNone/>
            </a:pPr>
            <a:r>
              <a:rPr lang="en-GB" dirty="0" smtClean="0"/>
              <a:t>                                  permanent council tenancy,   14% are in private rented,   </a:t>
            </a:r>
          </a:p>
          <a:p>
            <a:pPr marL="0" indent="0">
              <a:buNone/>
            </a:pPr>
            <a:r>
              <a:rPr lang="en-GB" dirty="0" smtClean="0"/>
              <a:t>                                 and 50%  have a supported tenancy</a:t>
            </a:r>
          </a:p>
          <a:p>
            <a:pPr marL="0" indent="0">
              <a:buNone/>
            </a:pPr>
            <a:r>
              <a:rPr lang="en-GB" u="sng" dirty="0" smtClean="0"/>
              <a:t>Criminal Activity</a:t>
            </a:r>
            <a:r>
              <a:rPr lang="en-GB" dirty="0" smtClean="0"/>
              <a:t>:     101 convictions, 18 arrests without conviction, and 139 DV </a:t>
            </a:r>
          </a:p>
          <a:p>
            <a:pPr marL="0" indent="0">
              <a:buNone/>
            </a:pPr>
            <a:r>
              <a:rPr lang="en-GB" dirty="0" smtClean="0"/>
              <a:t>                                    reports (pre-pause)</a:t>
            </a:r>
          </a:p>
          <a:p>
            <a:pPr marL="0" indent="0">
              <a:buNone/>
            </a:pPr>
            <a:r>
              <a:rPr lang="en-GB" dirty="0" smtClean="0"/>
              <a:t>                                    By end of programme:   2 convictions,  3 arrests without </a:t>
            </a:r>
          </a:p>
          <a:p>
            <a:pPr marL="0" indent="0">
              <a:buNone/>
            </a:pPr>
            <a:r>
              <a:rPr lang="en-GB" dirty="0" smtClean="0"/>
              <a:t>                                    conviction, and 48 DV reports</a:t>
            </a:r>
          </a:p>
          <a:p>
            <a:pPr marL="0" indent="0">
              <a:buNone/>
            </a:pPr>
            <a:r>
              <a:rPr lang="en-GB" dirty="0" smtClean="0"/>
              <a:t>  </a:t>
            </a:r>
          </a:p>
          <a:p>
            <a:pPr marL="0" indent="0">
              <a:buNone/>
            </a:pPr>
            <a:r>
              <a:rPr lang="en-GB" u="sng" dirty="0" smtClean="0"/>
              <a:t>Domestic Violence</a:t>
            </a:r>
            <a:r>
              <a:rPr lang="en-GB" dirty="0" smtClean="0"/>
              <a:t>   7 women left controlling and violent relationships</a:t>
            </a:r>
          </a:p>
          <a:p>
            <a:endParaRPr lang="en-GB" dirty="0" smtClean="0"/>
          </a:p>
          <a:p>
            <a:pPr marL="0" indent="0">
              <a:buNone/>
            </a:pPr>
            <a:r>
              <a:rPr lang="en-GB" u="sng" dirty="0" smtClean="0"/>
              <a:t>Contact </a:t>
            </a:r>
            <a:r>
              <a:rPr lang="en-GB" dirty="0" smtClean="0"/>
              <a:t>                     From 33% to 66% of women now participating in letterbox </a:t>
            </a:r>
          </a:p>
          <a:p>
            <a:pPr marL="0" indent="0">
              <a:buNone/>
            </a:pPr>
            <a:r>
              <a:rPr lang="en-GB" dirty="0" smtClean="0"/>
              <a:t>                                    Direct contact also improved </a:t>
            </a:r>
          </a:p>
          <a:p>
            <a:endParaRPr lang="en-GB" dirty="0" smtClean="0"/>
          </a:p>
          <a:p>
            <a:pPr marL="0" indent="0">
              <a:buNone/>
            </a:pPr>
            <a:r>
              <a:rPr lang="en-GB" u="sng" dirty="0" smtClean="0"/>
              <a:t>Education</a:t>
            </a:r>
            <a:r>
              <a:rPr lang="en-GB" dirty="0" smtClean="0"/>
              <a:t>:                 47.5% have accessed courses Maths, English, Confidence</a:t>
            </a:r>
          </a:p>
          <a:p>
            <a:pPr marL="0" indent="0">
              <a:buNone/>
            </a:pPr>
            <a:r>
              <a:rPr lang="en-GB" dirty="0" smtClean="0"/>
              <a:t>                                    &amp; Motivation, NVQ Level 2 and 3 Hairdressing,    </a:t>
            </a:r>
          </a:p>
          <a:p>
            <a:pPr marL="0" indent="0">
              <a:buNone/>
            </a:pPr>
            <a:r>
              <a:rPr lang="en-GB" dirty="0" smtClean="0"/>
              <a:t>                                    Health &amp; Social care</a:t>
            </a:r>
          </a:p>
          <a:p>
            <a:endParaRPr lang="en-GB" dirty="0" smtClean="0"/>
          </a:p>
          <a:p>
            <a:pPr marL="0" indent="0">
              <a:buNone/>
            </a:pPr>
            <a:r>
              <a:rPr lang="en-GB" u="sng" dirty="0" smtClean="0"/>
              <a:t>Employment &amp; placements:</a:t>
            </a:r>
            <a:r>
              <a:rPr lang="en-GB" dirty="0" smtClean="0"/>
              <a:t>      From  0 to 29% - with 19% coming off benefits</a:t>
            </a:r>
          </a:p>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14</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192479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a parenting programme</a:t>
            </a:r>
          </a:p>
          <a:p>
            <a:endParaRPr lang="en-GB" baseline="0" dirty="0" smtClean="0"/>
          </a:p>
          <a:p>
            <a:r>
              <a:rPr lang="en-GB" sz="1200" kern="1200" dirty="0" smtClean="0">
                <a:solidFill>
                  <a:schemeClr val="tx1"/>
                </a:solidFill>
                <a:effectLst/>
                <a:latin typeface="+mn-lt"/>
                <a:ea typeface="+mn-ea"/>
                <a:cs typeface="+mn-cs"/>
              </a:rPr>
              <a:t>Although primary purpose not to get children back, we are beginning to see some positive examples of renewed/improved contact with children – benefits that this then has on child wellbeing, kept in mind, stability. Women may not have the care of their children, but can re-focus on what being a good mother is in whatever their situation is now.</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 negotiated for one of our women to restart contact with her youngest child, observed contact and worked with social care to improve the quality of this contact for the child.  This has created positive outcomes for the child, mother and the family member with the SGO, and enables the child to maintain relationships with her birth mother.</a:t>
            </a:r>
          </a:p>
          <a:p>
            <a:endParaRPr lang="en-GB" baseline="0" dirty="0" smtClean="0"/>
          </a:p>
          <a:p>
            <a:pPr fontAlgn="base"/>
            <a:r>
              <a:rPr lang="en-GB" sz="1200" kern="1200" dirty="0" smtClean="0">
                <a:solidFill>
                  <a:schemeClr val="tx1"/>
                </a:solidFill>
                <a:effectLst/>
                <a:latin typeface="+mn-lt"/>
                <a:ea typeface="+mn-ea"/>
                <a:cs typeface="+mn-cs"/>
              </a:rPr>
              <a:t>LARC is a requirement of Pause.  This is simply to allow them (like other women) to have a break from repeated pregnancy to allow them to have time to focus on themselves rather than a pregnancy, or a baby and everything that then comes with that.  Not really a contentious issue for the woman and something that women use every day in order to plan. </a:t>
            </a:r>
          </a:p>
          <a:p>
            <a:pPr fontAlgn="base"/>
            <a:r>
              <a:rPr lang="en-GB" sz="1200" kern="1200" dirty="0" smtClean="0">
                <a:solidFill>
                  <a:schemeClr val="tx1"/>
                </a:solidFill>
                <a:effectLst/>
                <a:latin typeface="+mn-lt"/>
                <a:ea typeface="+mn-ea"/>
                <a:cs typeface="+mn-cs"/>
              </a:rPr>
              <a:t> </a:t>
            </a:r>
          </a:p>
          <a:p>
            <a:pPr fontAlgn="base"/>
            <a:r>
              <a:rPr lang="en-GB" sz="1200" kern="1200" dirty="0" smtClean="0">
                <a:solidFill>
                  <a:schemeClr val="tx1"/>
                </a:solidFill>
                <a:effectLst/>
                <a:latin typeface="+mn-lt"/>
                <a:ea typeface="+mn-ea"/>
                <a:cs typeface="+mn-cs"/>
              </a:rPr>
              <a:t>What we found is some women were using LARC already, or saw the need but it either hadn’t been a priority, or there were barriers accessing services.  All the pilots have really positive links with health, and named nurses who can provide outreach services, longer appointments, clear explanations to inform choice, all of which ensure that first step on the Pause journey is a positive one.  A lot, if not all of our women have struggled to access services and have negative relationships with professionals so it’s really helpful for this to feel different.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628D000-5DCC-4669-9F37-995A364E68A9}" type="slidenum">
              <a:rPr lang="en-GB" smtClean="0"/>
              <a:t>15</a:t>
            </a:fld>
            <a:endParaRPr lang="en-GB"/>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11540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Counterfactual impact analysis demonstrated that Pause was extremely effective reducing the number of pregnancies. While 2 women became pregnant during their time with Pause, it is estimated that between 21 and 36 pregnancies would have occurred, had the cohort of 125 women not been engaged in the programme. Given the women’s histories, these pregnancies would have been likely to have resulted in removals.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421D034-A486-4525-AF73-21155A00DAEF}" type="slidenum">
              <a:rPr lang="en-GB" smtClean="0"/>
              <a:t>16</a:t>
            </a:fld>
            <a:endParaRPr lang="en-GB"/>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2973550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0EA16B-B642-4B53-8EFF-9809C24092E7}" type="slidenum">
              <a:rPr lang="en-GB" altLang="en-US"/>
              <a:pPr/>
              <a:t>18</a:t>
            </a:fld>
            <a:endParaRPr lang="en-GB" altLang="en-US"/>
          </a:p>
        </p:txBody>
      </p:sp>
      <p:sp>
        <p:nvSpPr>
          <p:cNvPr id="2" name="Footer Placeholder 1"/>
          <p:cNvSpPr>
            <a:spLocks noGrp="1"/>
          </p:cNvSpPr>
          <p:nvPr>
            <p:ph type="ftr" sz="quarter" idx="10"/>
          </p:nvPr>
        </p:nvSpPr>
        <p:spPr/>
        <p:txBody>
          <a:bodyPr/>
          <a:lstStyle/>
          <a:p>
            <a:r>
              <a:rPr lang="en-GB" smtClean="0"/>
              <a:t>Susan Halstead</a:t>
            </a:r>
            <a:endParaRPr lang="en-GB"/>
          </a:p>
        </p:txBody>
      </p:sp>
    </p:spTree>
    <p:extLst>
      <p:ext uri="{BB962C8B-B14F-4D97-AF65-F5344CB8AC3E}">
        <p14:creationId xmlns:p14="http://schemas.microsoft.com/office/powerpoint/2010/main" val="372165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5C11F"/>
              </a:buClr>
            </a:pPr>
            <a:endParaRPr lang="en-GB" sz="1200" dirty="0" smtClean="0"/>
          </a:p>
        </p:txBody>
      </p:sp>
      <p:sp>
        <p:nvSpPr>
          <p:cNvPr id="4" name="Slide Number Placeholder 3"/>
          <p:cNvSpPr>
            <a:spLocks noGrp="1"/>
          </p:cNvSpPr>
          <p:nvPr>
            <p:ph type="sldNum" sz="quarter" idx="10"/>
          </p:nvPr>
        </p:nvSpPr>
        <p:spPr/>
        <p:txBody>
          <a:bodyPr/>
          <a:lstStyle/>
          <a:p>
            <a:fld id="{8136E415-5E42-4800-84C5-009AC8763B99}" type="slidenum">
              <a:rPr lang="en-GB" smtClean="0"/>
              <a:pPr/>
              <a:t>2</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270808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2011 a feasibility study was undertaken in Hackney to research the scale of the issue, identify a cohort of woman and examine the prevalence of issues arising for them – Sophie Humphries and Georgina Perry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Numbers of children go up very quickly, with evidence some women have become caught in a cycle of repeated pregnancy and having 3, 4 or more children despite a number of interventions, support from services and repeated proceedings over the years.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all know those cases don’t we…. People in the room like me who’ve removed baby 4,5,6…. &amp; know that the reality is there’s very little for these women following a Final Hearing/Contact, and particularly when a child has been placed for adoption, because rightly children’s services have generally been focused on children.  However, the impact of this is as we know women go on to have further pregnancies, and with the outcome high probability of that child being removed.</a:t>
            </a:r>
          </a:p>
          <a:p>
            <a:endParaRPr lang="en-GB" altLang="en-US" dirty="0" smtClean="0"/>
          </a:p>
          <a:p>
            <a:r>
              <a:rPr lang="en-GB" sz="1200" kern="1200" dirty="0" smtClean="0">
                <a:solidFill>
                  <a:schemeClr val="tx1"/>
                </a:solidFill>
                <a:effectLst/>
                <a:latin typeface="+mn-lt"/>
                <a:ea typeface="+mn-ea"/>
                <a:cs typeface="+mn-cs"/>
              </a:rPr>
              <a:t>These women do not feel heard or understood, they typically do not understand statutory and/or court processes. They are often set up to fail by directions and recommendations which are overwhelming, unclear, poorly sequenced or which require access to resource which is simply unavailable e.g. intensive, lengthy and specialist therapeutic services.  </a:t>
            </a:r>
          </a:p>
          <a:p>
            <a:r>
              <a:rPr lang="en-GB" sz="1200" kern="1200" dirty="0" smtClean="0">
                <a:solidFill>
                  <a:schemeClr val="tx1"/>
                </a:solidFill>
                <a:effectLst/>
                <a:latin typeface="+mn-lt"/>
                <a:ea typeface="+mn-ea"/>
                <a:cs typeface="+mn-cs"/>
              </a:rPr>
              <a:t>So the first pilot began in Hackney in 2013, aimed at preventing this repeated cycle of children being removed into care and the loss and trauma which accompanies that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3</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219430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Range of complex, often long term</a:t>
            </a:r>
            <a:r>
              <a:rPr lang="en-GB" baseline="0" dirty="0" smtClean="0"/>
              <a:t> issues</a:t>
            </a:r>
          </a:p>
          <a:p>
            <a:r>
              <a:rPr lang="en-GB" baseline="0" dirty="0" smtClean="0"/>
              <a:t>Intergenerational nature of a number of them </a:t>
            </a:r>
          </a:p>
          <a:p>
            <a:r>
              <a:rPr lang="en-GB" baseline="0" dirty="0" smtClean="0"/>
              <a:t>Possibly under representation of some of these issues as we have learnt from future pilots -= it  is what we know when we first meet the women or look at the data but the understanding is often richer from our assessment and knowledge gained </a:t>
            </a:r>
          </a:p>
          <a:p>
            <a:r>
              <a:rPr lang="en-GB" baseline="0" dirty="0" smtClean="0"/>
              <a:t>What is known and recorded </a:t>
            </a:r>
          </a:p>
          <a:p>
            <a:r>
              <a:rPr lang="en-GB" baseline="0" dirty="0" smtClean="0"/>
              <a:t>Intersecting issues – never one issue just as it is never one reason children are  removed or subject to child protection involvement </a:t>
            </a:r>
          </a:p>
          <a:p>
            <a:r>
              <a:rPr lang="en-GB" baseline="0" dirty="0" smtClean="0"/>
              <a:t>Long term entrenched issues, take time to make difference </a:t>
            </a:r>
          </a:p>
          <a:p>
            <a:pPr marL="171450" indent="-171450" eaLnBrk="1" hangingPunct="1">
              <a:spcBef>
                <a:spcPct val="0"/>
              </a:spcBef>
              <a:buFontTx/>
              <a:buChar char="-"/>
            </a:pP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176019-7A9F-4537-AD4D-8410E7C88151}" type="slidenum">
              <a:rPr lang="en-GB" altLang="en-US" smtClean="0"/>
              <a:pPr/>
              <a:t>4</a:t>
            </a:fld>
            <a:endParaRPr lang="en-GB" altLang="en-US" smtClean="0"/>
          </a:p>
        </p:txBody>
      </p:sp>
      <p:sp>
        <p:nvSpPr>
          <p:cNvPr id="2" name="Footer Placeholder 1"/>
          <p:cNvSpPr>
            <a:spLocks noGrp="1"/>
          </p:cNvSpPr>
          <p:nvPr>
            <p:ph type="ftr" sz="quarter" idx="10"/>
          </p:nvPr>
        </p:nvSpPr>
        <p:spPr/>
        <p:txBody>
          <a:bodyPr/>
          <a:lstStyle/>
          <a:p>
            <a:r>
              <a:rPr lang="en-GB" smtClean="0"/>
              <a:t>Susan Halstead</a:t>
            </a:r>
            <a:endParaRPr lang="en-GB"/>
          </a:p>
        </p:txBody>
      </p:sp>
    </p:spTree>
    <p:extLst>
      <p:ext uri="{BB962C8B-B14F-4D97-AF65-F5344CB8AC3E}">
        <p14:creationId xmlns:p14="http://schemas.microsoft.com/office/powerpoint/2010/main" val="34424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patterns emerging in new pilot areas and other local areas that we speak to </a:t>
            </a:r>
          </a:p>
          <a:p>
            <a:r>
              <a:rPr lang="en-GB" dirty="0" smtClean="0"/>
              <a:t>Repeated patterns – impact on women and children being removed </a:t>
            </a:r>
          </a:p>
          <a:p>
            <a:r>
              <a:rPr lang="en-GB" dirty="0" smtClean="0"/>
              <a:t>Fairly self explanatory slide</a:t>
            </a:r>
            <a:endParaRPr lang="en-GB" dirty="0"/>
          </a:p>
        </p:txBody>
      </p:sp>
      <p:sp>
        <p:nvSpPr>
          <p:cNvPr id="4" name="Slide Number Placeholder 3"/>
          <p:cNvSpPr>
            <a:spLocks noGrp="1"/>
          </p:cNvSpPr>
          <p:nvPr>
            <p:ph type="sldNum" sz="quarter" idx="10"/>
          </p:nvPr>
        </p:nvSpPr>
        <p:spPr/>
        <p:txBody>
          <a:bodyPr/>
          <a:lstStyle/>
          <a:p>
            <a:fld id="{00BFF408-DA6D-4BD2-9350-63ACA3896936}" type="slidenum">
              <a:rPr lang="en-GB" smtClean="0"/>
              <a:pPr/>
              <a:t>5</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7272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006D3B"/>
                </a:solidFill>
              </a:rPr>
              <a:t>Professor Karen </a:t>
            </a:r>
            <a:r>
              <a:rPr lang="en-GB" b="1" dirty="0" err="1" smtClean="0">
                <a:solidFill>
                  <a:srgbClr val="006D3B"/>
                </a:solidFill>
              </a:rPr>
              <a:t>Broadhurst</a:t>
            </a:r>
            <a:r>
              <a:rPr lang="en-GB" b="1" dirty="0" smtClean="0">
                <a:solidFill>
                  <a:srgbClr val="006D3B"/>
                </a:solidFill>
              </a:rPr>
              <a:t> from Lancaster University released new research in December 2015 into recurrent care proceedings, the findings of which embody the motivation behind the Pause programme. The study used electronic records held by the Children and Family Court Advisory and Support Service (</a:t>
            </a:r>
            <a:r>
              <a:rPr lang="en-GB" b="1" dirty="0" err="1" smtClean="0">
                <a:solidFill>
                  <a:srgbClr val="006D3B"/>
                </a:solidFill>
              </a:rPr>
              <a:t>Cafcass</a:t>
            </a:r>
            <a:r>
              <a:rPr lang="en-GB" b="1" dirty="0" smtClean="0">
                <a:solidFill>
                  <a:srgbClr val="006D3B"/>
                </a:solidFill>
              </a:rPr>
              <a:t>) and findings are based on all care applications made by Local Authorities in England over a seven year period from 2007 to 2014.</a:t>
            </a:r>
          </a:p>
          <a:p>
            <a:endParaRPr lang="en-GB" dirty="0" smtClean="0"/>
          </a:p>
          <a:p>
            <a:pPr marL="285750" lvl="0" indent="-285750">
              <a:buFont typeface="Arial" panose="020B0604020202020204" pitchFamily="34" charset="0"/>
              <a:buChar char="•"/>
            </a:pPr>
            <a:r>
              <a:rPr lang="en-GB" dirty="0" smtClean="0">
                <a:solidFill>
                  <a:schemeClr val="tx1">
                    <a:lumMod val="65000"/>
                    <a:lumOff val="35000"/>
                  </a:schemeClr>
                </a:solidFill>
              </a:rPr>
              <a:t>24% of women going through care proceedings are associated with repeat episodes of care proceedings This indicates almost 1 in every 4 women is likely to re-appear in a subsequent set of proceedings within 7 years </a:t>
            </a:r>
          </a:p>
          <a:p>
            <a:pPr marL="285750" lvl="0" indent="-285750">
              <a:buFont typeface="Arial" panose="020B0604020202020204" pitchFamily="34" charset="0"/>
              <a:buChar char="•"/>
            </a:pPr>
            <a:r>
              <a:rPr lang="en-GB" dirty="0" smtClean="0">
                <a:solidFill>
                  <a:schemeClr val="tx1">
                    <a:lumMod val="65000"/>
                    <a:lumOff val="35000"/>
                  </a:schemeClr>
                </a:solidFill>
              </a:rPr>
              <a:t>Younger mothers are most at risk of recurrent proceedings; the probability for girls 16-17 is 32% and 31% for women aged 18-19. For these young women almost 1 in every 3 are likely to reappear in a subsequent set of proceedings within 7 years. In contrast for those aged 30+ this is only 16%.</a:t>
            </a:r>
          </a:p>
          <a:p>
            <a:pPr marL="285750" lvl="0" indent="-285750">
              <a:buFont typeface="Arial" panose="020B0604020202020204" pitchFamily="34" charset="0"/>
              <a:buChar char="•"/>
            </a:pPr>
            <a:r>
              <a:rPr lang="en-GB" dirty="0" smtClean="0">
                <a:solidFill>
                  <a:schemeClr val="tx1">
                    <a:lumMod val="65000"/>
                    <a:lumOff val="35000"/>
                  </a:schemeClr>
                </a:solidFill>
              </a:rPr>
              <a:t>The risk of a repeat pregnancy is greatest within the first 3 years, although in 38% of cases a new set of proceedings started before the first had concluded.</a:t>
            </a:r>
          </a:p>
          <a:p>
            <a:pPr marL="285750" lvl="0" indent="-285750">
              <a:buFont typeface="Arial" panose="020B0604020202020204" pitchFamily="34" charset="0"/>
              <a:buChar char="•"/>
            </a:pPr>
            <a:r>
              <a:rPr lang="en-GB" dirty="0" smtClean="0">
                <a:solidFill>
                  <a:schemeClr val="tx1">
                    <a:lumMod val="65000"/>
                    <a:lumOff val="35000"/>
                  </a:schemeClr>
                </a:solidFill>
              </a:rPr>
              <a:t>From median data, in the first repeat episode a new sibling was born 21 months after the older sibling. In second repeat episodes pregnancy intervals were a median of 13 months and intervals tend to become/remain shorter for subsequent pregnancies. </a:t>
            </a:r>
          </a:p>
          <a:p>
            <a:r>
              <a:rPr lang="en-GB" dirty="0" smtClean="0"/>
              <a:t> </a:t>
            </a:r>
          </a:p>
          <a:p>
            <a:r>
              <a:rPr lang="en-GB" sz="1200" b="1" kern="1200" dirty="0" smtClean="0">
                <a:solidFill>
                  <a:schemeClr val="tx1"/>
                </a:solidFill>
                <a:effectLst/>
                <a:latin typeface="+mn-lt"/>
                <a:ea typeface="+mn-ea"/>
                <a:cs typeface="+mn-cs"/>
              </a:rPr>
              <a:t>Summary</a:t>
            </a:r>
          </a:p>
          <a:p>
            <a:r>
              <a:rPr lang="en-GB" sz="1200" kern="1200" dirty="0" smtClean="0">
                <a:solidFill>
                  <a:schemeClr val="tx1"/>
                </a:solidFill>
                <a:effectLst/>
                <a:latin typeface="+mn-lt"/>
                <a:ea typeface="+mn-ea"/>
                <a:cs typeface="+mn-cs"/>
              </a:rPr>
              <a:t>What she found was that roughly 1 in 4 women is likely to experience repeat care proceedings over 7 year period. With the probability being higher for younger women.</a:t>
            </a:r>
          </a:p>
          <a:p>
            <a:r>
              <a:rPr lang="en-GB" sz="1200" kern="1200" dirty="0" smtClean="0">
                <a:solidFill>
                  <a:schemeClr val="tx1"/>
                </a:solidFill>
                <a:effectLst/>
                <a:latin typeface="+mn-lt"/>
                <a:ea typeface="+mn-ea"/>
                <a:cs typeface="+mn-cs"/>
              </a:rPr>
              <a:t>The risk of repeat pregnancy tends to be greatest within the first 3 years and what we see is the gap narrowing with every subsequent child.</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A3E7148-7401-418C-9253-9B2623DFE882}" type="slidenum">
              <a:rPr lang="en-GB" smtClean="0"/>
              <a:t>6</a:t>
            </a:fld>
            <a:endParaRPr lang="en-GB"/>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369399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Clr>
                <a:srgbClr val="95C11F"/>
              </a:buClr>
            </a:pPr>
            <a:endParaRPr lang="en-US" dirty="0"/>
          </a:p>
          <a:p>
            <a:r>
              <a:rPr lang="en-US" sz="1200" kern="1200" dirty="0" smtClean="0">
                <a:solidFill>
                  <a:schemeClr val="tx1"/>
                </a:solidFill>
                <a:effectLst/>
                <a:latin typeface="+mn-lt"/>
                <a:ea typeface="+mn-ea"/>
                <a:cs typeface="+mn-cs"/>
              </a:rPr>
              <a:t>We use an assertive outreach model and are tenacious, we will go and find the women where they are and keep trying.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is no motivation for the women to participate other than that they identify it would be positive for them. It’s not part of any assessment or been ordered by court etc. There is a clear focus on them, their individual needs and they are empowered to identify their own outcomes.</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Support is developed collaboratively and is about developing her resilience and agency, teaching life skills, looking at how to develop and maintain relationships, giving choice.</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dirty="0" smtClean="0">
                <a:effectLst/>
              </a:rPr>
              <a:t>All the women we work with have poor self-esteem, which is often compounded by their previous experience of services, repeat failures and messages they receive about themselves. This low self-esteem often results in dependency (whether on services/others/substances) and is a barrier to moving forward and bringing about change.</a:t>
            </a:r>
            <a:endParaRPr lang="en-GB" dirty="0" smtClean="0">
              <a:effectLst/>
            </a:endParaRPr>
          </a:p>
          <a:p>
            <a:pPr marL="0" indent="0" defTabSz="912937">
              <a:buFont typeface="Arial" panose="020B0604020202020204" pitchFamily="34" charset="0"/>
              <a:buNone/>
              <a:defRPr/>
            </a:pPr>
            <a:endParaRPr lang="en-GB" dirty="0" smtClean="0">
              <a:solidFill>
                <a:srgbClr val="FF0000"/>
              </a:solidFill>
            </a:endParaRPr>
          </a:p>
          <a:p>
            <a:pPr>
              <a:buClr>
                <a:srgbClr val="006D3B"/>
              </a:buClr>
            </a:pPr>
            <a:r>
              <a:rPr lang="en-GB" dirty="0" smtClean="0"/>
              <a:t>Encouraging critical reflection</a:t>
            </a:r>
            <a:r>
              <a:rPr lang="en-GB" baseline="0" dirty="0" smtClean="0"/>
              <a:t> - </a:t>
            </a:r>
            <a:r>
              <a:rPr lang="en-GB" sz="1200" dirty="0" smtClean="0">
                <a:solidFill>
                  <a:schemeClr val="tx1">
                    <a:lumMod val="65000"/>
                    <a:lumOff val="35000"/>
                  </a:schemeClr>
                </a:solidFill>
              </a:rPr>
              <a:t>A clear focus on individual needs and ownership of outcomes - choice – Listening – taking time to develop trust</a:t>
            </a:r>
          </a:p>
          <a:p>
            <a:pPr>
              <a:buClr>
                <a:srgbClr val="006D3B"/>
              </a:buClr>
            </a:pPr>
            <a:endParaRPr lang="en-GB" sz="1200" dirty="0" smtClean="0">
              <a:solidFill>
                <a:schemeClr val="tx1">
                  <a:lumMod val="65000"/>
                  <a:lumOff val="35000"/>
                </a:schemeClr>
              </a:solidFill>
            </a:endParaRPr>
          </a:p>
          <a:p>
            <a:pPr lvl="0">
              <a:lnSpc>
                <a:spcPct val="120000"/>
              </a:lnSpc>
              <a:spcBef>
                <a:spcPts val="600"/>
              </a:spcBef>
            </a:pPr>
            <a:r>
              <a:rPr lang="en-GB" sz="1200" dirty="0" smtClean="0">
                <a:solidFill>
                  <a:schemeClr val="tx1">
                    <a:lumMod val="65000"/>
                    <a:lumOff val="35000"/>
                  </a:schemeClr>
                </a:solidFill>
              </a:rPr>
              <a:t>Clarity  and checking understanding</a:t>
            </a:r>
          </a:p>
          <a:p>
            <a:pPr lvl="0">
              <a:lnSpc>
                <a:spcPct val="120000"/>
              </a:lnSpc>
              <a:spcBef>
                <a:spcPts val="600"/>
              </a:spcBef>
            </a:pPr>
            <a:r>
              <a:rPr lang="en-GB" sz="1200" dirty="0" smtClean="0">
                <a:solidFill>
                  <a:schemeClr val="tx1">
                    <a:lumMod val="65000"/>
                    <a:lumOff val="35000"/>
                  </a:schemeClr>
                </a:solidFill>
              </a:rPr>
              <a:t>A reduced power differential enables pro-social modelling and relationship based working practices. It’s not until the women experience care and respect that they can begin to recognise it.</a:t>
            </a:r>
          </a:p>
          <a:p>
            <a:pPr lvl="0">
              <a:lnSpc>
                <a:spcPct val="120000"/>
              </a:lnSpc>
              <a:spcBef>
                <a:spcPts val="600"/>
              </a:spcBef>
            </a:pPr>
            <a:r>
              <a:rPr lang="en-GB" sz="1200" dirty="0" smtClean="0">
                <a:solidFill>
                  <a:schemeClr val="tx1">
                    <a:lumMod val="65000"/>
                    <a:lumOff val="35000"/>
                  </a:schemeClr>
                </a:solidFill>
              </a:rPr>
              <a:t>Teaching life skills and coping strategies, building positive social and support networks</a:t>
            </a:r>
          </a:p>
          <a:p>
            <a:pPr lvl="0">
              <a:lnSpc>
                <a:spcPct val="120000"/>
              </a:lnSpc>
              <a:spcBef>
                <a:spcPts val="600"/>
              </a:spcBef>
            </a:pPr>
            <a:r>
              <a:rPr lang="en-GB" sz="1200" dirty="0" smtClean="0">
                <a:solidFill>
                  <a:schemeClr val="tx1">
                    <a:lumMod val="65000"/>
                    <a:lumOff val="35000"/>
                  </a:schemeClr>
                </a:solidFill>
              </a:rPr>
              <a:t>Fun/relaxed activities. The cumulative positive experiences are also valuable and are a real time demonstration that life can be different, things can change and what that might look like.</a:t>
            </a:r>
          </a:p>
          <a:p>
            <a:pPr lvl="0">
              <a:lnSpc>
                <a:spcPct val="120000"/>
              </a:lnSpc>
              <a:spcBef>
                <a:spcPts val="600"/>
              </a:spcBef>
            </a:pPr>
            <a:r>
              <a:rPr lang="en-GB" sz="1200" dirty="0" smtClean="0">
                <a:solidFill>
                  <a:schemeClr val="tx1">
                    <a:lumMod val="65000"/>
                    <a:lumOff val="35000"/>
                  </a:schemeClr>
                </a:solidFill>
              </a:rPr>
              <a:t>Access to non-stigmatising locations is very beneficial. </a:t>
            </a:r>
            <a:endParaRPr lang="en-GB" sz="1200" dirty="0" smtClean="0"/>
          </a:p>
          <a:p>
            <a:pPr marL="171176" indent="-171176" defTabSz="912937">
              <a:buFont typeface="Arial" panose="020B0604020202020204" pitchFamily="34" charset="0"/>
              <a:buChar char="•"/>
              <a:defRPr/>
            </a:pPr>
            <a:endParaRPr lang="en-GB" dirty="0" smtClean="0"/>
          </a:p>
          <a:p>
            <a:pPr marL="171176" indent="-171176" defTabSz="912937">
              <a:buFont typeface="Arial" panose="020B0604020202020204" pitchFamily="34" charset="0"/>
              <a:buChar char="•"/>
              <a:defRPr/>
            </a:pPr>
            <a:endParaRPr lang="en-GB" dirty="0" smtClean="0"/>
          </a:p>
          <a:p>
            <a:pPr>
              <a:buClr>
                <a:srgbClr val="95C11F"/>
              </a:buClr>
            </a:pPr>
            <a:endParaRPr lang="en-GB" sz="1200" dirty="0" smtClean="0"/>
          </a:p>
          <a:p>
            <a:pPr>
              <a:buClr>
                <a:srgbClr val="95C11F"/>
              </a:buClr>
            </a:pPr>
            <a:endParaRPr lang="en-GB" sz="1200" dirty="0" smtClean="0"/>
          </a:p>
          <a:p>
            <a:pPr>
              <a:lnSpc>
                <a:spcPct val="120000"/>
              </a:lnSpc>
              <a:buClr>
                <a:srgbClr val="95C11F"/>
              </a:buClr>
            </a:pPr>
            <a:endParaRPr lang="en-US" dirty="0"/>
          </a:p>
          <a:p>
            <a:pPr>
              <a:lnSpc>
                <a:spcPct val="120000"/>
              </a:lnSpc>
              <a:buClr>
                <a:srgbClr val="95C11F"/>
              </a:buClr>
            </a:pPr>
            <a:endParaRPr lang="en-US" dirty="0"/>
          </a:p>
          <a:p>
            <a:pPr>
              <a:lnSpc>
                <a:spcPct val="120000"/>
              </a:lnSpc>
              <a:buClr>
                <a:srgbClr val="95C11F"/>
              </a:buClr>
            </a:pPr>
            <a:endParaRPr lang="en-US" dirty="0"/>
          </a:p>
          <a:p>
            <a:pPr>
              <a:lnSpc>
                <a:spcPct val="120000"/>
              </a:lnSpc>
              <a:buClr>
                <a:srgbClr val="95C11F"/>
              </a:buClr>
            </a:pPr>
            <a:endParaRPr lang="en-US" dirty="0"/>
          </a:p>
          <a:p>
            <a:pPr>
              <a:lnSpc>
                <a:spcPct val="120000"/>
              </a:lnSpc>
              <a:buClr>
                <a:srgbClr val="95C11F"/>
              </a:buClr>
            </a:pPr>
            <a:endParaRPr lang="en-US" dirty="0"/>
          </a:p>
          <a:p>
            <a:pPr>
              <a:lnSpc>
                <a:spcPct val="120000"/>
              </a:lnSpc>
              <a:buClr>
                <a:srgbClr val="95C11F"/>
              </a:buClr>
            </a:pPr>
            <a:endParaRPr lang="en-US" dirty="0"/>
          </a:p>
          <a:p>
            <a:pPr>
              <a:buClr>
                <a:srgbClr val="95C11F"/>
              </a:buClr>
            </a:pPr>
            <a:r>
              <a:rPr lang="en-GB" dirty="0"/>
              <a:t>Pause reduces the need to take more children into care by focusing on this problem through the lens of vulnerable women at risk of becoming pregnant and having children removed from their care. </a:t>
            </a:r>
          </a:p>
          <a:p>
            <a:pPr>
              <a:buClr>
                <a:srgbClr val="95C11F"/>
              </a:buClr>
            </a:pPr>
            <a:r>
              <a:rPr lang="en-GB" dirty="0"/>
              <a:t>working with them in a radically different way, addressing everybody in their lives – fathers of their children, family members and friends – as well as professionals such as social services, housing, the NHS and the justice system. </a:t>
            </a:r>
          </a:p>
          <a:p>
            <a:pPr>
              <a:buClr>
                <a:srgbClr val="95C11F"/>
              </a:buClr>
            </a:pPr>
            <a:r>
              <a:rPr lang="en-GB" dirty="0"/>
              <a:t>Pause never gives up on the women, many of whom have been in care themselves. Nor does Pause label them according their problems such as drug or alcohol addiction, criminal conviction, domestic violence or mental health. </a:t>
            </a:r>
          </a:p>
          <a:p>
            <a:pPr>
              <a:buClr>
                <a:srgbClr val="95C11F"/>
              </a:buClr>
            </a:pPr>
            <a:r>
              <a:rPr lang="en-GB" dirty="0"/>
              <a:t>Instead, in local areas across the country it is pioneering a new approach, offering women support they need to pause - delaying further pregnancies - and help them gain better control of their lives. </a:t>
            </a:r>
          </a:p>
          <a:p>
            <a:pPr>
              <a:buClr>
                <a:srgbClr val="95C11F"/>
              </a:buClr>
            </a:pPr>
            <a:r>
              <a:rPr lang="en-GB" dirty="0"/>
              <a:t>As a condition of beginning this voluntary programme, women agree to take long acting reversible contraception (LARC) so they have the opportunity to reflect and focus on their own needs often for the first time in their lives. </a:t>
            </a:r>
          </a:p>
          <a:p>
            <a:pPr>
              <a:buClr>
                <a:srgbClr val="95C11F"/>
              </a:buClr>
            </a:pPr>
            <a:r>
              <a:rPr lang="en-GB" dirty="0"/>
              <a:t>Pause then offers them an intensive, flexible programme of support, tailored to their individual needs, so they tackle destructive patterns, develop new skills and avoid further trauma.  This helps them set in place strong foundations on which they can build a more positive future for themselves. </a:t>
            </a:r>
          </a:p>
          <a:p>
            <a:pPr>
              <a:lnSpc>
                <a:spcPct val="120000"/>
              </a:lnSpc>
              <a:buClr>
                <a:srgbClr val="95C11F"/>
              </a:buClr>
            </a:pPr>
            <a:endParaRPr lang="en-US" dirty="0"/>
          </a:p>
          <a:p>
            <a:pPr>
              <a:lnSpc>
                <a:spcPct val="120000"/>
              </a:lnSpc>
              <a:buClr>
                <a:srgbClr val="95C11F"/>
              </a:buClr>
            </a:pPr>
            <a:r>
              <a:rPr lang="en-US" dirty="0"/>
              <a:t>Pause is an innovative, dynamic and creative approach designed to address the needs of women who have experienced repeat removals of children from their care. </a:t>
            </a:r>
          </a:p>
          <a:p>
            <a:pPr>
              <a:lnSpc>
                <a:spcPct val="120000"/>
              </a:lnSpc>
              <a:buClr>
                <a:srgbClr val="95C11F"/>
              </a:buClr>
            </a:pPr>
            <a:endParaRPr lang="en-US" sz="800" dirty="0"/>
          </a:p>
          <a:p>
            <a:pPr>
              <a:lnSpc>
                <a:spcPct val="120000"/>
              </a:lnSpc>
              <a:buClr>
                <a:srgbClr val="95C11F"/>
              </a:buClr>
            </a:pPr>
            <a:r>
              <a:rPr lang="en-US" dirty="0"/>
              <a:t>Pause aims to create a space in which women can “</a:t>
            </a:r>
            <a:r>
              <a:rPr lang="en-US" i="1" dirty="0"/>
              <a:t>take a pause</a:t>
            </a:r>
            <a:r>
              <a:rPr lang="en-US" dirty="0"/>
              <a:t>” from the usual periods of chaos, anger, sadness and reaction to removals, in order to be supported to break the cycle, to reflect and develop new skills and responses. </a:t>
            </a:r>
            <a:r>
              <a:rPr lang="en-GB" dirty="0"/>
              <a:t>Pause intervenes at a point when women have no children in their care.</a:t>
            </a:r>
            <a:endParaRPr lang="en-GB" sz="800" dirty="0"/>
          </a:p>
          <a:p>
            <a:pPr>
              <a:lnSpc>
                <a:spcPct val="120000"/>
              </a:lnSpc>
              <a:buClr>
                <a:srgbClr val="95C11F"/>
              </a:buClr>
            </a:pPr>
            <a:r>
              <a:rPr lang="en-GB" dirty="0"/>
              <a:t>Pause is  a different experience for many women in that it does not define them  in relation to any one issue, such as substance misuse or mental health, but instead helps them to focus on themselves to bring about positive change in their lives. </a:t>
            </a:r>
            <a:endParaRPr lang="en-GB" sz="800" dirty="0"/>
          </a:p>
          <a:p>
            <a:pPr>
              <a:lnSpc>
                <a:spcPct val="120000"/>
              </a:lnSpc>
              <a:buClr>
                <a:srgbClr val="95C11F"/>
              </a:buClr>
            </a:pPr>
            <a:r>
              <a:rPr lang="en-GB" dirty="0"/>
              <a:t>To do this they are required to take LARC during the intervention, thereby creating a space to pause, reflect, learn and aspire</a:t>
            </a:r>
            <a:r>
              <a:rPr lang="en-GB" dirty="0" smtClean="0"/>
              <a:t>.</a:t>
            </a:r>
          </a:p>
          <a:p>
            <a:pPr>
              <a:lnSpc>
                <a:spcPct val="120000"/>
              </a:lnSpc>
              <a:buClr>
                <a:srgbClr val="95C11F"/>
              </a:buClr>
            </a:pPr>
            <a:r>
              <a:rPr lang="en-GB" dirty="0" smtClean="0"/>
              <a:t>Importance of delay</a:t>
            </a:r>
            <a:r>
              <a:rPr lang="en-GB" baseline="0" dirty="0" smtClean="0"/>
              <a:t> </a:t>
            </a:r>
          </a:p>
          <a:p>
            <a:pPr>
              <a:lnSpc>
                <a:spcPct val="120000"/>
              </a:lnSpc>
              <a:buClr>
                <a:srgbClr val="95C11F"/>
              </a:buClr>
            </a:pPr>
            <a:r>
              <a:rPr lang="en-GB" baseline="0" dirty="0" smtClean="0"/>
              <a:t>Pause not stop </a:t>
            </a:r>
          </a:p>
          <a:p>
            <a:pPr>
              <a:lnSpc>
                <a:spcPct val="120000"/>
              </a:lnSpc>
              <a:buClr>
                <a:srgbClr val="95C11F"/>
              </a:buClr>
            </a:pPr>
            <a:r>
              <a:rPr lang="en-GB" baseline="0" dirty="0" smtClean="0"/>
              <a:t>Agree, voluntary, her choice </a:t>
            </a:r>
          </a:p>
          <a:p>
            <a:pPr>
              <a:lnSpc>
                <a:spcPct val="120000"/>
              </a:lnSpc>
              <a:buClr>
                <a:srgbClr val="95C11F"/>
              </a:buClr>
            </a:pPr>
            <a:r>
              <a:rPr lang="en-GB" baseline="0" dirty="0" smtClean="0"/>
              <a:t>First time often for focus on her </a:t>
            </a:r>
          </a:p>
          <a:p>
            <a:pPr>
              <a:lnSpc>
                <a:spcPct val="120000"/>
              </a:lnSpc>
              <a:buClr>
                <a:srgbClr val="95C11F"/>
              </a:buClr>
            </a:pPr>
            <a:r>
              <a:rPr lang="en-GB" baseline="0" dirty="0" smtClean="0"/>
              <a:t>Lens of woman but no woman an island – systemic approach – why is this important </a:t>
            </a:r>
          </a:p>
          <a:p>
            <a:pPr>
              <a:lnSpc>
                <a:spcPct val="120000"/>
              </a:lnSpc>
              <a:buClr>
                <a:srgbClr val="95C11F"/>
              </a:buClr>
            </a:pPr>
            <a:endParaRPr lang="en-US" dirty="0"/>
          </a:p>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8</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154489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6D3B"/>
              </a:buClr>
            </a:pPr>
            <a:r>
              <a:rPr lang="en-GB" dirty="0" smtClean="0"/>
              <a:t>Women identify </a:t>
            </a:r>
            <a:r>
              <a:rPr lang="en-GB" dirty="0" err="1" smtClean="0"/>
              <a:t>thier</a:t>
            </a:r>
            <a:r>
              <a:rPr lang="en-GB" dirty="0" smtClean="0"/>
              <a:t> own goals; practitioner enabling not judging</a:t>
            </a:r>
          </a:p>
          <a:p>
            <a:pPr>
              <a:buClr>
                <a:srgbClr val="006D3B"/>
              </a:buClr>
            </a:pPr>
            <a:r>
              <a:rPr lang="en-GB" dirty="0" smtClean="0"/>
              <a:t>Use of humour and self.  Using the relationship to think about woman's approach to other people and how she sees herself in relation to key people</a:t>
            </a:r>
          </a:p>
          <a:p>
            <a:pPr>
              <a:buClr>
                <a:srgbClr val="006D3B"/>
              </a:buClr>
            </a:pPr>
            <a:r>
              <a:rPr lang="en-GB" dirty="0" smtClean="0"/>
              <a:t>Encouraging Rachel to </a:t>
            </a:r>
            <a:r>
              <a:rPr lang="en-GB" b="1" dirty="0" smtClean="0"/>
              <a:t>reflect </a:t>
            </a:r>
            <a:r>
              <a:rPr lang="en-GB" dirty="0" smtClean="0"/>
              <a:t>on repeated behaviours, addictions and life events. </a:t>
            </a:r>
          </a:p>
          <a:p>
            <a:pPr>
              <a:buClr>
                <a:srgbClr val="006D3B"/>
              </a:buClr>
            </a:pPr>
            <a:r>
              <a:rPr lang="en-GB" dirty="0" smtClean="0"/>
              <a:t>Practitioner role modelling tenacity e.g. managing setbacks not giving up, showing you won't go away</a:t>
            </a:r>
          </a:p>
          <a:p>
            <a:pPr>
              <a:buClr>
                <a:srgbClr val="006D3B"/>
              </a:buClr>
            </a:pPr>
            <a:r>
              <a:rPr lang="en-GB" dirty="0" smtClean="0"/>
              <a:t>Being Creative; doing something besides the everyday </a:t>
            </a:r>
          </a:p>
          <a:p>
            <a:pPr>
              <a:buClr>
                <a:srgbClr val="006D3B"/>
              </a:buClr>
            </a:pPr>
            <a:r>
              <a:rPr lang="en-GB" dirty="0" smtClean="0"/>
              <a:t>Leisure and pleasure even when other things are tough</a:t>
            </a:r>
          </a:p>
          <a:p>
            <a:pPr>
              <a:buClr>
                <a:srgbClr val="006D3B"/>
              </a:buClr>
            </a:pPr>
            <a:r>
              <a:rPr lang="en-GB" dirty="0" smtClean="0"/>
              <a:t>Rachel is finding her Personality Disorder group therapy really hard work. We talk over her apprehension before each session</a:t>
            </a:r>
          </a:p>
          <a:p>
            <a:pPr>
              <a:buClr>
                <a:srgbClr val="006D3B"/>
              </a:buClr>
            </a:pPr>
            <a:r>
              <a:rPr lang="en-GB" dirty="0" smtClean="0"/>
              <a:t>We celebrated completing a month’s treatment by going Ten Pin bowling - It was a draw!</a:t>
            </a:r>
          </a:p>
          <a:p>
            <a:endParaRPr lang="en-GB" dirty="0" smtClean="0"/>
          </a:p>
          <a:p>
            <a:endParaRPr lang="en-GB" dirty="0" smtClean="0"/>
          </a:p>
          <a:p>
            <a:r>
              <a:rPr lang="en-GB" dirty="0" smtClean="0"/>
              <a:t>You might want to make reference to use of the women's resources- how this can help with practical things as well as positive experiences</a:t>
            </a:r>
            <a:r>
              <a:rPr lang="en-GB" baseline="0" dirty="0" smtClean="0"/>
              <a:t> that they may not have had access to,</a:t>
            </a:r>
          </a:p>
          <a:p>
            <a:r>
              <a:rPr lang="en-GB" baseline="0" dirty="0" smtClean="0"/>
              <a:t>Creativity of the practitioner and use of self – importance of noting that we do a lot of work ourselves – worker being a therapeutic resource as opposed to referring on to other agencies all the time. </a:t>
            </a:r>
          </a:p>
          <a:p>
            <a:pPr marL="0" indent="0" defTabSz="912937">
              <a:buFont typeface="Arial" panose="020B0604020202020204" pitchFamily="34" charset="0"/>
              <a:buNone/>
              <a:defRPr/>
            </a:pPr>
            <a:r>
              <a:rPr lang="en-GB" dirty="0" smtClean="0"/>
              <a:t>You meet the</a:t>
            </a:r>
            <a:r>
              <a:rPr lang="en-GB" baseline="0" dirty="0" smtClean="0"/>
              <a:t> woman</a:t>
            </a:r>
            <a:r>
              <a:rPr lang="en-GB" dirty="0" smtClean="0"/>
              <a:t> where they are at</a:t>
            </a:r>
            <a:r>
              <a:rPr lang="en-GB" dirty="0" smtClean="0">
                <a:solidFill>
                  <a:srgbClr val="FF0000"/>
                </a:solidFill>
              </a:rPr>
              <a:t> ( important to say not defining them by any one  issue )</a:t>
            </a:r>
          </a:p>
          <a:p>
            <a:pPr marL="0" indent="0" defTabSz="912937">
              <a:buFont typeface="Arial" panose="020B0604020202020204" pitchFamily="34" charset="0"/>
              <a:buNone/>
              <a:defRPr/>
            </a:pPr>
            <a:r>
              <a:rPr lang="en-GB" dirty="0" smtClean="0">
                <a:solidFill>
                  <a:srgbClr val="FF0000"/>
                </a:solidFill>
              </a:rPr>
              <a:t>Importance of strength based approach </a:t>
            </a:r>
          </a:p>
          <a:p>
            <a:pPr marL="0" indent="0" defTabSz="912937">
              <a:buFont typeface="Arial" panose="020B0604020202020204" pitchFamily="34" charset="0"/>
              <a:buNone/>
              <a:defRPr/>
            </a:pPr>
            <a:r>
              <a:rPr lang="en-GB" dirty="0" smtClean="0"/>
              <a:t>Develop professional, supportive, non-judgemental accepting relationship - </a:t>
            </a:r>
            <a:r>
              <a:rPr lang="en-GB" i="1" dirty="0" smtClean="0"/>
              <a:t>Its within these relationships respectful challenges can be made which lead to new learning and enable positive changes to be made.</a:t>
            </a:r>
            <a:r>
              <a:rPr lang="en-GB" dirty="0" smtClean="0"/>
              <a:t> </a:t>
            </a:r>
          </a:p>
          <a:p>
            <a:pPr marL="0" indent="0" defTabSz="912937">
              <a:buFont typeface="Arial" panose="020B0604020202020204" pitchFamily="34" charset="0"/>
              <a:buNone/>
              <a:defRPr/>
            </a:pPr>
            <a:r>
              <a:rPr lang="en-GB" dirty="0" smtClean="0"/>
              <a:t>Attend activities  and appointments with my clients </a:t>
            </a:r>
            <a:r>
              <a:rPr lang="en-GB" dirty="0" smtClean="0">
                <a:solidFill>
                  <a:srgbClr val="FF0000"/>
                </a:solidFill>
              </a:rPr>
              <a:t>( why’s this important, need to really stress the importance of relationship based approach, doing alongside </a:t>
            </a:r>
            <a:r>
              <a:rPr lang="en-GB" dirty="0" err="1" smtClean="0">
                <a:solidFill>
                  <a:srgbClr val="FF0000"/>
                </a:solidFill>
              </a:rPr>
              <a:t>eg</a:t>
            </a:r>
            <a:r>
              <a:rPr lang="en-GB" dirty="0" smtClean="0">
                <a:solidFill>
                  <a:srgbClr val="FF0000"/>
                </a:solidFill>
              </a:rPr>
              <a:t> baking, activities,</a:t>
            </a:r>
            <a:r>
              <a:rPr lang="en-GB" baseline="0" dirty="0" smtClean="0">
                <a:solidFill>
                  <a:srgbClr val="FF0000"/>
                </a:solidFill>
              </a:rPr>
              <a:t> shopping</a:t>
            </a:r>
            <a:r>
              <a:rPr lang="en-GB" dirty="0" smtClean="0">
                <a:solidFill>
                  <a:srgbClr val="FF0000"/>
                </a:solidFill>
              </a:rPr>
              <a:t>, fun</a:t>
            </a:r>
          </a:p>
          <a:p>
            <a:pPr marL="0" indent="0" defTabSz="912937">
              <a:buFont typeface="Arial" panose="020B0604020202020204" pitchFamily="34" charset="0"/>
              <a:buNone/>
              <a:defRPr/>
            </a:pPr>
            <a:endParaRPr lang="en-GB" dirty="0" smtClean="0">
              <a:solidFill>
                <a:srgbClr val="FF0000"/>
              </a:solidFill>
            </a:endParaRPr>
          </a:p>
          <a:p>
            <a:pPr lvl="0">
              <a:spcBef>
                <a:spcPts val="600"/>
              </a:spcBef>
            </a:pPr>
            <a:r>
              <a:rPr lang="en-GB" sz="1200" dirty="0" smtClean="0">
                <a:solidFill>
                  <a:schemeClr val="tx1">
                    <a:lumMod val="65000"/>
                    <a:lumOff val="35000"/>
                  </a:schemeClr>
                </a:solidFill>
              </a:rPr>
              <a:t>Time + Resource + Tenacity + Flexibility </a:t>
            </a:r>
          </a:p>
          <a:p>
            <a:pPr>
              <a:spcBef>
                <a:spcPts val="600"/>
              </a:spcBef>
            </a:pPr>
            <a:r>
              <a:rPr lang="en-GB" sz="1200" dirty="0" smtClean="0">
                <a:solidFill>
                  <a:schemeClr val="tx1">
                    <a:lumMod val="65000"/>
                    <a:lumOff val="35000"/>
                  </a:schemeClr>
                </a:solidFill>
              </a:rPr>
              <a:t>Assertive outreach</a:t>
            </a:r>
          </a:p>
          <a:p>
            <a:pPr>
              <a:spcBef>
                <a:spcPts val="600"/>
              </a:spcBef>
            </a:pPr>
            <a:r>
              <a:rPr lang="en-GB" sz="1200" dirty="0" smtClean="0">
                <a:solidFill>
                  <a:schemeClr val="tx1">
                    <a:lumMod val="65000"/>
                    <a:lumOff val="35000"/>
                  </a:schemeClr>
                </a:solidFill>
              </a:rPr>
              <a:t>Support with negotiating pathways and articulating needs</a:t>
            </a:r>
          </a:p>
          <a:p>
            <a:pPr>
              <a:lnSpc>
                <a:spcPct val="120000"/>
              </a:lnSpc>
              <a:spcBef>
                <a:spcPts val="600"/>
              </a:spcBef>
            </a:pPr>
            <a:r>
              <a:rPr lang="en-GB" sz="1200" dirty="0" smtClean="0">
                <a:solidFill>
                  <a:schemeClr val="tx1">
                    <a:lumMod val="65000"/>
                    <a:lumOff val="35000"/>
                  </a:schemeClr>
                </a:solidFill>
              </a:rPr>
              <a:t>Providing the interface between the women and services, facilitating </a:t>
            </a:r>
            <a:r>
              <a:rPr lang="en-GB" sz="1200" dirty="0" err="1" smtClean="0">
                <a:solidFill>
                  <a:schemeClr val="tx1">
                    <a:lumMod val="65000"/>
                    <a:lumOff val="35000"/>
                  </a:schemeClr>
                </a:solidFill>
              </a:rPr>
              <a:t>praticipation</a:t>
            </a:r>
            <a:r>
              <a:rPr lang="en-GB" sz="1200" dirty="0" smtClean="0">
                <a:solidFill>
                  <a:schemeClr val="tx1">
                    <a:lumMod val="65000"/>
                    <a:lumOff val="35000"/>
                  </a:schemeClr>
                </a:solidFill>
              </a:rPr>
              <a:t> and giving emotional support and motivation to enable meaningful engagement</a:t>
            </a:r>
          </a:p>
          <a:p>
            <a:pPr lvl="0">
              <a:lnSpc>
                <a:spcPct val="120000"/>
              </a:lnSpc>
              <a:spcBef>
                <a:spcPts val="600"/>
              </a:spcBef>
            </a:pPr>
            <a:r>
              <a:rPr lang="en-GB" sz="1200" dirty="0" smtClean="0">
                <a:solidFill>
                  <a:schemeClr val="tx1">
                    <a:lumMod val="65000"/>
                    <a:lumOff val="35000"/>
                  </a:schemeClr>
                </a:solidFill>
              </a:rPr>
              <a:t>A clear focus on individual needs and ownership of outcomes - choice – Listening – taking time to develop trust</a:t>
            </a:r>
          </a:p>
          <a:p>
            <a:pPr lvl="0">
              <a:lnSpc>
                <a:spcPct val="120000"/>
              </a:lnSpc>
              <a:spcBef>
                <a:spcPts val="600"/>
              </a:spcBef>
            </a:pPr>
            <a:r>
              <a:rPr lang="en-GB" sz="1200" dirty="0" smtClean="0">
                <a:solidFill>
                  <a:schemeClr val="tx1">
                    <a:lumMod val="65000"/>
                    <a:lumOff val="35000"/>
                  </a:schemeClr>
                </a:solidFill>
              </a:rPr>
              <a:t>Clarity </a:t>
            </a:r>
          </a:p>
          <a:p>
            <a:pPr lvl="0">
              <a:lnSpc>
                <a:spcPct val="120000"/>
              </a:lnSpc>
              <a:spcBef>
                <a:spcPts val="600"/>
              </a:spcBef>
            </a:pPr>
            <a:r>
              <a:rPr lang="en-GB" sz="1200" dirty="0" smtClean="0">
                <a:solidFill>
                  <a:schemeClr val="tx1">
                    <a:lumMod val="65000"/>
                    <a:lumOff val="35000"/>
                  </a:schemeClr>
                </a:solidFill>
              </a:rPr>
              <a:t>A reduced power differential enables pro-social modelling and relationship based working practices. It’s not until the women experience care and respect that they can begin to recognise it.</a:t>
            </a:r>
          </a:p>
          <a:p>
            <a:pPr lvl="0">
              <a:lnSpc>
                <a:spcPct val="120000"/>
              </a:lnSpc>
              <a:spcBef>
                <a:spcPts val="600"/>
              </a:spcBef>
            </a:pPr>
            <a:r>
              <a:rPr lang="en-GB" sz="1200" dirty="0" smtClean="0">
                <a:solidFill>
                  <a:schemeClr val="tx1">
                    <a:lumMod val="65000"/>
                    <a:lumOff val="35000"/>
                  </a:schemeClr>
                </a:solidFill>
              </a:rPr>
              <a:t>Teaching life skills and coping strategies, building positive social and support networks</a:t>
            </a:r>
          </a:p>
          <a:p>
            <a:pPr lvl="0">
              <a:lnSpc>
                <a:spcPct val="120000"/>
              </a:lnSpc>
              <a:spcBef>
                <a:spcPts val="600"/>
              </a:spcBef>
            </a:pPr>
            <a:r>
              <a:rPr lang="en-GB" sz="1200" dirty="0" smtClean="0">
                <a:solidFill>
                  <a:schemeClr val="tx1">
                    <a:lumMod val="65000"/>
                    <a:lumOff val="35000"/>
                  </a:schemeClr>
                </a:solidFill>
              </a:rPr>
              <a:t>Fun/relaxed activities. The cumulative positive experiences are also valuable and are a real time demonstration that life can be different, things can change and what that might look like.</a:t>
            </a:r>
          </a:p>
          <a:p>
            <a:pPr lvl="0">
              <a:lnSpc>
                <a:spcPct val="120000"/>
              </a:lnSpc>
              <a:spcBef>
                <a:spcPts val="600"/>
              </a:spcBef>
            </a:pPr>
            <a:r>
              <a:rPr lang="en-GB" sz="1200" dirty="0" smtClean="0">
                <a:solidFill>
                  <a:schemeClr val="tx1">
                    <a:lumMod val="65000"/>
                    <a:lumOff val="35000"/>
                  </a:schemeClr>
                </a:solidFill>
              </a:rPr>
              <a:t>Access to non-stigmatising locations is very beneficial. </a:t>
            </a:r>
            <a:endParaRPr lang="en-GB" sz="1200" dirty="0" smtClean="0"/>
          </a:p>
          <a:p>
            <a:pPr marL="171176" indent="-171176" defTabSz="912937">
              <a:buFont typeface="Arial" panose="020B0604020202020204" pitchFamily="34" charset="0"/>
              <a:buChar char="•"/>
              <a:defRPr/>
            </a:pPr>
            <a:endParaRPr lang="en-GB" dirty="0" smtClean="0"/>
          </a:p>
          <a:p>
            <a:pPr marL="171176" indent="-171176" defTabSz="912937">
              <a:buFont typeface="Arial" panose="020B0604020202020204" pitchFamily="34" charset="0"/>
              <a:buChar char="•"/>
              <a:defRPr/>
            </a:pP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2CDD71A-8C51-4F0E-9F98-993E74E445AC}" type="slidenum">
              <a:rPr lang="en-GB" smtClean="0"/>
              <a:pPr/>
              <a:t>11</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412078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sz="1200" dirty="0" smtClean="0">
                <a:solidFill>
                  <a:schemeClr val="tx1">
                    <a:lumMod val="65000"/>
                    <a:lumOff val="35000"/>
                  </a:schemeClr>
                </a:solidFill>
              </a:rPr>
              <a:t>Many of our women have been put off accessing services due to negative prior experiences, and/or struggle to navigate complex pathways.</a:t>
            </a:r>
          </a:p>
          <a:p>
            <a:pPr marL="285750" lvl="0" indent="-285750">
              <a:buFont typeface="Arial" panose="020B0604020202020204" pitchFamily="34" charset="0"/>
              <a:buChar char="•"/>
            </a:pPr>
            <a:r>
              <a:rPr lang="en-GB" sz="1200" dirty="0" smtClean="0">
                <a:solidFill>
                  <a:schemeClr val="tx1">
                    <a:lumMod val="65000"/>
                    <a:lumOff val="35000"/>
                  </a:schemeClr>
                </a:solidFill>
              </a:rPr>
              <a:t>A large proportion of the women do not access routine health appointments or engage with early intervention/universal services. This tends to mean that they then only present when issues are acute and there is a high level of need.</a:t>
            </a:r>
          </a:p>
          <a:p>
            <a:pPr marL="285750" lvl="0" indent="-285750">
              <a:buFont typeface="Arial" panose="020B0604020202020204" pitchFamily="34" charset="0"/>
              <a:buChar char="•"/>
            </a:pPr>
            <a:r>
              <a:rPr lang="en-GB" sz="1200" dirty="0" smtClean="0">
                <a:solidFill>
                  <a:schemeClr val="tx1">
                    <a:lumMod val="65000"/>
                    <a:lumOff val="35000"/>
                  </a:schemeClr>
                </a:solidFill>
              </a:rPr>
              <a:t>It is apparent that for many services this cohort raises a huge amount of anxiety and concern. However they typically do not engage fully or consistently and then present with the same issues again and again. </a:t>
            </a:r>
          </a:p>
          <a:p>
            <a:pPr marL="285750" indent="-285750">
              <a:buFont typeface="Arial" panose="020B0604020202020204" pitchFamily="34" charset="0"/>
              <a:buChar char="•"/>
            </a:pPr>
            <a:r>
              <a:rPr lang="en-GB" sz="1200" dirty="0" smtClean="0">
                <a:solidFill>
                  <a:schemeClr val="tx1">
                    <a:lumMod val="65000"/>
                    <a:lumOff val="35000"/>
                  </a:schemeClr>
                </a:solidFill>
              </a:rPr>
              <a:t>Many of the women are in need of therapeutic intervention, particularly around bereavement, guilt, grief and loss, but struggle to articulate their needs and are often re-traumatised by having to tell their stories repeatedly and reading them in reports</a:t>
            </a:r>
          </a:p>
          <a:p>
            <a:pPr marL="285750" indent="-285750">
              <a:buFont typeface="Arial" panose="020B0604020202020204" pitchFamily="34" charset="0"/>
              <a:buChar char="•"/>
            </a:pPr>
            <a:r>
              <a:rPr lang="en-GB" sz="1200" dirty="0" smtClean="0">
                <a:solidFill>
                  <a:schemeClr val="tx1">
                    <a:lumMod val="65000"/>
                    <a:lumOff val="35000"/>
                  </a:schemeClr>
                </a:solidFill>
              </a:rPr>
              <a:t>The majority do not have supportive systems (family, friends, or community) in place or are prevented from accessing them because of the shame they feel.</a:t>
            </a:r>
          </a:p>
          <a:p>
            <a:pPr marL="285750" indent="-285750">
              <a:buFont typeface="Arial" panose="020B0604020202020204" pitchFamily="34" charset="0"/>
              <a:buChar char="•"/>
            </a:pPr>
            <a:r>
              <a:rPr lang="en-GB" sz="1200" dirty="0" smtClean="0">
                <a:solidFill>
                  <a:schemeClr val="tx1">
                    <a:lumMod val="65000"/>
                    <a:lumOff val="35000"/>
                  </a:schemeClr>
                </a:solidFill>
              </a:rPr>
              <a:t>Many suffer with very low self-esteem, making them even more vulnerable.</a:t>
            </a:r>
          </a:p>
          <a:p>
            <a:pPr marL="0" indent="0">
              <a:buFont typeface="Arial" panose="020B0604020202020204" pitchFamily="34" charset="0"/>
              <a:buNone/>
            </a:pPr>
            <a:endParaRPr lang="en-GB" sz="1200" dirty="0" smtClean="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8136E415-5E42-4800-84C5-009AC8763B99}" type="slidenum">
              <a:rPr lang="en-GB" smtClean="0"/>
              <a:pPr/>
              <a:t>12</a:t>
            </a:fld>
            <a:endParaRPr lang="en-GB" dirty="0"/>
          </a:p>
        </p:txBody>
      </p:sp>
      <p:sp>
        <p:nvSpPr>
          <p:cNvPr id="5" name="Footer Placeholder 4"/>
          <p:cNvSpPr>
            <a:spLocks noGrp="1"/>
          </p:cNvSpPr>
          <p:nvPr>
            <p:ph type="ftr" sz="quarter" idx="11"/>
          </p:nvPr>
        </p:nvSpPr>
        <p:spPr/>
        <p:txBody>
          <a:bodyPr/>
          <a:lstStyle/>
          <a:p>
            <a:r>
              <a:rPr lang="en-GB" smtClean="0"/>
              <a:t>Susan Halstead</a:t>
            </a:r>
            <a:endParaRPr lang="en-GB"/>
          </a:p>
        </p:txBody>
      </p:sp>
    </p:spTree>
    <p:extLst>
      <p:ext uri="{BB962C8B-B14F-4D97-AF65-F5344CB8AC3E}">
        <p14:creationId xmlns:p14="http://schemas.microsoft.com/office/powerpoint/2010/main" val="207918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BC055C-6620-4E09-A7E6-C9F78A9143C1}"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20335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C055C-6620-4E09-A7E6-C9F78A9143C1}"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165959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C055C-6620-4E09-A7E6-C9F78A9143C1}"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171087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25" y="0"/>
            <a:ext cx="9810750" cy="347364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190625" y="3536156"/>
            <a:ext cx="4833938" cy="1607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67437" y="3536156"/>
            <a:ext cx="4833938" cy="1607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190625" y="5250656"/>
            <a:ext cx="4833938" cy="1607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67437" y="5250656"/>
            <a:ext cx="4833938" cy="16073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301792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BC055C-6620-4E09-A7E6-C9F78A9143C1}"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404567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C055C-6620-4E09-A7E6-C9F78A9143C1}" type="datetimeFigureOut">
              <a:rPr lang="en-GB" smtClean="0"/>
              <a:t>06/12/2018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162852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BC055C-6620-4E09-A7E6-C9F78A9143C1}"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7883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BC055C-6620-4E09-A7E6-C9F78A9143C1}" type="datetimeFigureOut">
              <a:rPr lang="en-GB" smtClean="0"/>
              <a:t>06/12/2018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415232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BC055C-6620-4E09-A7E6-C9F78A9143C1}" type="datetimeFigureOut">
              <a:rPr lang="en-GB" smtClean="0"/>
              <a:t>06/12/2018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82700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C055C-6620-4E09-A7E6-C9F78A9143C1}" type="datetimeFigureOut">
              <a:rPr lang="en-GB" smtClean="0"/>
              <a:t>06/12/2018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141035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C055C-6620-4E09-A7E6-C9F78A9143C1}"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171906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C055C-6620-4E09-A7E6-C9F78A9143C1}" type="datetimeFigureOut">
              <a:rPr lang="en-GB" smtClean="0"/>
              <a:t>06/12/2018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FADF0D-1D45-407A-9908-DC66B0F5E098}" type="slidenum">
              <a:rPr lang="en-GB" smtClean="0"/>
              <a:t>‹#›</a:t>
            </a:fld>
            <a:endParaRPr lang="en-GB"/>
          </a:p>
        </p:txBody>
      </p:sp>
    </p:spTree>
    <p:extLst>
      <p:ext uri="{BB962C8B-B14F-4D97-AF65-F5344CB8AC3E}">
        <p14:creationId xmlns:p14="http://schemas.microsoft.com/office/powerpoint/2010/main" val="342301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C055C-6620-4E09-A7E6-C9F78A9143C1}" type="datetimeFigureOut">
              <a:rPr lang="en-GB" smtClean="0"/>
              <a:t>06/12/2018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ADF0D-1D45-407A-9908-DC66B0F5E098}" type="slidenum">
              <a:rPr lang="en-GB" smtClean="0"/>
              <a:t>‹#›</a:t>
            </a:fld>
            <a:endParaRPr lang="en-GB"/>
          </a:p>
        </p:txBody>
      </p:sp>
    </p:spTree>
    <p:extLst>
      <p:ext uri="{BB962C8B-B14F-4D97-AF65-F5344CB8AC3E}">
        <p14:creationId xmlns:p14="http://schemas.microsoft.com/office/powerpoint/2010/main" val="125096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906" y="783174"/>
            <a:ext cx="7162189" cy="38015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331" y="5497107"/>
            <a:ext cx="5785338" cy="674066"/>
          </a:xfrm>
          <a:prstGeom prst="rect">
            <a:avLst/>
          </a:prstGeom>
        </p:spPr>
      </p:pic>
    </p:spTree>
    <p:extLst>
      <p:ext uri="{BB962C8B-B14F-4D97-AF65-F5344CB8AC3E}">
        <p14:creationId xmlns:p14="http://schemas.microsoft.com/office/powerpoint/2010/main" val="4196081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950" y="146050"/>
            <a:ext cx="6642100" cy="6565900"/>
          </a:xfrm>
          <a:prstGeom prst="rect">
            <a:avLst/>
          </a:prstGeom>
        </p:spPr>
      </p:pic>
    </p:spTree>
    <p:extLst>
      <p:ext uri="{BB962C8B-B14F-4D97-AF65-F5344CB8AC3E}">
        <p14:creationId xmlns:p14="http://schemas.microsoft.com/office/powerpoint/2010/main" val="179909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21480"/>
            <a:ext cx="10515600" cy="564515"/>
          </a:xfrm>
        </p:spPr>
        <p:txBody>
          <a:bodyPr>
            <a:noAutofit/>
          </a:bodyPr>
          <a:lstStyle/>
          <a:p>
            <a:r>
              <a:rPr lang="en-GB" b="1" dirty="0" smtClean="0">
                <a:solidFill>
                  <a:srgbClr val="006D3B"/>
                </a:solidFill>
                <a:latin typeface="+mn-lt"/>
              </a:rPr>
              <a:t>What’s different? What works?</a:t>
            </a:r>
            <a:endParaRPr lang="en-GB" b="1" dirty="0">
              <a:solidFill>
                <a:srgbClr val="006D3B"/>
              </a:solidFill>
              <a:latin typeface="+mn-lt"/>
            </a:endParaRPr>
          </a:p>
        </p:txBody>
      </p:sp>
      <p:sp>
        <p:nvSpPr>
          <p:cNvPr id="3" name="Content Placeholder 2"/>
          <p:cNvSpPr>
            <a:spLocks noGrp="1"/>
          </p:cNvSpPr>
          <p:nvPr>
            <p:ph idx="1"/>
          </p:nvPr>
        </p:nvSpPr>
        <p:spPr>
          <a:xfrm>
            <a:off x="411480" y="1371600"/>
            <a:ext cx="10942320" cy="4948235"/>
          </a:xfrm>
        </p:spPr>
        <p:txBody>
          <a:bodyPr>
            <a:normAutofit/>
          </a:bodyPr>
          <a:lstStyle/>
          <a:p>
            <a:pPr>
              <a:buClr>
                <a:srgbClr val="95C11F"/>
              </a:buClr>
            </a:pPr>
            <a:r>
              <a:rPr lang="en-GB" dirty="0" smtClean="0">
                <a:solidFill>
                  <a:schemeClr val="bg2">
                    <a:lumMod val="50000"/>
                  </a:schemeClr>
                </a:solidFill>
              </a:rPr>
              <a:t>Assertive outreach – practitioners are tenacious and have time, resources and flexibility</a:t>
            </a:r>
          </a:p>
          <a:p>
            <a:pPr>
              <a:buClr>
                <a:srgbClr val="95C11F"/>
              </a:buClr>
            </a:pPr>
            <a:r>
              <a:rPr lang="en-GB" dirty="0" smtClean="0">
                <a:solidFill>
                  <a:schemeClr val="bg2">
                    <a:lumMod val="50000"/>
                  </a:schemeClr>
                </a:solidFill>
              </a:rPr>
              <a:t>Women are supported to reflect, to identify their own needs and develop their own plan</a:t>
            </a:r>
          </a:p>
          <a:p>
            <a:pPr>
              <a:buClr>
                <a:srgbClr val="95C11F"/>
              </a:buClr>
            </a:pPr>
            <a:r>
              <a:rPr lang="en-GB" dirty="0" smtClean="0">
                <a:solidFill>
                  <a:schemeClr val="bg2">
                    <a:lumMod val="50000"/>
                  </a:schemeClr>
                </a:solidFill>
              </a:rPr>
              <a:t>Recognising and celebrating change, whether that be big or small</a:t>
            </a:r>
          </a:p>
          <a:p>
            <a:pPr>
              <a:buClr>
                <a:srgbClr val="95C11F"/>
              </a:buClr>
            </a:pPr>
            <a:r>
              <a:rPr lang="en-GB" dirty="0" smtClean="0">
                <a:solidFill>
                  <a:schemeClr val="bg2">
                    <a:lumMod val="50000"/>
                  </a:schemeClr>
                </a:solidFill>
              </a:rPr>
              <a:t>Building the skills to navigate the everyday, modelling resilience and assertive challenge</a:t>
            </a:r>
          </a:p>
          <a:p>
            <a:pPr>
              <a:buClr>
                <a:srgbClr val="95C11F"/>
              </a:buClr>
            </a:pPr>
            <a:r>
              <a:rPr lang="en-GB" dirty="0" smtClean="0">
                <a:solidFill>
                  <a:schemeClr val="bg2">
                    <a:lumMod val="50000"/>
                  </a:schemeClr>
                </a:solidFill>
              </a:rPr>
              <a:t>The creativity of the practitioner and the use of self to provide a trusted, honest and consistent professional relationship</a:t>
            </a:r>
          </a:p>
          <a:p>
            <a:pPr>
              <a:buClr>
                <a:srgbClr val="95C11F"/>
              </a:buClr>
            </a:pPr>
            <a:r>
              <a:rPr lang="en-GB" dirty="0" smtClean="0">
                <a:solidFill>
                  <a:schemeClr val="bg2">
                    <a:lumMod val="50000"/>
                  </a:schemeClr>
                </a:solidFill>
              </a:rPr>
              <a:t>Having fun!</a:t>
            </a:r>
            <a:r>
              <a:rPr lang="en-GB" dirty="0">
                <a:solidFill>
                  <a:schemeClr val="bg2">
                    <a:lumMod val="50000"/>
                  </a:schemeClr>
                </a:solidFill>
              </a:rPr>
              <a:t> </a:t>
            </a:r>
            <a:endParaRPr lang="en-GB" dirty="0" smtClean="0">
              <a:solidFill>
                <a:schemeClr val="bg2">
                  <a:lumMod val="50000"/>
                </a:schemeClr>
              </a:solidFill>
            </a:endParaRPr>
          </a:p>
          <a:p>
            <a:pPr>
              <a:buClr>
                <a:srgbClr val="95C11F"/>
              </a:buClr>
            </a:pPr>
            <a:endParaRPr lang="en-GB" dirty="0">
              <a:solidFill>
                <a:schemeClr val="bg2">
                  <a:lumMod val="50000"/>
                </a:schemeClr>
              </a:solidFill>
            </a:endParaRPr>
          </a:p>
          <a:p>
            <a:pPr>
              <a:buClr>
                <a:srgbClr val="95C11F"/>
              </a:buClr>
            </a:pPr>
            <a:endParaRPr lang="en-GB"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5089" y="6049836"/>
            <a:ext cx="540000" cy="540000"/>
          </a:xfrm>
          <a:prstGeom prst="rect">
            <a:avLst/>
          </a:prstGeom>
        </p:spPr>
      </p:pic>
    </p:spTree>
    <p:extLst>
      <p:ext uri="{BB962C8B-B14F-4D97-AF65-F5344CB8AC3E}">
        <p14:creationId xmlns:p14="http://schemas.microsoft.com/office/powerpoint/2010/main" val="222635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10" y="80905"/>
            <a:ext cx="10515600" cy="1147989"/>
          </a:xfrm>
        </p:spPr>
        <p:txBody>
          <a:bodyPr>
            <a:normAutofit/>
          </a:bodyPr>
          <a:lstStyle/>
          <a:p>
            <a:r>
              <a:rPr lang="en-GB" sz="4000" b="1" dirty="0" smtClean="0">
                <a:solidFill>
                  <a:srgbClr val="006D3B"/>
                </a:solidFill>
                <a:latin typeface="Calibri" panose="020F0502020204030204" pitchFamily="34" charset="0"/>
                <a:cs typeface="Calibri" panose="020F0502020204030204" pitchFamily="34" charset="0"/>
              </a:rPr>
              <a:t>Partnership Working and Pathways</a:t>
            </a:r>
            <a:endParaRPr lang="en-GB" sz="4000" b="1" dirty="0">
              <a:solidFill>
                <a:srgbClr val="006D3B"/>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22563" y="1389888"/>
            <a:ext cx="8691243" cy="5215801"/>
          </a:xfrm>
        </p:spPr>
        <p:txBody>
          <a:bodyPr>
            <a:normAutofit fontScale="85000" lnSpcReduction="10000"/>
          </a:bodyPr>
          <a:lstStyle/>
          <a:p>
            <a:pPr>
              <a:lnSpc>
                <a:spcPct val="118000"/>
              </a:lnSpc>
              <a:buClr>
                <a:srgbClr val="95C11F"/>
              </a:buClr>
            </a:pPr>
            <a:r>
              <a:rPr lang="en-GB" dirty="0" smtClean="0">
                <a:solidFill>
                  <a:schemeClr val="bg2">
                    <a:lumMod val="50000"/>
                  </a:schemeClr>
                </a:solidFill>
              </a:rPr>
              <a:t>Pause women experience </a:t>
            </a:r>
            <a:r>
              <a:rPr lang="en-GB" dirty="0">
                <a:solidFill>
                  <a:schemeClr val="bg2">
                    <a:lumMod val="50000"/>
                  </a:schemeClr>
                </a:solidFill>
              </a:rPr>
              <a:t>multiple barriers to accessing </a:t>
            </a:r>
            <a:r>
              <a:rPr lang="en-GB" dirty="0" smtClean="0">
                <a:solidFill>
                  <a:schemeClr val="bg2">
                    <a:lumMod val="50000"/>
                  </a:schemeClr>
                </a:solidFill>
              </a:rPr>
              <a:t>services, very few </a:t>
            </a:r>
            <a:r>
              <a:rPr lang="en-GB" dirty="0">
                <a:solidFill>
                  <a:schemeClr val="bg2">
                    <a:lumMod val="50000"/>
                  </a:schemeClr>
                </a:solidFill>
              </a:rPr>
              <a:t>are skilled in advocating for themselves </a:t>
            </a:r>
            <a:r>
              <a:rPr lang="en-GB" dirty="0" smtClean="0">
                <a:solidFill>
                  <a:schemeClr val="bg2">
                    <a:lumMod val="50000"/>
                  </a:schemeClr>
                </a:solidFill>
              </a:rPr>
              <a:t>and articulating their needs. </a:t>
            </a:r>
          </a:p>
          <a:p>
            <a:pPr>
              <a:lnSpc>
                <a:spcPct val="118000"/>
              </a:lnSpc>
              <a:buClr>
                <a:srgbClr val="95C11F"/>
              </a:buClr>
            </a:pPr>
            <a:r>
              <a:rPr lang="en-GB" dirty="0" smtClean="0">
                <a:solidFill>
                  <a:schemeClr val="bg2">
                    <a:lumMod val="50000"/>
                  </a:schemeClr>
                </a:solidFill>
              </a:rPr>
              <a:t>They typically </a:t>
            </a:r>
            <a:r>
              <a:rPr lang="en-GB" dirty="0">
                <a:solidFill>
                  <a:schemeClr val="bg2">
                    <a:lumMod val="50000"/>
                  </a:schemeClr>
                </a:solidFill>
              </a:rPr>
              <a:t>become frustrated and challenging, or </a:t>
            </a:r>
            <a:r>
              <a:rPr lang="en-GB" dirty="0" smtClean="0">
                <a:solidFill>
                  <a:schemeClr val="bg2">
                    <a:lumMod val="50000"/>
                  </a:schemeClr>
                </a:solidFill>
              </a:rPr>
              <a:t>disengage. They will often continue to present with the same issues and in crisis.</a:t>
            </a:r>
            <a:endParaRPr lang="en-GB" dirty="0">
              <a:solidFill>
                <a:schemeClr val="bg2">
                  <a:lumMod val="50000"/>
                </a:schemeClr>
              </a:solidFill>
            </a:endParaRPr>
          </a:p>
          <a:p>
            <a:pPr>
              <a:lnSpc>
                <a:spcPct val="118000"/>
              </a:lnSpc>
              <a:buClr>
                <a:srgbClr val="95C11F"/>
              </a:buClr>
            </a:pPr>
            <a:r>
              <a:rPr lang="en-GB" dirty="0">
                <a:solidFill>
                  <a:schemeClr val="bg2">
                    <a:lumMod val="50000"/>
                  </a:schemeClr>
                </a:solidFill>
              </a:rPr>
              <a:t>Pause works with partner agencies to smooth </a:t>
            </a:r>
            <a:r>
              <a:rPr lang="en-GB" dirty="0" smtClean="0">
                <a:solidFill>
                  <a:schemeClr val="bg2">
                    <a:lumMod val="50000"/>
                  </a:schemeClr>
                </a:solidFill>
              </a:rPr>
              <a:t>pathways which can </a:t>
            </a:r>
            <a:r>
              <a:rPr lang="en-GB" dirty="0">
                <a:solidFill>
                  <a:schemeClr val="bg2">
                    <a:lumMod val="50000"/>
                  </a:schemeClr>
                </a:solidFill>
              </a:rPr>
              <a:t>really benefit the work they are trying to do. </a:t>
            </a:r>
            <a:r>
              <a:rPr lang="en-GB" dirty="0" smtClean="0">
                <a:solidFill>
                  <a:schemeClr val="bg2">
                    <a:lumMod val="50000"/>
                  </a:schemeClr>
                </a:solidFill>
              </a:rPr>
              <a:t>Work is undertaken </a:t>
            </a:r>
            <a:r>
              <a:rPr lang="en-GB" dirty="0">
                <a:solidFill>
                  <a:schemeClr val="bg2">
                    <a:lumMod val="50000"/>
                  </a:schemeClr>
                </a:solidFill>
              </a:rPr>
              <a:t>around preparation and support to </a:t>
            </a:r>
            <a:r>
              <a:rPr lang="en-GB" dirty="0" smtClean="0">
                <a:solidFill>
                  <a:schemeClr val="bg2">
                    <a:lumMod val="50000"/>
                  </a:schemeClr>
                </a:solidFill>
              </a:rPr>
              <a:t>access services, </a:t>
            </a:r>
            <a:r>
              <a:rPr lang="en-GB" dirty="0">
                <a:solidFill>
                  <a:schemeClr val="bg2">
                    <a:lumMod val="50000"/>
                  </a:schemeClr>
                </a:solidFill>
              </a:rPr>
              <a:t>facilitating attendance and providing motivation to </a:t>
            </a:r>
            <a:r>
              <a:rPr lang="en-GB" dirty="0" smtClean="0">
                <a:solidFill>
                  <a:schemeClr val="bg2">
                    <a:lumMod val="50000"/>
                  </a:schemeClr>
                </a:solidFill>
              </a:rPr>
              <a:t>engage consistently. </a:t>
            </a:r>
          </a:p>
          <a:p>
            <a:pPr>
              <a:lnSpc>
                <a:spcPct val="118000"/>
              </a:lnSpc>
              <a:buClr>
                <a:srgbClr val="95C11F"/>
              </a:buClr>
            </a:pPr>
            <a:r>
              <a:rPr lang="en-GB" dirty="0">
                <a:solidFill>
                  <a:schemeClr val="bg2">
                    <a:lumMod val="50000"/>
                  </a:schemeClr>
                </a:solidFill>
              </a:rPr>
              <a:t>Multi agency group meetings are held regularly to ensure we can work closely and creatively with partner agencies</a:t>
            </a:r>
            <a:endParaRPr lang="en-GB" dirty="0" smtClean="0">
              <a:solidFill>
                <a:schemeClr val="bg2">
                  <a:lumMod val="50000"/>
                </a:schemeClr>
              </a:solidFill>
            </a:endParaRPr>
          </a:p>
          <a:p>
            <a:pPr>
              <a:lnSpc>
                <a:spcPct val="118000"/>
              </a:lnSpc>
              <a:buClr>
                <a:srgbClr val="95C11F"/>
              </a:buClr>
            </a:pPr>
            <a:endParaRPr lang="en-GB"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9200" y="6068384"/>
            <a:ext cx="540000" cy="540000"/>
          </a:xfrm>
          <a:prstGeom prst="rect">
            <a:avLst/>
          </a:prstGeom>
        </p:spPr>
      </p:pic>
    </p:spTree>
    <p:extLst>
      <p:ext uri="{BB962C8B-B14F-4D97-AF65-F5344CB8AC3E}">
        <p14:creationId xmlns:p14="http://schemas.microsoft.com/office/powerpoint/2010/main" val="52997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21480"/>
            <a:ext cx="10515600" cy="564515"/>
          </a:xfrm>
        </p:spPr>
        <p:txBody>
          <a:bodyPr>
            <a:noAutofit/>
          </a:bodyPr>
          <a:lstStyle/>
          <a:p>
            <a:r>
              <a:rPr lang="en-GB" b="1" dirty="0" smtClean="0">
                <a:solidFill>
                  <a:srgbClr val="006D3B"/>
                </a:solidFill>
                <a:latin typeface="+mn-lt"/>
              </a:rPr>
              <a:t>Pause Hull</a:t>
            </a:r>
            <a:endParaRPr lang="en-GB" b="1" dirty="0">
              <a:solidFill>
                <a:srgbClr val="006D3B"/>
              </a:solidFill>
              <a:latin typeface="+mn-lt"/>
            </a:endParaRPr>
          </a:p>
        </p:txBody>
      </p:sp>
      <p:sp>
        <p:nvSpPr>
          <p:cNvPr id="3" name="Content Placeholder 2"/>
          <p:cNvSpPr>
            <a:spLocks noGrp="1"/>
          </p:cNvSpPr>
          <p:nvPr>
            <p:ph idx="1"/>
          </p:nvPr>
        </p:nvSpPr>
        <p:spPr>
          <a:xfrm>
            <a:off x="411480" y="1371600"/>
            <a:ext cx="10942320" cy="4948235"/>
          </a:xfrm>
        </p:spPr>
        <p:txBody>
          <a:bodyPr>
            <a:normAutofit/>
          </a:bodyPr>
          <a:lstStyle/>
          <a:p>
            <a:pPr marL="457200" indent="-457200">
              <a:buClr>
                <a:srgbClr val="95C11F"/>
              </a:buClr>
            </a:pPr>
            <a:r>
              <a:rPr lang="en-GB" dirty="0" smtClean="0"/>
              <a:t>44 </a:t>
            </a:r>
            <a:r>
              <a:rPr lang="en-GB" dirty="0"/>
              <a:t>women have now completed the </a:t>
            </a:r>
            <a:r>
              <a:rPr lang="en-GB" dirty="0" smtClean="0"/>
              <a:t>Pause programme in Hull</a:t>
            </a:r>
            <a:endParaRPr lang="en-GB" dirty="0"/>
          </a:p>
          <a:p>
            <a:pPr marL="457200" indent="-457200">
              <a:buClr>
                <a:srgbClr val="95C11F"/>
              </a:buClr>
            </a:pPr>
            <a:r>
              <a:rPr lang="en-GB" dirty="0"/>
              <a:t>Of those:-</a:t>
            </a:r>
          </a:p>
          <a:p>
            <a:pPr lvl="2">
              <a:buClr>
                <a:srgbClr val="95C11F"/>
              </a:buClr>
            </a:pPr>
            <a:r>
              <a:rPr lang="en-GB" sz="2800" dirty="0" smtClean="0"/>
              <a:t>The </a:t>
            </a:r>
            <a:r>
              <a:rPr lang="en-GB" sz="2800" dirty="0"/>
              <a:t>women average a birth rate of 0.27 per woman, per year</a:t>
            </a:r>
          </a:p>
          <a:p>
            <a:pPr lvl="2">
              <a:buClr>
                <a:srgbClr val="95C11F"/>
              </a:buClr>
            </a:pPr>
            <a:r>
              <a:rPr lang="en-GB" sz="2800" dirty="0" smtClean="0"/>
              <a:t>Having </a:t>
            </a:r>
            <a:r>
              <a:rPr lang="en-GB" sz="2800" dirty="0"/>
              <a:t>long acting reversible contraception in place over the 18 month programme provides at least 27 birth free </a:t>
            </a:r>
            <a:r>
              <a:rPr lang="en-GB" sz="2800" dirty="0" smtClean="0"/>
              <a:t>months for each woman (An </a:t>
            </a:r>
            <a:r>
              <a:rPr lang="en-GB" sz="2800" dirty="0"/>
              <a:t>estimated 13 </a:t>
            </a:r>
            <a:r>
              <a:rPr lang="en-GB" sz="2800" dirty="0" smtClean="0"/>
              <a:t>pregnancies would cost the local authority more than £1 million)</a:t>
            </a:r>
            <a:endParaRPr lang="en-GB" sz="2800" dirty="0"/>
          </a:p>
          <a:p>
            <a:pPr>
              <a:buClr>
                <a:srgbClr val="95C11F"/>
              </a:buClr>
            </a:pPr>
            <a:r>
              <a:rPr lang="en-GB" dirty="0" smtClean="0"/>
              <a:t>Pause Hull is </a:t>
            </a:r>
            <a:r>
              <a:rPr lang="en-GB" dirty="0"/>
              <a:t>now working with a further </a:t>
            </a:r>
            <a:r>
              <a:rPr lang="en-GB" dirty="0" smtClean="0"/>
              <a:t>20+ women </a:t>
            </a:r>
            <a:endParaRPr lang="en-GB" dirty="0">
              <a:solidFill>
                <a:schemeClr val="bg2">
                  <a:lumMod val="50000"/>
                </a:schemeClr>
              </a:solidFill>
            </a:endParaRPr>
          </a:p>
          <a:p>
            <a:pPr>
              <a:buClr>
                <a:srgbClr val="95C11F"/>
              </a:buClr>
            </a:pPr>
            <a:endParaRPr lang="en-GB"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5089" y="6049836"/>
            <a:ext cx="540000" cy="540000"/>
          </a:xfrm>
          <a:prstGeom prst="rect">
            <a:avLst/>
          </a:prstGeom>
        </p:spPr>
      </p:pic>
    </p:spTree>
    <p:extLst>
      <p:ext uri="{BB962C8B-B14F-4D97-AF65-F5344CB8AC3E}">
        <p14:creationId xmlns:p14="http://schemas.microsoft.com/office/powerpoint/2010/main" val="3723214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21480"/>
            <a:ext cx="10515600" cy="564515"/>
          </a:xfrm>
        </p:spPr>
        <p:txBody>
          <a:bodyPr>
            <a:noAutofit/>
          </a:bodyPr>
          <a:lstStyle/>
          <a:p>
            <a:r>
              <a:rPr lang="en-GB" b="1" dirty="0" smtClean="0">
                <a:solidFill>
                  <a:srgbClr val="006D3B"/>
                </a:solidFill>
                <a:latin typeface="+mn-lt"/>
              </a:rPr>
              <a:t>Outcomes for Hull Pause</a:t>
            </a:r>
            <a:endParaRPr lang="en-GB" b="1" dirty="0">
              <a:solidFill>
                <a:srgbClr val="006D3B"/>
              </a:solidFill>
              <a:latin typeface="+mn-lt"/>
            </a:endParaRPr>
          </a:p>
        </p:txBody>
      </p:sp>
      <p:sp>
        <p:nvSpPr>
          <p:cNvPr id="3" name="Content Placeholder 2"/>
          <p:cNvSpPr>
            <a:spLocks noGrp="1"/>
          </p:cNvSpPr>
          <p:nvPr>
            <p:ph idx="1"/>
          </p:nvPr>
        </p:nvSpPr>
        <p:spPr>
          <a:xfrm>
            <a:off x="411480" y="1371600"/>
            <a:ext cx="10942320" cy="4948235"/>
          </a:xfrm>
        </p:spPr>
        <p:txBody>
          <a:bodyPr>
            <a:normAutofit/>
          </a:bodyPr>
          <a:lstStyle/>
          <a:p>
            <a:pPr marL="0" indent="0">
              <a:buNone/>
            </a:pPr>
            <a:r>
              <a:rPr lang="en-GB" dirty="0" smtClean="0"/>
              <a:t>Housing</a:t>
            </a:r>
          </a:p>
          <a:p>
            <a:pPr marL="0" indent="0">
              <a:buNone/>
            </a:pPr>
            <a:r>
              <a:rPr lang="en-GB" dirty="0"/>
              <a:t>Mental health</a:t>
            </a:r>
          </a:p>
          <a:p>
            <a:pPr marL="0" indent="0">
              <a:buNone/>
            </a:pPr>
            <a:r>
              <a:rPr lang="en-GB" dirty="0"/>
              <a:t>Physical health</a:t>
            </a:r>
          </a:p>
          <a:p>
            <a:pPr marL="0" indent="0">
              <a:buNone/>
            </a:pPr>
            <a:r>
              <a:rPr lang="en-GB" dirty="0" smtClean="0"/>
              <a:t>Sexual Health        </a:t>
            </a:r>
          </a:p>
          <a:p>
            <a:pPr marL="0" indent="0">
              <a:buNone/>
            </a:pPr>
            <a:r>
              <a:rPr lang="en-GB" dirty="0" smtClean="0"/>
              <a:t>Reduction in Criminal Activity and Domestic Violence</a:t>
            </a:r>
            <a:endParaRPr lang="en-GB" dirty="0"/>
          </a:p>
          <a:p>
            <a:pPr marL="0" indent="0">
              <a:buNone/>
            </a:pPr>
            <a:r>
              <a:rPr lang="en-GB" dirty="0"/>
              <a:t>Contact </a:t>
            </a:r>
            <a:r>
              <a:rPr lang="en-GB" dirty="0" smtClean="0"/>
              <a:t>with birth children             </a:t>
            </a:r>
          </a:p>
          <a:p>
            <a:pPr marL="0" indent="0">
              <a:buNone/>
            </a:pPr>
            <a:r>
              <a:rPr lang="en-GB" dirty="0" smtClean="0"/>
              <a:t>Education</a:t>
            </a:r>
          </a:p>
          <a:p>
            <a:pPr marL="0" indent="0">
              <a:buNone/>
            </a:pPr>
            <a:r>
              <a:rPr lang="en-GB" dirty="0" smtClean="0"/>
              <a:t>Employment or placements</a:t>
            </a:r>
          </a:p>
          <a:p>
            <a:pPr marL="0" indent="0">
              <a:buNone/>
            </a:pPr>
            <a:r>
              <a:rPr lang="en-GB" dirty="0" smtClean="0"/>
              <a:t>Dentists and Opticians</a:t>
            </a:r>
            <a:endParaRPr lang="en-GB" dirty="0">
              <a:solidFill>
                <a:schemeClr val="bg2">
                  <a:lumMod val="50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5089" y="6049836"/>
            <a:ext cx="540000" cy="540000"/>
          </a:xfrm>
          <a:prstGeom prst="rect">
            <a:avLst/>
          </a:prstGeom>
        </p:spPr>
      </p:pic>
    </p:spTree>
    <p:extLst>
      <p:ext uri="{BB962C8B-B14F-4D97-AF65-F5344CB8AC3E}">
        <p14:creationId xmlns:p14="http://schemas.microsoft.com/office/powerpoint/2010/main" val="273413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use Does Doesnt Do.jpg"/>
          <p:cNvPicPr>
            <a:picLocks noChangeAspect="1"/>
          </p:cNvPicPr>
          <p:nvPr/>
        </p:nvPicPr>
        <p:blipFill>
          <a:blip r:embed="rId3"/>
          <a:stretch>
            <a:fillRect/>
          </a:stretch>
        </p:blipFill>
        <p:spPr>
          <a:xfrm>
            <a:off x="2209801" y="1010921"/>
            <a:ext cx="7772399" cy="4836159"/>
          </a:xfrm>
          <a:prstGeom prst="rect">
            <a:avLst/>
          </a:prstGeom>
        </p:spPr>
      </p:pic>
    </p:spTree>
    <p:extLst>
      <p:ext uri="{BB962C8B-B14F-4D97-AF65-F5344CB8AC3E}">
        <p14:creationId xmlns:p14="http://schemas.microsoft.com/office/powerpoint/2010/main" val="805568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2" y="84231"/>
            <a:ext cx="10515600" cy="1325563"/>
          </a:xfrm>
        </p:spPr>
        <p:txBody>
          <a:bodyPr/>
          <a:lstStyle/>
          <a:p>
            <a:r>
              <a:rPr lang="en-GB" b="1" dirty="0" smtClean="0">
                <a:solidFill>
                  <a:srgbClr val="006D3B"/>
                </a:solidFill>
                <a:latin typeface="+mn-lt"/>
              </a:rPr>
              <a:t>Evaluation - Main findings</a:t>
            </a:r>
            <a:endParaRPr lang="en-GB" dirty="0">
              <a:solidFill>
                <a:srgbClr val="006D3B"/>
              </a:solidFill>
              <a:latin typeface="+mn-lt"/>
            </a:endParaRPr>
          </a:p>
        </p:txBody>
      </p:sp>
      <p:sp>
        <p:nvSpPr>
          <p:cNvPr id="3" name="Content Placeholder 2"/>
          <p:cNvSpPr>
            <a:spLocks noGrp="1"/>
          </p:cNvSpPr>
          <p:nvPr>
            <p:ph idx="1"/>
          </p:nvPr>
        </p:nvSpPr>
        <p:spPr>
          <a:xfrm>
            <a:off x="1581150" y="1825625"/>
            <a:ext cx="9772650" cy="4351338"/>
          </a:xfrm>
        </p:spPr>
        <p:txBody>
          <a:bodyPr>
            <a:normAutofit/>
          </a:bodyPr>
          <a:lstStyle/>
          <a:p>
            <a:pPr marL="0" indent="0">
              <a:buNone/>
            </a:pPr>
            <a:r>
              <a:rPr lang="en-GB" dirty="0" smtClean="0"/>
              <a:t>Positive and significant impact on women engaging with the programme</a:t>
            </a:r>
          </a:p>
          <a:p>
            <a:pPr marL="0" indent="0">
              <a:buNone/>
            </a:pPr>
            <a:r>
              <a:rPr lang="en-GB" dirty="0"/>
              <a:t>Access and engagement with services, including health, housing and substance misuse, generally increased and was associated with improved outcomes </a:t>
            </a:r>
          </a:p>
          <a:p>
            <a:pPr marL="0" indent="0">
              <a:buNone/>
            </a:pPr>
            <a:r>
              <a:rPr lang="en-GB" dirty="0" smtClean="0"/>
              <a:t>Extremely effective in reducing the number of pregnancies </a:t>
            </a:r>
            <a:endParaRPr lang="en-GB" dirty="0"/>
          </a:p>
          <a:p>
            <a:pPr marL="0" indent="0">
              <a:buNone/>
            </a:pPr>
            <a:r>
              <a:rPr lang="en-GB" dirty="0" smtClean="0"/>
              <a:t>Full cost of delivering Pause is likely to be offset by savings to Local Authorities within two to three years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8" y="2101685"/>
            <a:ext cx="257175" cy="25717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7" y="3071913"/>
            <a:ext cx="257175" cy="25717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7" y="3872706"/>
            <a:ext cx="257175" cy="25717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97" y="4524484"/>
            <a:ext cx="257175" cy="257175"/>
          </a:xfrm>
          <a:prstGeom prst="rect">
            <a:avLst/>
          </a:prstGeom>
        </p:spPr>
      </p:pic>
    </p:spTree>
    <p:extLst>
      <p:ext uri="{BB962C8B-B14F-4D97-AF65-F5344CB8AC3E}">
        <p14:creationId xmlns:p14="http://schemas.microsoft.com/office/powerpoint/2010/main" val="1323337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8275" y="157163"/>
            <a:ext cx="10515600" cy="1325562"/>
          </a:xfrm>
        </p:spPr>
        <p:txBody>
          <a:bodyPr/>
          <a:lstStyle/>
          <a:p>
            <a:r>
              <a:rPr lang="en-GB" altLang="en-US" sz="4000" b="1" dirty="0" smtClean="0">
                <a:solidFill>
                  <a:srgbClr val="006D3B"/>
                </a:solidFill>
                <a:latin typeface="+mn-lt"/>
              </a:rPr>
              <a:t>Improvements</a:t>
            </a:r>
          </a:p>
        </p:txBody>
      </p:sp>
      <p:sp>
        <p:nvSpPr>
          <p:cNvPr id="3" name="Content Placeholder 2"/>
          <p:cNvSpPr>
            <a:spLocks noGrp="1"/>
          </p:cNvSpPr>
          <p:nvPr>
            <p:ph idx="1"/>
          </p:nvPr>
        </p:nvSpPr>
        <p:spPr>
          <a:xfrm>
            <a:off x="508000" y="1524000"/>
            <a:ext cx="11218863" cy="4864100"/>
          </a:xfrm>
        </p:spPr>
        <p:txBody>
          <a:bodyPr/>
          <a:lstStyle/>
          <a:p>
            <a:pPr marL="0" indent="0">
              <a:buClr>
                <a:srgbClr val="95C11F"/>
              </a:buClr>
              <a:buFont typeface="Arial" panose="020B0604020202020204" pitchFamily="34" charset="0"/>
              <a:buNone/>
              <a:defRPr/>
            </a:pPr>
            <a:r>
              <a:rPr lang="en-GB" dirty="0"/>
              <a:t>Women working with Pause saw the following improvements</a:t>
            </a:r>
            <a:r>
              <a:rPr lang="en-GB" dirty="0" smtClean="0"/>
              <a:t>:</a:t>
            </a:r>
          </a:p>
          <a:p>
            <a:pPr marL="442913" indent="-442913">
              <a:buClr>
                <a:srgbClr val="95C11F"/>
              </a:buClr>
              <a:defRPr/>
            </a:pPr>
            <a:r>
              <a:rPr lang="en-GB" sz="2400" dirty="0" smtClean="0"/>
              <a:t>For women who reported a drug or alcohol problem, 65% saw improvements.</a:t>
            </a:r>
          </a:p>
          <a:p>
            <a:pPr marL="442913" indent="-442913">
              <a:buClr>
                <a:srgbClr val="95C11F"/>
              </a:buClr>
              <a:defRPr/>
            </a:pPr>
            <a:r>
              <a:rPr lang="en-GB" sz="2400" dirty="0" smtClean="0"/>
              <a:t>88% saw improvements who had reported domestic violence issues.</a:t>
            </a:r>
          </a:p>
          <a:p>
            <a:pPr marL="442913" indent="-442913">
              <a:buClr>
                <a:srgbClr val="95C11F"/>
              </a:buClr>
              <a:defRPr/>
            </a:pPr>
            <a:r>
              <a:rPr lang="en-GB" sz="2400" dirty="0" smtClean="0"/>
              <a:t>Women with mental health issues saw an improvement of 73%.</a:t>
            </a:r>
          </a:p>
          <a:p>
            <a:pPr marL="442913" indent="-442913">
              <a:buClr>
                <a:srgbClr val="95C11F"/>
              </a:buClr>
              <a:defRPr/>
            </a:pPr>
            <a:r>
              <a:rPr lang="en-GB" sz="2400" dirty="0" smtClean="0"/>
              <a:t>Quality contact with children improved for 60% of the women.</a:t>
            </a:r>
          </a:p>
          <a:p>
            <a:pPr marL="442913" indent="-442913">
              <a:buClr>
                <a:srgbClr val="95C11F"/>
              </a:buClr>
              <a:defRPr/>
            </a:pPr>
            <a:r>
              <a:rPr lang="en-GB" sz="2400" dirty="0" smtClean="0"/>
              <a:t>73% of women had a more stable housing situation.</a:t>
            </a:r>
          </a:p>
          <a:p>
            <a:pPr marL="442913" indent="-442913">
              <a:buClr>
                <a:srgbClr val="95C11F"/>
              </a:buClr>
              <a:defRPr/>
            </a:pPr>
            <a:r>
              <a:rPr lang="en-GB" sz="2400" dirty="0" smtClean="0"/>
              <a:t>Of the women that identified training/education/volunteering/ employment as a goal, 89% achieved this.</a:t>
            </a:r>
          </a:p>
          <a:p>
            <a:pPr marL="442913" indent="-442913">
              <a:buClr>
                <a:srgbClr val="95C11F"/>
              </a:buClr>
              <a:defRPr/>
            </a:pPr>
            <a:r>
              <a:rPr lang="en-GB" sz="2400" dirty="0" smtClean="0"/>
              <a:t>Prior to Pause only 19% of women where accessing support from relevant specialist services, this has increased to 67%.</a:t>
            </a:r>
            <a:endParaRPr lang="en-GB" sz="2400" dirty="0"/>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74450" y="606742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24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5218113"/>
            <a:ext cx="79359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5" name="Group 4"/>
          <p:cNvGrpSpPr>
            <a:grpSpLocks/>
          </p:cNvGrpSpPr>
          <p:nvPr/>
        </p:nvGrpSpPr>
        <p:grpSpPr bwMode="auto">
          <a:xfrm>
            <a:off x="4640366" y="3443288"/>
            <a:ext cx="3358498" cy="717550"/>
            <a:chOff x="1263650" y="1596357"/>
            <a:chExt cx="5487983" cy="717550"/>
          </a:xfrm>
        </p:grpSpPr>
        <p:sp>
          <p:nvSpPr>
            <p:cNvPr id="85005" name="TextBox 1"/>
            <p:cNvSpPr txBox="1">
              <a:spLocks noChangeArrowheads="1"/>
            </p:cNvSpPr>
            <p:nvPr/>
          </p:nvSpPr>
          <p:spPr bwMode="auto">
            <a:xfrm>
              <a:off x="1981199" y="1596357"/>
              <a:ext cx="4770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800" dirty="0"/>
                <a:t>@</a:t>
              </a:r>
              <a:r>
                <a:rPr lang="en-GB" altLang="en-US" sz="2800" dirty="0" err="1"/>
                <a:t>PauseOrg</a:t>
              </a:r>
              <a:endParaRPr lang="en-GB" altLang="en-US" sz="2800" dirty="0"/>
            </a:p>
          </p:txBody>
        </p:sp>
        <p:pic>
          <p:nvPicPr>
            <p:cNvPr id="8500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596357"/>
              <a:ext cx="717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7" name="Group 10"/>
          <p:cNvGrpSpPr>
            <a:grpSpLocks/>
          </p:cNvGrpSpPr>
          <p:nvPr/>
        </p:nvGrpSpPr>
        <p:grpSpPr bwMode="auto">
          <a:xfrm>
            <a:off x="2116138" y="2070100"/>
            <a:ext cx="3998912" cy="717550"/>
            <a:chOff x="1263650" y="1596357"/>
            <a:chExt cx="3999098" cy="717550"/>
          </a:xfrm>
        </p:grpSpPr>
        <p:sp>
          <p:nvSpPr>
            <p:cNvPr id="85001" name="TextBox 11"/>
            <p:cNvSpPr txBox="1">
              <a:spLocks noChangeArrowheads="1"/>
            </p:cNvSpPr>
            <p:nvPr/>
          </p:nvSpPr>
          <p:spPr bwMode="auto">
            <a:xfrm>
              <a:off x="1981200" y="1596357"/>
              <a:ext cx="3281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800"/>
                <a:t>info@pause.org.uk</a:t>
              </a:r>
            </a:p>
          </p:txBody>
        </p:sp>
        <p:pic>
          <p:nvPicPr>
            <p:cNvPr id="85002"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3650" y="1596357"/>
              <a:ext cx="717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998" name="Group 13"/>
          <p:cNvGrpSpPr>
            <a:grpSpLocks/>
          </p:cNvGrpSpPr>
          <p:nvPr/>
        </p:nvGrpSpPr>
        <p:grpSpPr bwMode="auto">
          <a:xfrm>
            <a:off x="6629400" y="2070100"/>
            <a:ext cx="3998913" cy="717550"/>
            <a:chOff x="1263650" y="1596357"/>
            <a:chExt cx="3999098" cy="717550"/>
          </a:xfrm>
        </p:grpSpPr>
        <p:sp>
          <p:nvSpPr>
            <p:cNvPr id="84999" name="TextBox 14"/>
            <p:cNvSpPr txBox="1">
              <a:spLocks noChangeArrowheads="1"/>
            </p:cNvSpPr>
            <p:nvPr/>
          </p:nvSpPr>
          <p:spPr bwMode="auto">
            <a:xfrm>
              <a:off x="1981200" y="1596357"/>
              <a:ext cx="32815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800"/>
                <a:t>www.pause.org.uk</a:t>
              </a:r>
            </a:p>
          </p:txBody>
        </p:sp>
        <p:pic>
          <p:nvPicPr>
            <p:cNvPr id="8500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63650" y="1596357"/>
              <a:ext cx="7175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91145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0" y="365124"/>
            <a:ext cx="10515600" cy="1395310"/>
          </a:xfrm>
        </p:spPr>
        <p:txBody>
          <a:bodyPr>
            <a:noAutofit/>
          </a:bodyPr>
          <a:lstStyle/>
          <a:p>
            <a:r>
              <a:rPr lang="en-GB" sz="4000" b="1" dirty="0" smtClean="0">
                <a:solidFill>
                  <a:srgbClr val="006D3B"/>
                </a:solidFill>
                <a:latin typeface="+mn-lt"/>
              </a:rPr>
              <a:t>Creating</a:t>
            </a:r>
            <a:r>
              <a:rPr lang="en-GB" sz="4000" b="1" dirty="0" smtClean="0">
                <a:solidFill>
                  <a:srgbClr val="006D3B"/>
                </a:solidFill>
              </a:rPr>
              <a:t> </a:t>
            </a:r>
            <a:r>
              <a:rPr lang="en-GB" sz="4000" b="1" dirty="0" smtClean="0">
                <a:solidFill>
                  <a:srgbClr val="006D3B"/>
                </a:solidFill>
                <a:latin typeface="+mn-lt"/>
              </a:rPr>
              <a:t>Space for Change</a:t>
            </a:r>
            <a:endParaRPr lang="en-GB" sz="4000" b="1" dirty="0">
              <a:solidFill>
                <a:srgbClr val="006D3B"/>
              </a:solidFill>
              <a:latin typeface="+mn-lt"/>
            </a:endParaRPr>
          </a:p>
        </p:txBody>
      </p:sp>
      <p:sp>
        <p:nvSpPr>
          <p:cNvPr id="3" name="Content Placeholder 2"/>
          <p:cNvSpPr>
            <a:spLocks noGrp="1"/>
          </p:cNvSpPr>
          <p:nvPr>
            <p:ph idx="1"/>
          </p:nvPr>
        </p:nvSpPr>
        <p:spPr>
          <a:xfrm>
            <a:off x="606578" y="2238998"/>
            <a:ext cx="10789920" cy="4033020"/>
          </a:xfrm>
        </p:spPr>
        <p:txBody>
          <a:bodyPr>
            <a:normAutofit fontScale="25000" lnSpcReduction="20000"/>
          </a:bodyPr>
          <a:lstStyle/>
          <a:p>
            <a:pPr marL="0" indent="0" defTabSz="912937">
              <a:buClr>
                <a:srgbClr val="95C11F"/>
              </a:buClr>
              <a:buNone/>
              <a:defRPr/>
            </a:pPr>
            <a:endParaRPr lang="en-GB" sz="2400" dirty="0">
              <a:solidFill>
                <a:schemeClr val="bg2">
                  <a:lumMod val="50000"/>
                </a:schemeClr>
              </a:solidFill>
            </a:endParaRPr>
          </a:p>
          <a:p>
            <a:endParaRPr lang="en-GB" sz="3200" dirty="0" smtClean="0"/>
          </a:p>
          <a:p>
            <a:r>
              <a:rPr lang="en-GB" sz="12800" dirty="0"/>
              <a:t>T</a:t>
            </a:r>
            <a:r>
              <a:rPr lang="en-GB" sz="12800" dirty="0" smtClean="0"/>
              <a:t>he Pause model and approach. </a:t>
            </a:r>
          </a:p>
          <a:p>
            <a:endParaRPr lang="en-GB" sz="12800" dirty="0" smtClean="0"/>
          </a:p>
          <a:p>
            <a:r>
              <a:rPr lang="en-GB" sz="12800" dirty="0" smtClean="0"/>
              <a:t>Pause practice and our experience of delivery, both nationally and locally</a:t>
            </a:r>
          </a:p>
          <a:p>
            <a:pPr marL="0" indent="0">
              <a:buNone/>
            </a:pPr>
            <a:endParaRPr lang="en-GB" sz="12800" dirty="0" smtClean="0"/>
          </a:p>
          <a:p>
            <a:r>
              <a:rPr lang="en-GB" sz="12800" dirty="0" smtClean="0"/>
              <a:t>What we have learnt. </a:t>
            </a:r>
          </a:p>
          <a:p>
            <a:endParaRPr lang="en-GB" sz="12800" dirty="0" smtClean="0"/>
          </a:p>
          <a:p>
            <a:endParaRPr lang="en-GB" sz="12800" dirty="0"/>
          </a:p>
          <a:p>
            <a:endParaRPr lang="en-GB" sz="3200" dirty="0" smtClean="0"/>
          </a:p>
          <a:p>
            <a:endParaRPr lang="en-GB" sz="3200" dirty="0"/>
          </a:p>
          <a:p>
            <a:pPr marL="0" indent="0">
              <a:buNone/>
            </a:pPr>
            <a:r>
              <a:rPr lang="en-GB" sz="3200" dirty="0" smtClean="0"/>
              <a:t> </a:t>
            </a:r>
            <a:endParaRPr lang="en-GB"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6623" y="6065689"/>
            <a:ext cx="540000" cy="540000"/>
          </a:xfrm>
          <a:prstGeom prst="rect">
            <a:avLst/>
          </a:prstGeom>
        </p:spPr>
      </p:pic>
      <p:sp>
        <p:nvSpPr>
          <p:cNvPr id="4" name="Footer Placeholder 3"/>
          <p:cNvSpPr>
            <a:spLocks noGrp="1"/>
          </p:cNvSpPr>
          <p:nvPr>
            <p:ph type="ftr" sz="quarter" idx="11"/>
          </p:nvPr>
        </p:nvSpPr>
        <p:spPr/>
        <p:txBody>
          <a:bodyPr/>
          <a:lstStyle/>
          <a:p>
            <a:r>
              <a:rPr lang="en-GB" dirty="0" smtClean="0"/>
              <a:t>The Pause Programme is the intellectual property of Pause. Registered charity number 117030 </a:t>
            </a:r>
            <a:endParaRPr lang="en-GB" dirty="0"/>
          </a:p>
        </p:txBody>
      </p:sp>
    </p:spTree>
    <p:extLst>
      <p:ext uri="{BB962C8B-B14F-4D97-AF65-F5344CB8AC3E}">
        <p14:creationId xmlns:p14="http://schemas.microsoft.com/office/powerpoint/2010/main" val="3416144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55847" y="301625"/>
            <a:ext cx="6480306" cy="6270676"/>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5889" y="6032301"/>
            <a:ext cx="540000" cy="540000"/>
          </a:xfrm>
          <a:prstGeom prst="rect">
            <a:avLst/>
          </a:prstGeom>
        </p:spPr>
      </p:pic>
    </p:spTree>
    <p:extLst>
      <p:ext uri="{BB962C8B-B14F-4D97-AF65-F5344CB8AC3E}">
        <p14:creationId xmlns:p14="http://schemas.microsoft.com/office/powerpoint/2010/main" val="1319736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44200" y="5667375"/>
            <a:ext cx="1270000" cy="1079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67" name="Rectangle 2"/>
          <p:cNvSpPr>
            <a:spLocks noChangeArrowheads="1"/>
          </p:cNvSpPr>
          <p:nvPr/>
        </p:nvSpPr>
        <p:spPr bwMode="auto">
          <a:xfrm>
            <a:off x="7904163" y="1235075"/>
            <a:ext cx="35988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en-US"/>
              <a:t>The social issues identified amongst this cohort of birth mothers should be viewed for most as interchangeable as the likelihood is that women will have experienced at least two or three of these issues over a lifetime.</a:t>
            </a:r>
          </a:p>
        </p:txBody>
      </p:sp>
      <p:sp>
        <p:nvSpPr>
          <p:cNvPr id="11268" name="Title 1"/>
          <p:cNvSpPr txBox="1">
            <a:spLocks/>
          </p:cNvSpPr>
          <p:nvPr/>
        </p:nvSpPr>
        <p:spPr bwMode="auto">
          <a:xfrm>
            <a:off x="0" y="73025"/>
            <a:ext cx="121920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4000" b="1" dirty="0">
                <a:latin typeface="Calibri Light" panose="020F0302020204030204" pitchFamily="34" charset="0"/>
              </a:rPr>
              <a:t>  </a:t>
            </a:r>
            <a:r>
              <a:rPr lang="en-GB" altLang="en-US" sz="4000" b="1" dirty="0">
                <a:solidFill>
                  <a:srgbClr val="006D3B"/>
                </a:solidFill>
                <a:latin typeface="+mn-lt"/>
              </a:rPr>
              <a:t>Prevalence Study: Presenting social issues</a:t>
            </a:r>
          </a:p>
        </p:txBody>
      </p:sp>
      <p:sp>
        <p:nvSpPr>
          <p:cNvPr id="11269" name="Rectangle 7"/>
          <p:cNvSpPr>
            <a:spLocks noChangeArrowheads="1"/>
          </p:cNvSpPr>
          <p:nvPr/>
        </p:nvSpPr>
        <p:spPr bwMode="auto">
          <a:xfrm>
            <a:off x="46038" y="6608763"/>
            <a:ext cx="683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ctr">
            <a:spAutoFit/>
          </a:bodyPr>
          <a:lstStyle>
            <a:lvl1pPr defTabSz="13001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1300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13001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13001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13001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1300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1300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1300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13001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GB" altLang="en-US" sz="1200" i="1">
                <a:latin typeface="Arial" panose="020B0604020202020204" pitchFamily="34" charset="0"/>
                <a:sym typeface="Gill Sans" charset="0"/>
              </a:rPr>
              <a:t>Number of women and type of presenting social issue</a:t>
            </a:r>
            <a:r>
              <a:rPr lang="en-US" altLang="en-US" sz="1200">
                <a:latin typeface="Times New Roman" panose="02020603050405020304" pitchFamily="18" charset="0"/>
                <a:sym typeface="Gill Sans" charset="0"/>
              </a:rPr>
              <a:t> </a:t>
            </a:r>
          </a:p>
        </p:txBody>
      </p:sp>
      <p:pic>
        <p:nvPicPr>
          <p:cNvPr id="112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618" y="1235075"/>
            <a:ext cx="6372225"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74450" y="6067425"/>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32400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12009120" cy="1682495"/>
          </a:xfrm>
        </p:spPr>
        <p:txBody>
          <a:bodyPr>
            <a:normAutofit/>
          </a:bodyPr>
          <a:lstStyle/>
          <a:p>
            <a:r>
              <a:rPr lang="en-GB" sz="4000" dirty="0" smtClean="0">
                <a:solidFill>
                  <a:srgbClr val="006D3B"/>
                </a:solidFill>
              </a:rPr>
              <a:t>Prevalence study:  Number of children removed </a:t>
            </a:r>
            <a:br>
              <a:rPr lang="en-GB" sz="4000" dirty="0" smtClean="0">
                <a:solidFill>
                  <a:srgbClr val="006D3B"/>
                </a:solidFill>
              </a:rPr>
            </a:br>
            <a:r>
              <a:rPr lang="en-GB" sz="4000" dirty="0" smtClean="0">
                <a:solidFill>
                  <a:srgbClr val="006D3B"/>
                </a:solidFill>
              </a:rPr>
              <a:t>or in care </a:t>
            </a:r>
            <a:r>
              <a:rPr lang="en-GB" sz="4000" dirty="0">
                <a:solidFill>
                  <a:srgbClr val="006D3B"/>
                </a:solidFill>
              </a:rPr>
              <a:t>p</a:t>
            </a:r>
            <a:r>
              <a:rPr lang="en-GB" sz="4000" dirty="0" smtClean="0">
                <a:solidFill>
                  <a:srgbClr val="006D3B"/>
                </a:solidFill>
              </a:rPr>
              <a:t>roceedings</a:t>
            </a:r>
            <a:endParaRPr lang="en-GB" sz="4000" dirty="0">
              <a:solidFill>
                <a:srgbClr val="006D3B"/>
              </a:solidFill>
            </a:endParaRPr>
          </a:p>
        </p:txBody>
      </p:sp>
      <p:sp>
        <p:nvSpPr>
          <p:cNvPr id="3" name="Content Placeholder 2"/>
          <p:cNvSpPr>
            <a:spLocks noGrp="1"/>
          </p:cNvSpPr>
          <p:nvPr>
            <p:ph idx="1"/>
          </p:nvPr>
        </p:nvSpPr>
        <p:spPr>
          <a:xfrm>
            <a:off x="6303633" y="1857085"/>
            <a:ext cx="5050167" cy="3685585"/>
          </a:xfrm>
        </p:spPr>
        <p:txBody>
          <a:bodyPr>
            <a:normAutofit/>
          </a:bodyPr>
          <a:lstStyle/>
          <a:p>
            <a:pPr marL="0" indent="0">
              <a:spcBef>
                <a:spcPct val="50000"/>
              </a:spcBef>
              <a:buNone/>
            </a:pPr>
            <a:endParaRPr lang="en-GB" altLang="en-US" sz="800" dirty="0" smtClean="0"/>
          </a:p>
          <a:p>
            <a:pPr>
              <a:spcBef>
                <a:spcPct val="50000"/>
              </a:spcBef>
              <a:buFontTx/>
              <a:buChar char="•"/>
            </a:pPr>
            <a:r>
              <a:rPr lang="en-GB" altLang="en-US" sz="3200" dirty="0" smtClean="0"/>
              <a:t>The </a:t>
            </a:r>
            <a:r>
              <a:rPr lang="en-GB" altLang="en-US" sz="3200" dirty="0"/>
              <a:t>highest number of children removed from one birth mother was 11</a:t>
            </a:r>
          </a:p>
          <a:p>
            <a:pPr>
              <a:spcBef>
                <a:spcPct val="50000"/>
              </a:spcBef>
              <a:buFontTx/>
              <a:buChar char="•"/>
            </a:pPr>
            <a:r>
              <a:rPr lang="en-GB" altLang="en-US" sz="3200" dirty="0"/>
              <a:t>31% (n 15) of the women have had at least four children removed.</a:t>
            </a:r>
            <a:endParaRPr lang="en-US" altLang="en-US" sz="3200" dirty="0"/>
          </a:p>
          <a:p>
            <a:pPr marL="0" indent="0">
              <a:buNone/>
            </a:pPr>
            <a:endParaRPr lang="en-GB" dirty="0"/>
          </a:p>
        </p:txBody>
      </p:sp>
      <p:sp>
        <p:nvSpPr>
          <p:cNvPr id="5" name="Rectangle 24"/>
          <p:cNvSpPr>
            <a:spLocks noChangeArrowheads="1"/>
          </p:cNvSpPr>
          <p:nvPr/>
        </p:nvSpPr>
        <p:spPr bwMode="auto">
          <a:xfrm>
            <a:off x="0" y="6542018"/>
            <a:ext cx="3510059" cy="315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nchor="ctr">
            <a:spAutoFit/>
          </a:bodyPr>
          <a:lstStyle>
            <a:lvl1pPr defTabSz="1300163">
              <a:defRPr sz="1200">
                <a:solidFill>
                  <a:srgbClr val="000000"/>
                </a:solidFill>
                <a:latin typeface="Gill Sans" charset="0"/>
                <a:sym typeface="Gill Sans" charset="0"/>
              </a:defRPr>
            </a:lvl1pPr>
            <a:lvl2pPr marL="742950" indent="-285750" defTabSz="1300163">
              <a:defRPr sz="1200">
                <a:solidFill>
                  <a:srgbClr val="000000"/>
                </a:solidFill>
                <a:latin typeface="Gill Sans" charset="0"/>
                <a:sym typeface="Gill Sans" charset="0"/>
              </a:defRPr>
            </a:lvl2pPr>
            <a:lvl3pPr marL="1143000" indent="-228600" defTabSz="1300163">
              <a:defRPr sz="1200">
                <a:solidFill>
                  <a:srgbClr val="000000"/>
                </a:solidFill>
                <a:latin typeface="Gill Sans" charset="0"/>
                <a:sym typeface="Gill Sans" charset="0"/>
              </a:defRPr>
            </a:lvl3pPr>
            <a:lvl4pPr marL="1600200" indent="-228600" defTabSz="1300163">
              <a:defRPr sz="1200">
                <a:solidFill>
                  <a:srgbClr val="000000"/>
                </a:solidFill>
                <a:latin typeface="Gill Sans" charset="0"/>
                <a:sym typeface="Gill Sans" charset="0"/>
              </a:defRPr>
            </a:lvl4pPr>
            <a:lvl5pPr marL="2057400" indent="-228600" defTabSz="1300163">
              <a:defRPr sz="1200">
                <a:solidFill>
                  <a:srgbClr val="000000"/>
                </a:solidFill>
                <a:latin typeface="Gill Sans" charset="0"/>
                <a:sym typeface="Gill Sans" charset="0"/>
              </a:defRPr>
            </a:lvl5pPr>
            <a:lvl6pPr marL="2514600" indent="-228600" defTabSz="1300163" eaLnBrk="0" fontAlgn="base" hangingPunct="0">
              <a:spcBef>
                <a:spcPct val="0"/>
              </a:spcBef>
              <a:spcAft>
                <a:spcPct val="0"/>
              </a:spcAft>
              <a:defRPr sz="1200">
                <a:solidFill>
                  <a:srgbClr val="000000"/>
                </a:solidFill>
                <a:latin typeface="Gill Sans" charset="0"/>
                <a:sym typeface="Gill Sans" charset="0"/>
              </a:defRPr>
            </a:lvl6pPr>
            <a:lvl7pPr marL="2971800" indent="-228600" defTabSz="1300163" eaLnBrk="0" fontAlgn="base" hangingPunct="0">
              <a:spcBef>
                <a:spcPct val="0"/>
              </a:spcBef>
              <a:spcAft>
                <a:spcPct val="0"/>
              </a:spcAft>
              <a:defRPr sz="1200">
                <a:solidFill>
                  <a:srgbClr val="000000"/>
                </a:solidFill>
                <a:latin typeface="Gill Sans" charset="0"/>
                <a:sym typeface="Gill Sans" charset="0"/>
              </a:defRPr>
            </a:lvl7pPr>
            <a:lvl8pPr marL="3429000" indent="-228600" defTabSz="1300163" eaLnBrk="0" fontAlgn="base" hangingPunct="0">
              <a:spcBef>
                <a:spcPct val="0"/>
              </a:spcBef>
              <a:spcAft>
                <a:spcPct val="0"/>
              </a:spcAft>
              <a:defRPr sz="1200">
                <a:solidFill>
                  <a:srgbClr val="000000"/>
                </a:solidFill>
                <a:latin typeface="Gill Sans" charset="0"/>
                <a:sym typeface="Gill Sans" charset="0"/>
              </a:defRPr>
            </a:lvl8pPr>
            <a:lvl9pPr marL="3886200" indent="-228600" defTabSz="1300163" eaLnBrk="0" fontAlgn="base" hangingPunct="0">
              <a:spcBef>
                <a:spcPct val="0"/>
              </a:spcBef>
              <a:spcAft>
                <a:spcPct val="0"/>
              </a:spcAft>
              <a:defRPr sz="1200">
                <a:solidFill>
                  <a:srgbClr val="000000"/>
                </a:solidFill>
                <a:latin typeface="Gill Sans" charset="0"/>
                <a:sym typeface="Gill Sans" charset="0"/>
              </a:defRPr>
            </a:lvl9pPr>
          </a:lstStyle>
          <a:p>
            <a:r>
              <a:rPr lang="en-GB" altLang="en-US" i="1" dirty="0" smtClean="0">
                <a:solidFill>
                  <a:schemeClr val="tx1"/>
                </a:solidFill>
                <a:latin typeface="+mn-lt"/>
              </a:rPr>
              <a:t>Number </a:t>
            </a:r>
            <a:r>
              <a:rPr lang="en-GB" altLang="en-US" i="1" dirty="0">
                <a:solidFill>
                  <a:schemeClr val="tx1"/>
                </a:solidFill>
                <a:latin typeface="+mn-lt"/>
              </a:rPr>
              <a:t>of children born to number of birth mothers</a:t>
            </a:r>
          </a:p>
        </p:txBody>
      </p:sp>
      <p:pic>
        <p:nvPicPr>
          <p:cNvPr id="8" name="Content Placeholder 12" descr="Presenting social issues_ppt.ai"/>
          <p:cNvPicPr>
            <a:picLocks noChangeAspect="1"/>
          </p:cNvPicPr>
          <p:nvPr/>
        </p:nvPicPr>
        <p:blipFill rotWithShape="1">
          <a:blip r:embed="rId3" cstate="print"/>
          <a:srcRect l="20900" r="23679" b="7843"/>
          <a:stretch/>
        </p:blipFill>
        <p:spPr>
          <a:xfrm>
            <a:off x="38100" y="1334745"/>
            <a:ext cx="6153150" cy="5188223"/>
          </a:xfrm>
          <a:prstGeom prst="rect">
            <a:avLst/>
          </a:prstGeom>
        </p:spPr>
      </p:pic>
      <p:sp>
        <p:nvSpPr>
          <p:cNvPr id="11" name="TextBox 10"/>
          <p:cNvSpPr txBox="1"/>
          <p:nvPr/>
        </p:nvSpPr>
        <p:spPr>
          <a:xfrm>
            <a:off x="4358305" y="6569204"/>
            <a:ext cx="1947969" cy="261610"/>
          </a:xfrm>
          <a:prstGeom prst="rect">
            <a:avLst/>
          </a:prstGeom>
          <a:noFill/>
        </p:spPr>
        <p:txBody>
          <a:bodyPr wrap="none" rtlCol="0">
            <a:spAutoFit/>
          </a:bodyPr>
          <a:lstStyle/>
          <a:p>
            <a:r>
              <a:rPr lang="en-GB" sz="1100" dirty="0" smtClean="0"/>
              <a:t>Hackney Feasibility Study 2013</a:t>
            </a:r>
            <a:endParaRPr lang="en-GB" sz="11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6002018"/>
            <a:ext cx="540000" cy="540000"/>
          </a:xfrm>
          <a:prstGeom prst="rect">
            <a:avLst/>
          </a:prstGeom>
        </p:spPr>
      </p:pic>
    </p:spTree>
    <p:extLst>
      <p:ext uri="{BB962C8B-B14F-4D97-AF65-F5344CB8AC3E}">
        <p14:creationId xmlns:p14="http://schemas.microsoft.com/office/powerpoint/2010/main" val="3198367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CST_Pause_Managers\Logos and Graphics\Boradhurst Infographic.png-lar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735" y="293369"/>
            <a:ext cx="4741171" cy="6258037"/>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3216" y="6012718"/>
            <a:ext cx="596377" cy="596377"/>
          </a:xfrm>
          <a:prstGeom prst="rect">
            <a:avLst/>
          </a:prstGeom>
        </p:spPr>
      </p:pic>
    </p:spTree>
    <p:extLst>
      <p:ext uri="{BB962C8B-B14F-4D97-AF65-F5344CB8AC3E}">
        <p14:creationId xmlns:p14="http://schemas.microsoft.com/office/powerpoint/2010/main" val="307007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7775" y="367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006D3B"/>
                </a:solidFill>
              </a:rPr>
              <a:t>The Pause Evolution</a:t>
            </a:r>
            <a:endParaRPr lang="en-GB" b="1" dirty="0">
              <a:solidFill>
                <a:srgbClr val="006D3B"/>
              </a:solidFill>
            </a:endParaRPr>
          </a:p>
        </p:txBody>
      </p:sp>
      <p:sp>
        <p:nvSpPr>
          <p:cNvPr id="6" name="TextBox 5"/>
          <p:cNvSpPr txBox="1"/>
          <p:nvPr/>
        </p:nvSpPr>
        <p:spPr>
          <a:xfrm>
            <a:off x="440380" y="2760087"/>
            <a:ext cx="1466088" cy="923330"/>
          </a:xfrm>
          <a:prstGeom prst="rect">
            <a:avLst/>
          </a:prstGeom>
          <a:noFill/>
        </p:spPr>
        <p:txBody>
          <a:bodyPr wrap="square" rtlCol="0">
            <a:spAutoFit/>
          </a:bodyPr>
          <a:lstStyle/>
          <a:p>
            <a:pPr algn="ctr"/>
            <a:r>
              <a:rPr lang="en-GB" dirty="0" smtClean="0"/>
              <a:t>Pause pilot begins in Hackney</a:t>
            </a:r>
            <a:endParaRPr lang="en-GB" dirty="0"/>
          </a:p>
        </p:txBody>
      </p:sp>
      <p:sp>
        <p:nvSpPr>
          <p:cNvPr id="14" name="TextBox 13"/>
          <p:cNvSpPr txBox="1"/>
          <p:nvPr/>
        </p:nvSpPr>
        <p:spPr>
          <a:xfrm>
            <a:off x="3813135" y="1741481"/>
            <a:ext cx="1466088" cy="2031325"/>
          </a:xfrm>
          <a:prstGeom prst="rect">
            <a:avLst/>
          </a:prstGeom>
          <a:noFill/>
        </p:spPr>
        <p:txBody>
          <a:bodyPr wrap="square" rtlCol="0">
            <a:spAutoFit/>
          </a:bodyPr>
          <a:lstStyle/>
          <a:p>
            <a:pPr algn="ctr"/>
            <a:r>
              <a:rPr lang="en-GB" dirty="0" smtClean="0"/>
              <a:t>Practices open in Hull and Doncaster (April), Newham (June)</a:t>
            </a:r>
            <a:endParaRPr lang="en-GB" dirty="0"/>
          </a:p>
        </p:txBody>
      </p:sp>
      <p:sp>
        <p:nvSpPr>
          <p:cNvPr id="15" name="TextBox 14"/>
          <p:cNvSpPr txBox="1"/>
          <p:nvPr/>
        </p:nvSpPr>
        <p:spPr>
          <a:xfrm>
            <a:off x="5404975" y="1658673"/>
            <a:ext cx="1466088" cy="2031325"/>
          </a:xfrm>
          <a:prstGeom prst="rect">
            <a:avLst/>
          </a:prstGeom>
          <a:noFill/>
        </p:spPr>
        <p:txBody>
          <a:bodyPr wrap="square" rtlCol="0">
            <a:spAutoFit/>
          </a:bodyPr>
          <a:lstStyle/>
          <a:p>
            <a:pPr algn="ctr"/>
            <a:r>
              <a:rPr lang="en-GB" dirty="0" smtClean="0"/>
              <a:t>Practices open in Southwark (September), Greenwich and Islington (October)</a:t>
            </a:r>
            <a:endParaRPr lang="en-GB" dirty="0"/>
          </a:p>
        </p:txBody>
      </p:sp>
      <p:sp>
        <p:nvSpPr>
          <p:cNvPr id="16" name="TextBox 15"/>
          <p:cNvSpPr txBox="1"/>
          <p:nvPr/>
        </p:nvSpPr>
        <p:spPr>
          <a:xfrm>
            <a:off x="6978542" y="2491689"/>
            <a:ext cx="1466088" cy="1200329"/>
          </a:xfrm>
          <a:prstGeom prst="rect">
            <a:avLst/>
          </a:prstGeom>
          <a:noFill/>
        </p:spPr>
        <p:txBody>
          <a:bodyPr wrap="square" rtlCol="0">
            <a:spAutoFit/>
          </a:bodyPr>
          <a:lstStyle/>
          <a:p>
            <a:pPr algn="ctr"/>
            <a:r>
              <a:rPr lang="en-GB" dirty="0" smtClean="0"/>
              <a:t>Practice opens in Newcastle (September)</a:t>
            </a:r>
            <a:endParaRPr lang="en-GB" dirty="0"/>
          </a:p>
        </p:txBody>
      </p:sp>
      <p:sp>
        <p:nvSpPr>
          <p:cNvPr id="17" name="TextBox 16"/>
          <p:cNvSpPr txBox="1"/>
          <p:nvPr/>
        </p:nvSpPr>
        <p:spPr>
          <a:xfrm>
            <a:off x="8570382" y="844456"/>
            <a:ext cx="1466088" cy="2862322"/>
          </a:xfrm>
          <a:prstGeom prst="rect">
            <a:avLst/>
          </a:prstGeom>
          <a:noFill/>
        </p:spPr>
        <p:txBody>
          <a:bodyPr wrap="square" rtlCol="0">
            <a:spAutoFit/>
          </a:bodyPr>
          <a:lstStyle/>
          <a:p>
            <a:pPr algn="ctr"/>
            <a:r>
              <a:rPr lang="en-GB" dirty="0" smtClean="0"/>
              <a:t>Practices open in Derby, Wiltshire, Bristol, NE Lincolnshire, Barking &amp; Dagenham, W Sussex (April – July)</a:t>
            </a:r>
            <a:endParaRPr lang="en-GB" dirty="0"/>
          </a:p>
        </p:txBody>
      </p:sp>
      <p:sp>
        <p:nvSpPr>
          <p:cNvPr id="18" name="TextBox 17"/>
          <p:cNvSpPr txBox="1"/>
          <p:nvPr/>
        </p:nvSpPr>
        <p:spPr>
          <a:xfrm>
            <a:off x="2131562" y="5485370"/>
            <a:ext cx="1587372" cy="1200329"/>
          </a:xfrm>
          <a:prstGeom prst="rect">
            <a:avLst/>
          </a:prstGeom>
          <a:noFill/>
        </p:spPr>
        <p:txBody>
          <a:bodyPr wrap="square" rtlCol="0">
            <a:spAutoFit/>
          </a:bodyPr>
          <a:lstStyle/>
          <a:p>
            <a:pPr algn="ctr"/>
            <a:r>
              <a:rPr lang="en-GB" dirty="0" smtClean="0"/>
              <a:t>Department for Education Innovation Fund award</a:t>
            </a:r>
            <a:endParaRPr lang="en-GB" dirty="0"/>
          </a:p>
        </p:txBody>
      </p:sp>
      <p:sp>
        <p:nvSpPr>
          <p:cNvPr id="22" name="TextBox 21"/>
          <p:cNvSpPr txBox="1"/>
          <p:nvPr/>
        </p:nvSpPr>
        <p:spPr>
          <a:xfrm>
            <a:off x="10162222" y="1381674"/>
            <a:ext cx="1466088" cy="2308324"/>
          </a:xfrm>
          <a:prstGeom prst="rect">
            <a:avLst/>
          </a:prstGeom>
          <a:noFill/>
        </p:spPr>
        <p:txBody>
          <a:bodyPr wrap="square" rtlCol="0">
            <a:spAutoFit/>
          </a:bodyPr>
          <a:lstStyle/>
          <a:p>
            <a:pPr algn="ctr"/>
            <a:r>
              <a:rPr lang="en-GB" dirty="0" smtClean="0"/>
              <a:t>Practices open in Slough, Cumbria, St Helens and Blackpool (August – October)</a:t>
            </a:r>
            <a:endParaRPr lang="en-GB" dirty="0"/>
          </a:p>
        </p:txBody>
      </p:sp>
      <p:sp>
        <p:nvSpPr>
          <p:cNvPr id="39" name="TextBox 38"/>
          <p:cNvSpPr txBox="1"/>
          <p:nvPr/>
        </p:nvSpPr>
        <p:spPr>
          <a:xfrm>
            <a:off x="7076022" y="5485370"/>
            <a:ext cx="1466088" cy="923330"/>
          </a:xfrm>
          <a:prstGeom prst="rect">
            <a:avLst/>
          </a:prstGeom>
          <a:noFill/>
        </p:spPr>
        <p:txBody>
          <a:bodyPr wrap="square" rtlCol="0">
            <a:spAutoFit/>
          </a:bodyPr>
          <a:lstStyle/>
          <a:p>
            <a:pPr algn="ctr"/>
            <a:r>
              <a:rPr lang="en-GB" dirty="0" smtClean="0"/>
              <a:t>Additional Innovation Fund award</a:t>
            </a:r>
            <a:endParaRPr lang="en-GB" dirty="0"/>
          </a:p>
        </p:txBody>
      </p:sp>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54" y="4547739"/>
            <a:ext cx="903599" cy="9035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776" y="4547737"/>
            <a:ext cx="903599" cy="9035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493" y="4566528"/>
            <a:ext cx="903599" cy="90359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864" y="4547737"/>
            <a:ext cx="903599" cy="90359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7720" y="4517115"/>
            <a:ext cx="903599" cy="90359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3324" y="4499555"/>
            <a:ext cx="903599" cy="90359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4381" y="4490394"/>
            <a:ext cx="903599" cy="903599"/>
          </a:xfrm>
          <a:prstGeom prst="rect">
            <a:avLst/>
          </a:prstGeom>
        </p:spPr>
      </p:pic>
      <p:sp>
        <p:nvSpPr>
          <p:cNvPr id="20" name="TextBox 19"/>
          <p:cNvSpPr txBox="1"/>
          <p:nvPr/>
        </p:nvSpPr>
        <p:spPr>
          <a:xfrm>
            <a:off x="7245673" y="3835842"/>
            <a:ext cx="1025539"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sp>
        <p:nvSpPr>
          <p:cNvPr id="41" name="TextBox 40"/>
          <p:cNvSpPr txBox="1"/>
          <p:nvPr/>
        </p:nvSpPr>
        <p:spPr>
          <a:xfrm>
            <a:off x="10162222" y="5480492"/>
            <a:ext cx="1466088" cy="646331"/>
          </a:xfrm>
          <a:prstGeom prst="rect">
            <a:avLst/>
          </a:prstGeom>
          <a:noFill/>
        </p:spPr>
        <p:txBody>
          <a:bodyPr wrap="square" rtlCol="0">
            <a:spAutoFit/>
          </a:bodyPr>
          <a:lstStyle/>
          <a:p>
            <a:pPr algn="ctr"/>
            <a:r>
              <a:rPr lang="en-GB" dirty="0" smtClean="0"/>
              <a:t>Big Lottery Fund award</a:t>
            </a:r>
            <a:endParaRPr lang="en-GB" dirty="0"/>
          </a:p>
        </p:txBody>
      </p:sp>
      <p:sp>
        <p:nvSpPr>
          <p:cNvPr id="45" name="Chevron 44"/>
          <p:cNvSpPr/>
          <p:nvPr/>
        </p:nvSpPr>
        <p:spPr>
          <a:xfrm>
            <a:off x="5285172" y="3855615"/>
            <a:ext cx="648442" cy="561212"/>
          </a:xfrm>
          <a:prstGeom prst="chevron">
            <a:avLst/>
          </a:prstGeom>
          <a:solidFill>
            <a:srgbClr val="009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8" name="Group 37"/>
          <p:cNvGrpSpPr/>
          <p:nvPr/>
        </p:nvGrpSpPr>
        <p:grpSpPr>
          <a:xfrm>
            <a:off x="429899" y="3847657"/>
            <a:ext cx="11390475" cy="579757"/>
            <a:chOff x="429899" y="3847657"/>
            <a:chExt cx="11390475" cy="579757"/>
          </a:xfrm>
        </p:grpSpPr>
        <p:grpSp>
          <p:nvGrpSpPr>
            <p:cNvPr id="58" name="Group 57"/>
            <p:cNvGrpSpPr/>
            <p:nvPr/>
          </p:nvGrpSpPr>
          <p:grpSpPr>
            <a:xfrm>
              <a:off x="8457360" y="3850300"/>
              <a:ext cx="1763312" cy="561212"/>
              <a:chOff x="8927147" y="4386982"/>
              <a:chExt cx="1763312" cy="561212"/>
            </a:xfrm>
            <a:solidFill>
              <a:srgbClr val="B20062"/>
            </a:solidFill>
          </p:grpSpPr>
          <p:sp>
            <p:nvSpPr>
              <p:cNvPr id="59" name="Pentagon 58"/>
              <p:cNvSpPr/>
              <p:nvPr/>
            </p:nvSpPr>
            <p:spPr>
              <a:xfrm>
                <a:off x="9254943" y="4386983"/>
                <a:ext cx="1435516" cy="56121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hevron 59"/>
              <p:cNvSpPr/>
              <p:nvPr/>
            </p:nvSpPr>
            <p:spPr>
              <a:xfrm>
                <a:off x="8927147" y="4386982"/>
                <a:ext cx="622954" cy="5612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3" name="Pentagon 22"/>
            <p:cNvSpPr/>
            <p:nvPr/>
          </p:nvSpPr>
          <p:spPr>
            <a:xfrm>
              <a:off x="429899" y="3871348"/>
              <a:ext cx="1850115" cy="556066"/>
            </a:xfrm>
            <a:prstGeom prst="homePlat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620869" y="3966107"/>
              <a:ext cx="1025539" cy="369332"/>
            </a:xfrm>
            <a:prstGeom prst="rect">
              <a:avLst/>
            </a:prstGeom>
            <a:noFill/>
          </p:spPr>
          <p:txBody>
            <a:bodyPr wrap="square" rtlCol="0">
              <a:spAutoFit/>
            </a:bodyPr>
            <a:lstStyle/>
            <a:p>
              <a:pPr algn="ctr"/>
              <a:r>
                <a:rPr lang="en-GB" dirty="0" smtClean="0">
                  <a:solidFill>
                    <a:schemeClr val="bg1"/>
                  </a:solidFill>
                </a:rPr>
                <a:t>2013</a:t>
              </a:r>
              <a:endParaRPr lang="en-GB" dirty="0">
                <a:solidFill>
                  <a:schemeClr val="bg1"/>
                </a:solidFill>
              </a:endParaRPr>
            </a:p>
          </p:txBody>
        </p:sp>
        <p:sp>
          <p:nvSpPr>
            <p:cNvPr id="40" name="TextBox 39"/>
            <p:cNvSpPr txBox="1"/>
            <p:nvPr/>
          </p:nvSpPr>
          <p:spPr>
            <a:xfrm>
              <a:off x="8799610" y="3947980"/>
              <a:ext cx="1025539" cy="369332"/>
            </a:xfrm>
            <a:prstGeom prst="rect">
              <a:avLst/>
            </a:prstGeom>
            <a:noFill/>
          </p:spPr>
          <p:txBody>
            <a:bodyPr wrap="square" rtlCol="0">
              <a:spAutoFit/>
            </a:bodyPr>
            <a:lstStyle/>
            <a:p>
              <a:pPr algn="ctr"/>
              <a:r>
                <a:rPr lang="en-GB" dirty="0" smtClean="0">
                  <a:solidFill>
                    <a:schemeClr val="bg1"/>
                  </a:solidFill>
                </a:rPr>
                <a:t>2017</a:t>
              </a:r>
              <a:endParaRPr lang="en-GB" dirty="0">
                <a:solidFill>
                  <a:schemeClr val="bg1"/>
                </a:solidFill>
              </a:endParaRPr>
            </a:p>
          </p:txBody>
        </p:sp>
        <p:sp>
          <p:nvSpPr>
            <p:cNvPr id="44" name="Pentagon 43"/>
            <p:cNvSpPr/>
            <p:nvPr/>
          </p:nvSpPr>
          <p:spPr>
            <a:xfrm>
              <a:off x="5602487" y="3855382"/>
              <a:ext cx="1494250" cy="561210"/>
            </a:xfrm>
            <a:prstGeom prst="homePlate">
              <a:avLst/>
            </a:prstGeom>
            <a:solidFill>
              <a:srgbClr val="009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p:cNvGrpSpPr/>
            <p:nvPr/>
          </p:nvGrpSpPr>
          <p:grpSpPr>
            <a:xfrm>
              <a:off x="3708453" y="3847657"/>
              <a:ext cx="1763312" cy="561212"/>
              <a:chOff x="8927147" y="4386982"/>
              <a:chExt cx="1763312" cy="561212"/>
            </a:xfrm>
            <a:solidFill>
              <a:srgbClr val="006D3B"/>
            </a:solidFill>
          </p:grpSpPr>
          <p:sp>
            <p:nvSpPr>
              <p:cNvPr id="47" name="Pentagon 46"/>
              <p:cNvSpPr/>
              <p:nvPr/>
            </p:nvSpPr>
            <p:spPr>
              <a:xfrm>
                <a:off x="9254943" y="4386983"/>
                <a:ext cx="1435516" cy="56121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Chevron 47"/>
              <p:cNvSpPr/>
              <p:nvPr/>
            </p:nvSpPr>
            <p:spPr>
              <a:xfrm>
                <a:off x="8927147" y="4386982"/>
                <a:ext cx="622954" cy="5612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9" name="Group 48"/>
            <p:cNvGrpSpPr/>
            <p:nvPr/>
          </p:nvGrpSpPr>
          <p:grpSpPr>
            <a:xfrm>
              <a:off x="2121081" y="3856755"/>
              <a:ext cx="1763312" cy="561212"/>
              <a:chOff x="941548" y="2253978"/>
              <a:chExt cx="1763312" cy="561212"/>
            </a:xfrm>
          </p:grpSpPr>
          <p:grpSp>
            <p:nvGrpSpPr>
              <p:cNvPr id="50" name="Group 49"/>
              <p:cNvGrpSpPr/>
              <p:nvPr/>
            </p:nvGrpSpPr>
            <p:grpSpPr>
              <a:xfrm>
                <a:off x="941548" y="2253978"/>
                <a:ext cx="1763312" cy="561212"/>
                <a:chOff x="8927147" y="4386982"/>
                <a:chExt cx="1763312" cy="561212"/>
              </a:xfrm>
              <a:solidFill>
                <a:srgbClr val="0071B9"/>
              </a:solidFill>
            </p:grpSpPr>
            <p:sp>
              <p:nvSpPr>
                <p:cNvPr id="52" name="Pentagon 51"/>
                <p:cNvSpPr/>
                <p:nvPr/>
              </p:nvSpPr>
              <p:spPr>
                <a:xfrm>
                  <a:off x="9254943" y="4386983"/>
                  <a:ext cx="1435516" cy="56121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8927147" y="4386982"/>
                  <a:ext cx="622954" cy="5612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1" name="TextBox 50"/>
              <p:cNvSpPr txBox="1"/>
              <p:nvPr/>
            </p:nvSpPr>
            <p:spPr>
              <a:xfrm>
                <a:off x="1271521" y="2349918"/>
                <a:ext cx="1025539" cy="369332"/>
              </a:xfrm>
              <a:prstGeom prst="rect">
                <a:avLst/>
              </a:prstGeom>
              <a:noFill/>
            </p:spPr>
            <p:txBody>
              <a:bodyPr wrap="square" rtlCol="0">
                <a:spAutoFit/>
              </a:bodyPr>
              <a:lstStyle/>
              <a:p>
                <a:pPr algn="ctr"/>
                <a:r>
                  <a:rPr lang="en-GB" dirty="0" smtClean="0">
                    <a:solidFill>
                      <a:schemeClr val="bg1"/>
                    </a:solidFill>
                  </a:rPr>
                  <a:t>2015</a:t>
                </a:r>
                <a:endParaRPr lang="en-GB" dirty="0">
                  <a:solidFill>
                    <a:schemeClr val="bg1"/>
                  </a:solidFill>
                </a:endParaRPr>
              </a:p>
            </p:txBody>
          </p:sp>
        </p:grpSp>
        <p:sp>
          <p:nvSpPr>
            <p:cNvPr id="55" name="Pentagon 54"/>
            <p:cNvSpPr/>
            <p:nvPr/>
          </p:nvSpPr>
          <p:spPr>
            <a:xfrm>
              <a:off x="7208933" y="3853386"/>
              <a:ext cx="1435516" cy="574027"/>
            </a:xfrm>
            <a:prstGeom prst="homePlate">
              <a:avLst/>
            </a:prstGeom>
            <a:solidFill>
              <a:srgbClr val="622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hevron 55"/>
            <p:cNvSpPr/>
            <p:nvPr/>
          </p:nvSpPr>
          <p:spPr>
            <a:xfrm>
              <a:off x="6914875" y="3855381"/>
              <a:ext cx="622954" cy="561212"/>
            </a:xfrm>
            <a:prstGeom prst="chevron">
              <a:avLst/>
            </a:prstGeom>
            <a:solidFill>
              <a:srgbClr val="622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TextBox 56"/>
            <p:cNvSpPr txBox="1"/>
            <p:nvPr/>
          </p:nvSpPr>
          <p:spPr>
            <a:xfrm>
              <a:off x="7296705" y="3962219"/>
              <a:ext cx="1025539" cy="369332"/>
            </a:xfrm>
            <a:prstGeom prst="rect">
              <a:avLst/>
            </a:prstGeom>
            <a:noFill/>
          </p:spPr>
          <p:txBody>
            <a:bodyPr wrap="square" rtlCol="0">
              <a:spAutoFit/>
            </a:bodyPr>
            <a:lstStyle/>
            <a:p>
              <a:pPr algn="ctr"/>
              <a:r>
                <a:rPr lang="en-GB" dirty="0" smtClean="0">
                  <a:solidFill>
                    <a:schemeClr val="bg1"/>
                  </a:solidFill>
                </a:rPr>
                <a:t>2016</a:t>
              </a:r>
              <a:endParaRPr lang="en-GB" dirty="0">
                <a:solidFill>
                  <a:schemeClr val="bg1"/>
                </a:solidFill>
              </a:endParaRPr>
            </a:p>
          </p:txBody>
        </p:sp>
        <p:grpSp>
          <p:nvGrpSpPr>
            <p:cNvPr id="61" name="Group 60"/>
            <p:cNvGrpSpPr/>
            <p:nvPr/>
          </p:nvGrpSpPr>
          <p:grpSpPr>
            <a:xfrm>
              <a:off x="10057062" y="3856754"/>
              <a:ext cx="1763312" cy="561212"/>
              <a:chOff x="8927147" y="4386982"/>
              <a:chExt cx="1763312" cy="561212"/>
            </a:xfrm>
            <a:solidFill>
              <a:srgbClr val="F6A200"/>
            </a:solidFill>
          </p:grpSpPr>
          <p:sp>
            <p:nvSpPr>
              <p:cNvPr id="62" name="Pentagon 61"/>
              <p:cNvSpPr/>
              <p:nvPr/>
            </p:nvSpPr>
            <p:spPr>
              <a:xfrm>
                <a:off x="9254943" y="4386983"/>
                <a:ext cx="1435516" cy="56121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A200"/>
                  </a:solidFill>
                </a:endParaRPr>
              </a:p>
            </p:txBody>
          </p:sp>
          <p:sp>
            <p:nvSpPr>
              <p:cNvPr id="63" name="Chevron 62"/>
              <p:cNvSpPr/>
              <p:nvPr/>
            </p:nvSpPr>
            <p:spPr>
              <a:xfrm>
                <a:off x="8927147" y="4386982"/>
                <a:ext cx="622954" cy="5612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A200"/>
                  </a:solidFill>
                </a:endParaRPr>
              </a:p>
            </p:txBody>
          </p:sp>
        </p:grpSp>
      </p:grpSp>
    </p:spTree>
    <p:extLst>
      <p:ext uri="{BB962C8B-B14F-4D97-AF65-F5344CB8AC3E}">
        <p14:creationId xmlns:p14="http://schemas.microsoft.com/office/powerpoint/2010/main" val="3007622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0"/>
            <a:ext cx="11116056" cy="1691639"/>
          </a:xfrm>
        </p:spPr>
        <p:txBody>
          <a:bodyPr>
            <a:normAutofit/>
          </a:bodyPr>
          <a:lstStyle/>
          <a:p>
            <a:r>
              <a:rPr lang="en-GB" sz="4000" b="1" dirty="0" smtClean="0">
                <a:solidFill>
                  <a:srgbClr val="006D3B"/>
                </a:solidFill>
                <a:latin typeface="+mn-lt"/>
              </a:rPr>
              <a:t>Pause in practice </a:t>
            </a:r>
            <a:endParaRPr lang="en-GB" sz="4000" b="1" dirty="0">
              <a:solidFill>
                <a:srgbClr val="006D3B"/>
              </a:solidFill>
              <a:latin typeface="+mn-lt"/>
            </a:endParaRPr>
          </a:p>
        </p:txBody>
      </p:sp>
      <p:sp>
        <p:nvSpPr>
          <p:cNvPr id="3" name="Content Placeholder 2"/>
          <p:cNvSpPr>
            <a:spLocks noGrp="1"/>
          </p:cNvSpPr>
          <p:nvPr>
            <p:ph idx="1"/>
          </p:nvPr>
        </p:nvSpPr>
        <p:spPr>
          <a:xfrm>
            <a:off x="838200" y="1451430"/>
            <a:ext cx="10515600" cy="5138056"/>
          </a:xfrm>
        </p:spPr>
        <p:txBody>
          <a:bodyPr>
            <a:normAutofit fontScale="55000" lnSpcReduction="20000"/>
          </a:bodyPr>
          <a:lstStyle/>
          <a:p>
            <a:pPr>
              <a:buClr>
                <a:srgbClr val="95C11F"/>
              </a:buClr>
            </a:pPr>
            <a:r>
              <a:rPr lang="en-GB" sz="5100" dirty="0" smtClean="0"/>
              <a:t>Pause reduces the need to take more children into care by focusing on this problem through the lens of vulnerable women at risk of becoming pregnant and having children removed from their care. </a:t>
            </a:r>
          </a:p>
          <a:p>
            <a:pPr>
              <a:buClr>
                <a:srgbClr val="95C11F"/>
              </a:buClr>
            </a:pPr>
            <a:endParaRPr lang="en-GB" sz="5100" dirty="0" smtClean="0"/>
          </a:p>
          <a:p>
            <a:pPr>
              <a:buClr>
                <a:srgbClr val="95C11F"/>
              </a:buClr>
            </a:pPr>
            <a:r>
              <a:rPr lang="en-GB" sz="5100" dirty="0" smtClean="0"/>
              <a:t>Working with women in a </a:t>
            </a:r>
            <a:r>
              <a:rPr lang="en-GB" sz="5100" b="1" i="1" dirty="0" smtClean="0"/>
              <a:t>radically different way</a:t>
            </a:r>
            <a:r>
              <a:rPr lang="en-GB" sz="5100" dirty="0" smtClean="0"/>
              <a:t>, addressing everybody in their lives – fathers of their children, family members and friends – as well as professionals </a:t>
            </a:r>
          </a:p>
          <a:p>
            <a:pPr>
              <a:buClr>
                <a:srgbClr val="95C11F"/>
              </a:buClr>
            </a:pPr>
            <a:endParaRPr lang="en-GB" sz="5100" dirty="0" smtClean="0"/>
          </a:p>
          <a:p>
            <a:pPr>
              <a:buClr>
                <a:srgbClr val="95C11F"/>
              </a:buClr>
            </a:pPr>
            <a:r>
              <a:rPr lang="en-GB" sz="5100" dirty="0" smtClean="0"/>
              <a:t>Women agree to take </a:t>
            </a:r>
            <a:r>
              <a:rPr lang="en-GB" sz="5100" b="1" i="1" dirty="0" smtClean="0"/>
              <a:t>long acting reversible contraception </a:t>
            </a:r>
            <a:r>
              <a:rPr lang="en-GB" sz="5100" dirty="0" smtClean="0"/>
              <a:t>so they have the opportunity to reflect and focus on their own needs often for the first time in their lives.</a:t>
            </a:r>
          </a:p>
          <a:p>
            <a:pPr marL="0" indent="0">
              <a:buClr>
                <a:srgbClr val="95C11F"/>
              </a:buClr>
              <a:buNone/>
            </a:pPr>
            <a:endParaRPr lang="en-GB" sz="5100" dirty="0" smtClean="0"/>
          </a:p>
          <a:p>
            <a:pPr>
              <a:buClr>
                <a:srgbClr val="95C11F"/>
              </a:buClr>
            </a:pPr>
            <a:r>
              <a:rPr lang="en-GB" sz="5100" dirty="0" smtClean="0"/>
              <a:t>Helps to set in place strong foundations on which they can build a more positive future for themselves. </a:t>
            </a:r>
          </a:p>
          <a:p>
            <a:pPr marL="0" indent="0">
              <a:lnSpc>
                <a:spcPct val="120000"/>
              </a:lnSpc>
              <a:spcBef>
                <a:spcPts val="0"/>
              </a:spcBef>
              <a:buClr>
                <a:srgbClr val="95C11F"/>
              </a:buClr>
              <a:buNone/>
            </a:pPr>
            <a:endParaRPr lang="en-US" sz="38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176963"/>
            <a:ext cx="542544" cy="542544"/>
          </a:xfrm>
          <a:prstGeom prst="rect">
            <a:avLst/>
          </a:prstGeom>
        </p:spPr>
      </p:pic>
    </p:spTree>
    <p:extLst>
      <p:ext uri="{BB962C8B-B14F-4D97-AF65-F5344CB8AC3E}">
        <p14:creationId xmlns:p14="http://schemas.microsoft.com/office/powerpoint/2010/main" val="25477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chemeClr val="accent6">
                    <a:lumMod val="75000"/>
                  </a:schemeClr>
                </a:solidFill>
                <a:latin typeface="+mn-lt"/>
              </a:rPr>
              <a:t>How ?</a:t>
            </a:r>
            <a:endParaRPr lang="en-GB" sz="4800" b="1" dirty="0">
              <a:solidFill>
                <a:schemeClr val="accent6">
                  <a:lumMod val="75000"/>
                </a:schemeClr>
              </a:solidFill>
              <a:latin typeface="+mn-lt"/>
            </a:endParaRPr>
          </a:p>
        </p:txBody>
      </p:sp>
      <p:sp>
        <p:nvSpPr>
          <p:cNvPr id="3" name="Content Placeholder 2"/>
          <p:cNvSpPr>
            <a:spLocks noGrp="1"/>
          </p:cNvSpPr>
          <p:nvPr>
            <p:ph idx="1"/>
          </p:nvPr>
        </p:nvSpPr>
        <p:spPr/>
        <p:txBody>
          <a:bodyPr>
            <a:normAutofit lnSpcReduction="10000"/>
          </a:bodyPr>
          <a:lstStyle/>
          <a:p>
            <a:pPr fontAlgn="t"/>
            <a:r>
              <a:rPr lang="en-GB" dirty="0" smtClean="0"/>
              <a:t>Pause draws </a:t>
            </a:r>
            <a:r>
              <a:rPr lang="en-GB" dirty="0"/>
              <a:t>on ideas from systemic </a:t>
            </a:r>
            <a:r>
              <a:rPr lang="en-GB" dirty="0" smtClean="0"/>
              <a:t>practice, attachment theory, </a:t>
            </a:r>
            <a:r>
              <a:rPr lang="en-GB" dirty="0"/>
              <a:t>trauma, grief and loss and strength based interventions</a:t>
            </a:r>
          </a:p>
          <a:p>
            <a:pPr fontAlgn="t"/>
            <a:r>
              <a:rPr lang="en-GB" dirty="0" smtClean="0"/>
              <a:t>Relationship based </a:t>
            </a:r>
            <a:r>
              <a:rPr lang="en-GB" dirty="0"/>
              <a:t>a</a:t>
            </a:r>
            <a:r>
              <a:rPr lang="en-GB" dirty="0" smtClean="0"/>
              <a:t>ssertive outreach </a:t>
            </a:r>
            <a:r>
              <a:rPr lang="en-GB" dirty="0"/>
              <a:t>– We don’t give up on women </a:t>
            </a:r>
            <a:r>
              <a:rPr lang="en-GB" dirty="0" smtClean="0"/>
              <a:t>and </a:t>
            </a:r>
            <a:r>
              <a:rPr lang="en-GB" dirty="0"/>
              <a:t>we get </a:t>
            </a:r>
            <a:r>
              <a:rPr lang="en-GB" dirty="0" smtClean="0"/>
              <a:t>creative in finding ways to engage them</a:t>
            </a:r>
            <a:endParaRPr lang="en-GB" dirty="0"/>
          </a:p>
          <a:p>
            <a:pPr fontAlgn="t"/>
            <a:r>
              <a:rPr lang="en-US" dirty="0" smtClean="0"/>
              <a:t>We have small </a:t>
            </a:r>
            <a:r>
              <a:rPr lang="en-US" dirty="0"/>
              <a:t>c</a:t>
            </a:r>
            <a:r>
              <a:rPr lang="en-US" dirty="0" smtClean="0"/>
              <a:t>ase </a:t>
            </a:r>
            <a:r>
              <a:rPr lang="en-US" dirty="0"/>
              <a:t>l</a:t>
            </a:r>
            <a:r>
              <a:rPr lang="en-US" dirty="0" smtClean="0"/>
              <a:t>oads of </a:t>
            </a:r>
            <a:r>
              <a:rPr lang="en-US" dirty="0"/>
              <a:t>6 – 8 </a:t>
            </a:r>
            <a:r>
              <a:rPr lang="en-US" dirty="0" smtClean="0"/>
              <a:t>women and are able to provide intensive support</a:t>
            </a:r>
            <a:endParaRPr lang="en-GB" dirty="0"/>
          </a:p>
          <a:p>
            <a:r>
              <a:rPr lang="en-GB" dirty="0" smtClean="0"/>
              <a:t>We provide each woman with a bespoke </a:t>
            </a:r>
            <a:r>
              <a:rPr lang="en-GB" dirty="0"/>
              <a:t>package of 1:1 and group work support over 18 months </a:t>
            </a:r>
          </a:p>
          <a:p>
            <a:r>
              <a:rPr lang="en-GB" dirty="0" smtClean="0"/>
              <a:t>We work with women collaboratively to give them agency and choice</a:t>
            </a:r>
          </a:p>
          <a:p>
            <a:r>
              <a:rPr lang="en-US" dirty="0" smtClean="0"/>
              <a:t>We plan for transitions to ensure that women have ongoing support</a:t>
            </a:r>
            <a:endParaRPr lang="en-GB" dirty="0"/>
          </a:p>
          <a:p>
            <a:endParaRPr lang="en-GB" dirty="0"/>
          </a:p>
        </p:txBody>
      </p:sp>
    </p:spTree>
    <p:extLst>
      <p:ext uri="{BB962C8B-B14F-4D97-AF65-F5344CB8AC3E}">
        <p14:creationId xmlns:p14="http://schemas.microsoft.com/office/powerpoint/2010/main" val="390867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2241</Words>
  <Application>Microsoft Office PowerPoint</Application>
  <PresentationFormat>Custom</PresentationFormat>
  <Paragraphs>277</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Creating Space for Change</vt:lpstr>
      <vt:lpstr>PowerPoint Presentation</vt:lpstr>
      <vt:lpstr>PowerPoint Presentation</vt:lpstr>
      <vt:lpstr>Prevalence study:  Number of children removed  or in care proceedings</vt:lpstr>
      <vt:lpstr>PowerPoint Presentation</vt:lpstr>
      <vt:lpstr>PowerPoint Presentation</vt:lpstr>
      <vt:lpstr>Pause in practice </vt:lpstr>
      <vt:lpstr>How ?</vt:lpstr>
      <vt:lpstr>PowerPoint Presentation</vt:lpstr>
      <vt:lpstr>What’s different? What works?</vt:lpstr>
      <vt:lpstr>Partnership Working and Pathways</vt:lpstr>
      <vt:lpstr>Pause Hull</vt:lpstr>
      <vt:lpstr>Outcomes for Hull Pause</vt:lpstr>
      <vt:lpstr>PowerPoint Presentation</vt:lpstr>
      <vt:lpstr>Evaluation - Main findings</vt:lpstr>
      <vt:lpstr>Improvements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Flynn</dc:creator>
  <cp:lastModifiedBy>Copley, Ian</cp:lastModifiedBy>
  <cp:revision>57</cp:revision>
  <cp:lastPrinted>2018-12-06T09:08:43Z</cp:lastPrinted>
  <dcterms:created xsi:type="dcterms:W3CDTF">2017-11-20T16:39:52Z</dcterms:created>
  <dcterms:modified xsi:type="dcterms:W3CDTF">2018-12-06T11:24:14Z</dcterms:modified>
</cp:coreProperties>
</file>