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12192000" cy="6858000"/>
  <p:notesSz cx="6858000" cy="9144000"/>
  <p:embeddedFontLst>
    <p:embeddedFont>
      <p:font typeface="Helvetica Neue" panose="020B0604020202020204" charset="0"/>
      <p:regular r:id="rId63"/>
      <p:bold r:id="rId64"/>
      <p:italic r:id="rId65"/>
      <p:boldItalic r:id="rId66"/>
    </p:embeddedFont>
    <p:embeddedFont>
      <p:font typeface="PT Mono" panose="02060509020205020204" pitchFamily="49" charset="0"/>
      <p:regular r:id="rId67"/>
    </p:embeddedFont>
    <p:embeddedFont>
      <p:font typeface="Roboto" panose="02000000000000000000" pitchFamily="2"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5" roundtripDataSignature="AMtx7mgR7hpuIDv8KWxyEAleEMKDNz7cx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654"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1.fntdata"/><Relationship Id="rId68" Type="http://schemas.openxmlformats.org/officeDocument/2006/relationships/font" Target="fonts/font6.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79"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8.fntdata"/><Relationship Id="rId7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p:txBody>
      </p:sp>
      <p:sp>
        <p:nvSpPr>
          <p:cNvPr id="154" name="Google Shape;15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Font typeface="Arial"/>
              <a:buNone/>
            </a:pPr>
            <a:r>
              <a:rPr lang="en-GB"/>
              <a:t>To truly thrive and support local people to thrive, local economies needs lots of </a:t>
            </a:r>
            <a:r>
              <a:rPr lang="en-GB" b="1"/>
              <a:t>generative organisations</a:t>
            </a:r>
            <a:r>
              <a:rPr lang="en-GB"/>
              <a:t>, including: - </a:t>
            </a:r>
            <a:endParaRPr/>
          </a:p>
          <a:p>
            <a:pPr marL="342900" lvl="0" indent="-266700" algn="l" rtl="0">
              <a:lnSpc>
                <a:spcPct val="90000"/>
              </a:lnSpc>
              <a:spcBef>
                <a:spcPts val="1000"/>
              </a:spcBef>
              <a:spcAft>
                <a:spcPts val="0"/>
              </a:spcAft>
              <a:buClr>
                <a:schemeClr val="dk1"/>
              </a:buClr>
              <a:buSzPts val="1200"/>
              <a:buChar char="•"/>
            </a:pPr>
            <a:r>
              <a:rPr lang="en-GB"/>
              <a:t>worker-owned businesses</a:t>
            </a:r>
            <a:endParaRPr/>
          </a:p>
          <a:p>
            <a:pPr marL="342900" lvl="0" indent="-266700" algn="l" rtl="0">
              <a:lnSpc>
                <a:spcPct val="90000"/>
              </a:lnSpc>
              <a:spcBef>
                <a:spcPts val="1000"/>
              </a:spcBef>
              <a:spcAft>
                <a:spcPts val="0"/>
              </a:spcAft>
              <a:buClr>
                <a:schemeClr val="dk1"/>
              </a:buClr>
              <a:buSzPts val="1200"/>
              <a:buChar char="•"/>
            </a:pPr>
            <a:r>
              <a:rPr lang="en-GB"/>
              <a:t>community organisations</a:t>
            </a:r>
            <a:endParaRPr/>
          </a:p>
          <a:p>
            <a:pPr marL="342900" lvl="0" indent="-266700" algn="l" rtl="0">
              <a:lnSpc>
                <a:spcPct val="90000"/>
              </a:lnSpc>
              <a:spcBef>
                <a:spcPts val="1000"/>
              </a:spcBef>
              <a:spcAft>
                <a:spcPts val="0"/>
              </a:spcAft>
              <a:buClr>
                <a:schemeClr val="dk1"/>
              </a:buClr>
              <a:buSzPts val="1200"/>
              <a:buChar char="•"/>
            </a:pPr>
            <a:r>
              <a:rPr lang="en-GB"/>
              <a:t>charities</a:t>
            </a:r>
            <a:endParaRPr/>
          </a:p>
          <a:p>
            <a:pPr marL="342900" lvl="0" indent="-266700" algn="l" rtl="0">
              <a:lnSpc>
                <a:spcPct val="90000"/>
              </a:lnSpc>
              <a:spcBef>
                <a:spcPts val="1000"/>
              </a:spcBef>
              <a:spcAft>
                <a:spcPts val="0"/>
              </a:spcAft>
              <a:buClr>
                <a:schemeClr val="dk1"/>
              </a:buClr>
              <a:buSzPts val="1200"/>
              <a:buChar char="•"/>
            </a:pPr>
            <a:r>
              <a:rPr lang="en-GB"/>
              <a:t>social enterprises</a:t>
            </a:r>
            <a:endParaRPr/>
          </a:p>
          <a:p>
            <a:pPr marL="342900" lvl="0" indent="-266700" algn="l" rtl="0">
              <a:lnSpc>
                <a:spcPct val="90000"/>
              </a:lnSpc>
              <a:spcBef>
                <a:spcPts val="1000"/>
              </a:spcBef>
              <a:spcAft>
                <a:spcPts val="0"/>
              </a:spcAft>
              <a:buClr>
                <a:schemeClr val="dk1"/>
              </a:buClr>
              <a:buSzPts val="1200"/>
              <a:buChar char="•"/>
            </a:pPr>
            <a:r>
              <a:rPr lang="en-GB"/>
              <a:t>locally rooted SMEs</a:t>
            </a:r>
            <a:endParaRPr/>
          </a:p>
          <a:p>
            <a:pPr marL="342900" lvl="0" indent="-266700" algn="l" rtl="0">
              <a:lnSpc>
                <a:spcPct val="90000"/>
              </a:lnSpc>
              <a:spcBef>
                <a:spcPts val="1000"/>
              </a:spcBef>
              <a:spcAft>
                <a:spcPts val="0"/>
              </a:spcAft>
              <a:buClr>
                <a:schemeClr val="dk1"/>
              </a:buClr>
              <a:buSzPts val="1200"/>
              <a:buChar char="•"/>
            </a:pPr>
            <a:r>
              <a:rPr lang="en-GB"/>
              <a:t>municipal enterprises</a:t>
            </a:r>
            <a:endParaRPr/>
          </a:p>
          <a:p>
            <a:pPr marL="0" lvl="0" indent="0" algn="l" rtl="0">
              <a:lnSpc>
                <a:spcPct val="90000"/>
              </a:lnSpc>
              <a:spcBef>
                <a:spcPts val="1000"/>
              </a:spcBef>
              <a:spcAft>
                <a:spcPts val="0"/>
              </a:spcAft>
              <a:buClr>
                <a:schemeClr val="dk1"/>
              </a:buClr>
              <a:buSzPts val="2400"/>
              <a:buFont typeface="Arial"/>
              <a:buNone/>
            </a:pPr>
            <a:endParaRPr/>
          </a:p>
          <a:p>
            <a:pPr marL="0" lvl="0" indent="0" algn="l" rtl="0">
              <a:lnSpc>
                <a:spcPct val="90000"/>
              </a:lnSpc>
              <a:spcBef>
                <a:spcPts val="1000"/>
              </a:spcBef>
              <a:spcAft>
                <a:spcPts val="0"/>
              </a:spcAft>
              <a:buClr>
                <a:schemeClr val="dk1"/>
              </a:buClr>
              <a:buSzPts val="2400"/>
              <a:buFont typeface="Arial"/>
              <a:buNone/>
            </a:pPr>
            <a:r>
              <a:rPr lang="en-GB"/>
              <a:t>All these types of organisations allow the wealth they create to </a:t>
            </a:r>
            <a:r>
              <a:rPr lang="en-GB" b="1"/>
              <a:t>circulate around their local economies</a:t>
            </a:r>
            <a:r>
              <a:rPr lang="en-GB"/>
              <a:t>.</a:t>
            </a:r>
            <a:endParaRPr/>
          </a:p>
          <a:p>
            <a:pPr marL="0" lvl="0" indent="0" algn="l" rtl="0">
              <a:lnSpc>
                <a:spcPct val="90000"/>
              </a:lnSpc>
              <a:spcBef>
                <a:spcPts val="1000"/>
              </a:spcBef>
              <a:spcAft>
                <a:spcPts val="0"/>
              </a:spcAft>
              <a:buClr>
                <a:schemeClr val="dk1"/>
              </a:buClr>
              <a:buSzPts val="2400"/>
              <a:buFont typeface="Arial"/>
              <a:buNone/>
            </a:pPr>
            <a:endParaRPr/>
          </a:p>
          <a:p>
            <a:pPr marL="0" lvl="0" indent="0" algn="l" rtl="0">
              <a:lnSpc>
                <a:spcPct val="90000"/>
              </a:lnSpc>
              <a:spcBef>
                <a:spcPts val="1000"/>
              </a:spcBef>
              <a:spcAft>
                <a:spcPts val="0"/>
              </a:spcAft>
              <a:buClr>
                <a:schemeClr val="dk1"/>
              </a:buClr>
              <a:buSzPts val="2400"/>
              <a:buFont typeface="Arial"/>
              <a:buNone/>
            </a:pPr>
            <a:r>
              <a:rPr lang="en-GB"/>
              <a:t> -</a:t>
            </a:r>
            <a:endParaRPr/>
          </a:p>
          <a:p>
            <a:pPr marL="0" lvl="0" indent="0" algn="l" rtl="0">
              <a:lnSpc>
                <a:spcPct val="90000"/>
              </a:lnSpc>
              <a:spcBef>
                <a:spcPts val="1000"/>
              </a:spcBef>
              <a:spcAft>
                <a:spcPts val="0"/>
              </a:spcAft>
              <a:buClr>
                <a:schemeClr val="dk1"/>
              </a:buClr>
              <a:buSzPts val="2400"/>
              <a:buFont typeface="Arial"/>
              <a:buNone/>
            </a:pPr>
            <a:endParaRPr/>
          </a:p>
          <a:p>
            <a:pPr marL="0" lvl="0" indent="0" algn="l" rtl="0">
              <a:lnSpc>
                <a:spcPct val="90000"/>
              </a:lnSpc>
              <a:spcBef>
                <a:spcPts val="0"/>
              </a:spcBef>
              <a:spcAft>
                <a:spcPts val="0"/>
              </a:spcAft>
              <a:buClr>
                <a:schemeClr val="dk1"/>
              </a:buClr>
              <a:buSzPts val="2400"/>
              <a:buFont typeface="Arial"/>
              <a:buNone/>
            </a:pPr>
            <a:r>
              <a:rPr lang="en-GB"/>
              <a:t>In addition to this, organisations with </a:t>
            </a:r>
            <a:r>
              <a:rPr lang="en-GB" b="1"/>
              <a:t>shared ownership structures</a:t>
            </a:r>
            <a:r>
              <a:rPr lang="en-GB"/>
              <a:t> have the added advantage of </a:t>
            </a:r>
            <a:r>
              <a:rPr lang="en-GB" b="1"/>
              <a:t>widening ownership of wealth</a:t>
            </a:r>
            <a:r>
              <a:rPr lang="en-GB"/>
              <a:t> even further, by </a:t>
            </a:r>
            <a:r>
              <a:rPr lang="en-GB" b="1"/>
              <a:t>passing profits directly on to workers, consumers or citizens</a:t>
            </a:r>
            <a:r>
              <a:rPr lang="en-GB"/>
              <a:t>.</a:t>
            </a:r>
            <a:endParaRPr/>
          </a:p>
          <a:p>
            <a:pPr marL="0" lvl="0" indent="0" algn="l" rtl="0">
              <a:lnSpc>
                <a:spcPct val="90000"/>
              </a:lnSpc>
              <a:spcBef>
                <a:spcPts val="1000"/>
              </a:spcBef>
              <a:spcAft>
                <a:spcPts val="0"/>
              </a:spcAft>
              <a:buClr>
                <a:schemeClr val="dk1"/>
              </a:buClr>
              <a:buSzPts val="2400"/>
              <a:buFont typeface="Arial"/>
              <a:buNone/>
            </a:pPr>
            <a:endParaRPr/>
          </a:p>
          <a:p>
            <a:pPr marL="0" lvl="0" indent="0" algn="l" rtl="0">
              <a:lnSpc>
                <a:spcPct val="90000"/>
              </a:lnSpc>
              <a:spcBef>
                <a:spcPts val="1000"/>
              </a:spcBef>
              <a:spcAft>
                <a:spcPts val="0"/>
              </a:spcAft>
              <a:buClr>
                <a:schemeClr val="dk1"/>
              </a:buClr>
              <a:buSzPts val="2400"/>
              <a:buFont typeface="Arial"/>
              <a:buNone/>
            </a:pPr>
            <a:r>
              <a:rPr lang="en-GB"/>
              <a:t>Examples of this include: -</a:t>
            </a:r>
            <a:endParaRPr/>
          </a:p>
          <a:p>
            <a:pPr marL="342900" lvl="0" indent="-266700" algn="l" rtl="0">
              <a:lnSpc>
                <a:spcPct val="90000"/>
              </a:lnSpc>
              <a:spcBef>
                <a:spcPts val="1000"/>
              </a:spcBef>
              <a:spcAft>
                <a:spcPts val="0"/>
              </a:spcAft>
              <a:buClr>
                <a:schemeClr val="dk1"/>
              </a:buClr>
              <a:buSzPts val="1200"/>
              <a:buChar char="•"/>
            </a:pPr>
            <a:r>
              <a:rPr lang="en-GB"/>
              <a:t>worker-owned co-operatives</a:t>
            </a:r>
            <a:endParaRPr/>
          </a:p>
          <a:p>
            <a:pPr marL="342900" lvl="0" indent="-266700" algn="l" rtl="0">
              <a:lnSpc>
                <a:spcPct val="90000"/>
              </a:lnSpc>
              <a:spcBef>
                <a:spcPts val="1000"/>
              </a:spcBef>
              <a:spcAft>
                <a:spcPts val="0"/>
              </a:spcAft>
              <a:buClr>
                <a:schemeClr val="dk1"/>
              </a:buClr>
              <a:buSzPts val="1200"/>
              <a:buChar char="•"/>
            </a:pPr>
            <a:r>
              <a:rPr lang="en-GB"/>
              <a:t>mutuals</a:t>
            </a:r>
            <a:endParaRPr/>
          </a:p>
          <a:p>
            <a:pPr marL="342900" lvl="0" indent="-266700" algn="l" rtl="0">
              <a:lnSpc>
                <a:spcPct val="90000"/>
              </a:lnSpc>
              <a:spcBef>
                <a:spcPts val="1000"/>
              </a:spcBef>
              <a:spcAft>
                <a:spcPts val="0"/>
              </a:spcAft>
              <a:buClr>
                <a:schemeClr val="dk1"/>
              </a:buClr>
              <a:buSzPts val="1200"/>
              <a:buChar char="•"/>
            </a:pPr>
            <a:r>
              <a:rPr lang="en-GB"/>
              <a:t>community businesses</a:t>
            </a:r>
            <a:endParaRPr/>
          </a:p>
          <a:p>
            <a:pPr marL="342900" lvl="0" indent="-190500" algn="l" rtl="0">
              <a:lnSpc>
                <a:spcPct val="90000"/>
              </a:lnSpc>
              <a:spcBef>
                <a:spcPts val="1000"/>
              </a:spcBef>
              <a:spcAft>
                <a:spcPts val="0"/>
              </a:spcAft>
              <a:buClr>
                <a:schemeClr val="dk1"/>
              </a:buClr>
              <a:buSzPts val="2400"/>
              <a:buFont typeface="Arial"/>
              <a:buNone/>
            </a:pPr>
            <a:endParaRPr/>
          </a:p>
          <a:p>
            <a:pPr marL="0" lvl="0" indent="0" algn="l" rtl="0">
              <a:lnSpc>
                <a:spcPct val="90000"/>
              </a:lnSpc>
              <a:spcBef>
                <a:spcPts val="1000"/>
              </a:spcBef>
              <a:spcAft>
                <a:spcPts val="0"/>
              </a:spcAft>
              <a:buClr>
                <a:schemeClr val="dk1"/>
              </a:buClr>
              <a:buSzPts val="2400"/>
              <a:buFont typeface="Arial"/>
              <a:buNone/>
            </a:pPr>
            <a:r>
              <a:rPr lang="en-GB"/>
              <a:t>By baking all of these elements and the following ones into our economies as early on as possible, we can mitigate the need for ‘failure demand’, e.g., spending a lot of money to fix problems created by inequality.</a:t>
            </a:r>
            <a:endParaRPr/>
          </a:p>
        </p:txBody>
      </p:sp>
      <p:sp>
        <p:nvSpPr>
          <p:cNvPr id="169" name="Google Shape;16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a:t>Anchor institutions and networks - https://www.kingsfund.org.uk/insight-and-analysis/long-reads/anchor-institutions-and-peoples-health</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GB"/>
              <a:t>Community wealth building - https://cles.org.uk/community-wealth-building/what-is-community-wealth-building/</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GB"/>
              <a:t>Community banking - https://cles.org.uk/what-is-community-wealth-building/the-principles-of-community-wealth-building/making-financial-power-work-for-local-places/mutuals-and-community-banks/</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GB"/>
              <a:t>Good work - https://www.local.gov.uk/topics/employment-and-skills/good-work-project</a:t>
            </a:r>
            <a:endParaRPr/>
          </a:p>
        </p:txBody>
      </p:sp>
      <p:sp>
        <p:nvSpPr>
          <p:cNvPr id="177" name="Google Shape;17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5905ec3b9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35905ec3b9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SzPts val="1400"/>
              <a:buAutoNum type="arabicParenBoth"/>
            </a:pPr>
            <a:r>
              <a:rPr lang="en-GB"/>
              <a:t>The UK is the fifth largest economy in the World, yet many of its local areas experience economic stagnation, falling wages, rising levels of poverty, and public sector austerity. The economy is not working for all; inequality is now entrenched with 10% of households owning 45% of the nation’s wealth.</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GB"/>
              <a:t>The traditional model of economic development does little to address this wealth problem. Instead it focuses heavily on attracting inward investment, assuming that the wealth created will trickle down to local communities.</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GB"/>
              <a:t>On one level it’s a familiar story. At the start of the decade Preston, Lancashire, was a city with economic and social issues but also unrealised opportunities. The decline of industry in the 1970s had contributed to rising rates of poverty.</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GB"/>
              <a:t>By the early 2010s these issues were being compounded: firstly, by public sector austerity and the post-financial crash recession and; secondly, the stalling and then eventual abandonment of the £700 million Tithebarn regeneration project, which had been expected to provide the inward investment necessary to transform the city centre.</a:t>
            </a:r>
            <a:endParaRPr/>
          </a:p>
          <a:p>
            <a:pPr marL="0" marR="0" lvl="0" indent="0" algn="l" rtl="0">
              <a:lnSpc>
                <a:spcPct val="100000"/>
              </a:lnSpc>
              <a:spcBef>
                <a:spcPts val="0"/>
              </a:spcBef>
              <a:spcAft>
                <a:spcPts val="0"/>
              </a:spcAft>
              <a:buClr>
                <a:schemeClr val="dk1"/>
              </a:buClr>
              <a:buSzPts val="1200"/>
              <a:buFont typeface="Arial"/>
              <a:buNone/>
            </a:pPr>
            <a:endParaRPr/>
          </a:p>
          <a:p>
            <a:pPr marL="457200" marR="0" lvl="0" indent="-317500" algn="l" rtl="0">
              <a:lnSpc>
                <a:spcPct val="100000"/>
              </a:lnSpc>
              <a:spcBef>
                <a:spcPts val="0"/>
              </a:spcBef>
              <a:spcAft>
                <a:spcPts val="0"/>
              </a:spcAft>
              <a:buSzPts val="1400"/>
              <a:buAutoNum type="arabicParenBoth"/>
            </a:pPr>
            <a:r>
              <a:rPr lang="en-GB"/>
              <a:t>This identified that of the collective £750m spent by those institutions procuring goods and services, 5% was spent with organisations based in the Preston boundary, with 39% spent with organisations based in wider Lancashire (including Preston). Over £458m was leaking out of the Lancashire economy.</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GB"/>
              <a:t>The impact of this work has been significant, with the most recent anchor institution spend analysis finding that the procurement spend retained within Preston was £112.3m, a rise of £74m from 2012/13. Within the wider Lancashire economy (including Preston) £488.7mof spend had been retained, a rise of £200million from the baseline analysis.</a:t>
            </a:r>
            <a:endParaRPr/>
          </a:p>
        </p:txBody>
      </p:sp>
      <p:sp>
        <p:nvSpPr>
          <p:cNvPr id="184" name="Google Shape;184;g35905ec3b9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5905ec3b9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35905ec3b9d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a:t>Lessons learnt.</a:t>
            </a:r>
            <a:endParaRPr/>
          </a:p>
        </p:txBody>
      </p:sp>
      <p:sp>
        <p:nvSpPr>
          <p:cNvPr id="191" name="Google Shape;191;g35905ec3b9d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a:t>There are a multitude of different concepts and models that align with or are utilised by inclusive wellbeing economies.</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GB"/>
              <a:t>This may seem confusing at first, but all of these models are largely complementary in terms of their values and there is significant overlap between them. </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GB"/>
              <a:t>They are essentially slightly different ways of thinking about the same kinds of things.</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GB"/>
              <a:t>BUT despite this, there are some important distinctions between models too (in terms of emphasis, scope, etc) and places should consider which model(s) are right for them and their local places, based on which ones most resonate and align with their values and priorities and those of local communities, </a:t>
            </a:r>
            <a:r>
              <a:rPr lang="en-GB">
                <a:latin typeface="Arial"/>
                <a:ea typeface="Arial"/>
                <a:cs typeface="Arial"/>
                <a:sym typeface="Arial"/>
              </a:rPr>
              <a:t>as well as which ones are more likely to generate traction and shared purpose amongst a range of key partners and stakeholders.</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GB"/>
              <a:t>Where more than one model is adopted (a ‘pick and mix’ approach), places will need to be mindful of to what extent these models are compatible and how any tensions or necessary trade-offs will be resolved.</a:t>
            </a:r>
            <a:endParaRPr/>
          </a:p>
        </p:txBody>
      </p:sp>
      <p:sp>
        <p:nvSpPr>
          <p:cNvPr id="198" name="Google Shape;19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p:txBody>
      </p:sp>
      <p:sp>
        <p:nvSpPr>
          <p:cNvPr id="213" name="Google Shape;21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p:txBody>
      </p:sp>
      <p:sp>
        <p:nvSpPr>
          <p:cNvPr id="220" name="Google Shape;22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Check here whether people have done pre-reading</a:t>
            </a: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a:t>More work to do around comms and framing – this is just a starter.</a:t>
            </a:r>
            <a:endParaRPr/>
          </a:p>
          <a:p>
            <a:pPr marL="0" marR="0" lvl="0" indent="0" algn="l" rtl="0">
              <a:lnSpc>
                <a:spcPct val="100000"/>
              </a:lnSpc>
              <a:spcBef>
                <a:spcPts val="0"/>
              </a:spcBef>
              <a:spcAft>
                <a:spcPts val="0"/>
              </a:spcAft>
              <a:buClr>
                <a:schemeClr val="dk1"/>
              </a:buClr>
              <a:buSzPts val="1200"/>
              <a:buFont typeface="Arial"/>
              <a:buNone/>
            </a:pPr>
            <a:endParaRPr/>
          </a:p>
        </p:txBody>
      </p:sp>
      <p:sp>
        <p:nvSpPr>
          <p:cNvPr id="227" name="Google Shape;22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c938d1ca1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35c938d1ca1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a:t>More work to do around comms and framing – this is just a starter.</a:t>
            </a:r>
            <a:endParaRPr/>
          </a:p>
          <a:p>
            <a:pPr marL="0" marR="0" lvl="0" indent="0" algn="l" rtl="0">
              <a:lnSpc>
                <a:spcPct val="100000"/>
              </a:lnSpc>
              <a:spcBef>
                <a:spcPts val="0"/>
              </a:spcBef>
              <a:spcAft>
                <a:spcPts val="0"/>
              </a:spcAft>
              <a:buClr>
                <a:schemeClr val="dk1"/>
              </a:buClr>
              <a:buSzPts val="1200"/>
              <a:buFont typeface="Arial"/>
              <a:buNone/>
            </a:pPr>
            <a:endParaRPr/>
          </a:p>
        </p:txBody>
      </p:sp>
      <p:sp>
        <p:nvSpPr>
          <p:cNvPr id="234" name="Google Shape;234;g35c938d1ca1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endParaRPr/>
          </a:p>
        </p:txBody>
      </p:sp>
      <p:sp>
        <p:nvSpPr>
          <p:cNvPr id="243" name="Google Shape;24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p:txBody>
      </p:sp>
      <p:sp>
        <p:nvSpPr>
          <p:cNvPr id="251" name="Google Shape;25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200"/>
              <a:buFont typeface="Arial"/>
              <a:buNone/>
            </a:pPr>
            <a:r>
              <a:rPr lang="en-GB"/>
              <a:t>A narrow focus on economic growth at all costs is causing harm to people and the planet, requiring governments to spend money (</a:t>
            </a:r>
            <a:r>
              <a:rPr lang="en-GB" b="1"/>
              <a:t>re-distribution</a:t>
            </a:r>
            <a:r>
              <a:rPr lang="en-GB"/>
              <a:t>) to respond to these harms.</a:t>
            </a:r>
            <a:endParaRPr/>
          </a:p>
          <a:p>
            <a:pPr marL="0" lvl="0" indent="0" algn="l" rtl="0">
              <a:lnSpc>
                <a:spcPct val="90000"/>
              </a:lnSpc>
              <a:spcBef>
                <a:spcPts val="1000"/>
              </a:spcBef>
              <a:spcAft>
                <a:spcPts val="0"/>
              </a:spcAft>
              <a:buClr>
                <a:schemeClr val="dk1"/>
              </a:buClr>
              <a:buSzPts val="2200"/>
              <a:buFont typeface="Arial"/>
              <a:buNone/>
            </a:pPr>
            <a:r>
              <a:rPr lang="en-GB"/>
              <a:t>For example, huge amounts of money are spent annually to tend to the impacts of poverty and precariousness, housing insecurity and homelessness, and of the environmental destruction generated by our current economic systems.</a:t>
            </a:r>
            <a:endParaRPr/>
          </a:p>
          <a:p>
            <a:pPr marL="0" lvl="0" indent="0" algn="l" rtl="0">
              <a:lnSpc>
                <a:spcPct val="90000"/>
              </a:lnSpc>
              <a:spcBef>
                <a:spcPts val="1000"/>
              </a:spcBef>
              <a:spcAft>
                <a:spcPts val="0"/>
              </a:spcAft>
              <a:buClr>
                <a:schemeClr val="dk1"/>
              </a:buClr>
              <a:buSzPts val="2400"/>
              <a:buFont typeface="Arial"/>
              <a:buNone/>
            </a:pPr>
            <a:r>
              <a:rPr lang="en-GB"/>
              <a:t>By transforming our economies to be more inclusive and to enable population health and wellbeing as early on as possible (</a:t>
            </a:r>
            <a:r>
              <a:rPr lang="en-GB" b="1"/>
              <a:t>pre-distribution</a:t>
            </a:r>
            <a:r>
              <a:rPr lang="en-GB"/>
              <a:t>), we can mitigate the potential for ‘failure demand’, i.e., being caught up in a cycle of paying to fix what our current economic systems continue to break.</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GB"/>
              <a:t>https://weall.org/failure-demand-counting-the-true-costs-of-an-unjust-and-unsustainable-economic-system</a:t>
            </a:r>
            <a:endParaRPr/>
          </a:p>
        </p:txBody>
      </p:sp>
      <p:sp>
        <p:nvSpPr>
          <p:cNvPr id="258" name="Google Shape;25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p:txBody>
      </p:sp>
      <p:sp>
        <p:nvSpPr>
          <p:cNvPr id="273" name="Google Shape;27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a:t>https://www.sfu.ca/complex-systems-frameworks/frameworks/strategies/two-loop-model.html</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GB"/>
              <a:t>https://weall.org/what-is-wellbeing-economy#b3</a:t>
            </a:r>
            <a:endParaRPr/>
          </a:p>
        </p:txBody>
      </p:sp>
      <p:sp>
        <p:nvSpPr>
          <p:cNvPr id="280" name="Google Shape;28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0" i="0" u="none" strike="noStrike">
                <a:solidFill>
                  <a:srgbClr val="000000"/>
                </a:solidFill>
                <a:latin typeface="Arial"/>
                <a:ea typeface="Arial"/>
                <a:cs typeface="Arial"/>
                <a:sym typeface="Arial"/>
              </a:rPr>
              <a:t>This framework can be used to talk about both ‘what we need less’ (the hospicing of a dominant system that no longer works for us) as well as ‘what we need more of’ (supporting a new inclusive wellbeing economy system). </a:t>
            </a:r>
            <a:endParaRPr/>
          </a:p>
          <a:p>
            <a:pPr marL="0" lvl="0" indent="0" algn="l" rtl="0">
              <a:spcBef>
                <a:spcPts val="0"/>
              </a:spcBef>
              <a:spcAft>
                <a:spcPts val="0"/>
              </a:spcAft>
              <a:buNone/>
            </a:pPr>
            <a:endParaRPr sz="1800" b="0" i="0" u="none" strike="noStrike">
              <a:solidFill>
                <a:srgbClr val="000000"/>
              </a:solidFill>
              <a:latin typeface="Arial"/>
              <a:ea typeface="Arial"/>
              <a:cs typeface="Arial"/>
              <a:sym typeface="Arial"/>
            </a:endParaRPr>
          </a:p>
          <a:p>
            <a:pPr marL="0" lvl="0" indent="0" algn="l" rtl="0">
              <a:spcBef>
                <a:spcPts val="0"/>
              </a:spcBef>
              <a:spcAft>
                <a:spcPts val="0"/>
              </a:spcAft>
              <a:buNone/>
            </a:pPr>
            <a:r>
              <a:rPr lang="en-GB" sz="1800" b="0" i="0" u="none" strike="noStrike">
                <a:solidFill>
                  <a:srgbClr val="000000"/>
                </a:solidFill>
                <a:latin typeface="Arial"/>
                <a:ea typeface="Arial"/>
                <a:cs typeface="Arial"/>
                <a:sym typeface="Arial"/>
              </a:rPr>
              <a:t>Potential questions for exploration might be: -</a:t>
            </a:r>
            <a:endParaRPr b="0"/>
          </a:p>
          <a:p>
            <a:pPr marL="0" lvl="0" indent="0" algn="l" rtl="0">
              <a:spcBef>
                <a:spcPts val="0"/>
              </a:spcBef>
              <a:spcAft>
                <a:spcPts val="0"/>
              </a:spcAft>
              <a:buNone/>
            </a:pPr>
            <a:br>
              <a:rPr lang="en-GB" b="0"/>
            </a:br>
            <a:r>
              <a:rPr lang="en-GB" sz="1800" b="1" i="0" u="none" strike="noStrike">
                <a:solidFill>
                  <a:srgbClr val="000000"/>
                </a:solidFill>
                <a:latin typeface="Arial"/>
                <a:ea typeface="Arial"/>
                <a:cs typeface="Arial"/>
                <a:sym typeface="Arial"/>
              </a:rPr>
              <a:t>The dominant system:</a:t>
            </a:r>
            <a:endParaRPr b="0"/>
          </a:p>
          <a:p>
            <a:pPr marL="0" lvl="0" indent="-114300" algn="l" rtl="0">
              <a:spcBef>
                <a:spcPts val="600"/>
              </a:spcBef>
              <a:spcAft>
                <a:spcPts val="0"/>
              </a:spcAft>
              <a:buClr>
                <a:srgbClr val="000000"/>
              </a:buClr>
              <a:buSzPts val="1800"/>
              <a:buFont typeface="Arial"/>
              <a:buChar char="•"/>
            </a:pPr>
            <a:r>
              <a:rPr lang="en-GB" sz="1800" b="0" i="0" u="none" strike="noStrike">
                <a:solidFill>
                  <a:srgbClr val="000000"/>
                </a:solidFill>
                <a:latin typeface="Roboto"/>
                <a:ea typeface="Roboto"/>
                <a:cs typeface="Roboto"/>
                <a:sym typeface="Roboto"/>
              </a:rPr>
              <a:t>What challenges are we facing that our existing economic system struggles to address?</a:t>
            </a:r>
            <a:endParaRPr/>
          </a:p>
          <a:p>
            <a:pPr marL="0" lvl="0" indent="-114300" algn="l" rtl="0">
              <a:spcBef>
                <a:spcPts val="0"/>
              </a:spcBef>
              <a:spcAft>
                <a:spcPts val="0"/>
              </a:spcAft>
              <a:buClr>
                <a:srgbClr val="000000"/>
              </a:buClr>
              <a:buSzPts val="1800"/>
              <a:buFont typeface="Arial"/>
              <a:buChar char="•"/>
            </a:pPr>
            <a:r>
              <a:rPr lang="en-GB" sz="1800" b="0" i="0" u="none" strike="noStrike">
                <a:solidFill>
                  <a:srgbClr val="000000"/>
                </a:solidFill>
                <a:latin typeface="Roboto"/>
                <a:ea typeface="Roboto"/>
                <a:cs typeface="Roboto"/>
                <a:sym typeface="Roboto"/>
              </a:rPr>
              <a:t>What are the practices, structures, or policies in our organisation that keep the current economic system in place?</a:t>
            </a:r>
            <a:endParaRPr/>
          </a:p>
          <a:p>
            <a:pPr marL="0" lvl="0" indent="-114300" algn="l" rtl="0">
              <a:spcBef>
                <a:spcPts val="0"/>
              </a:spcBef>
              <a:spcAft>
                <a:spcPts val="0"/>
              </a:spcAft>
              <a:buClr>
                <a:srgbClr val="000000"/>
              </a:buClr>
              <a:buSzPts val="1800"/>
              <a:buFont typeface="Arial"/>
              <a:buChar char="•"/>
            </a:pPr>
            <a:r>
              <a:rPr lang="en-GB" sz="1800" b="0" i="0" u="none" strike="noStrike">
                <a:solidFill>
                  <a:srgbClr val="000000"/>
                </a:solidFill>
                <a:latin typeface="Roboto"/>
                <a:ea typeface="Roboto"/>
                <a:cs typeface="Roboto"/>
                <a:sym typeface="Roboto"/>
              </a:rPr>
              <a:t>How can these practices, structures, or policies be replaced with ones that are better aligned with our goals of becoming an inclusive wellbeing economy. </a:t>
            </a:r>
            <a:endParaRPr/>
          </a:p>
          <a:p>
            <a:pPr marL="0" lvl="0" indent="-114300" algn="l" rtl="0">
              <a:spcBef>
                <a:spcPts val="0"/>
              </a:spcBef>
              <a:spcAft>
                <a:spcPts val="0"/>
              </a:spcAft>
              <a:buClr>
                <a:srgbClr val="000000"/>
              </a:buClr>
              <a:buSzPts val="1800"/>
              <a:buFont typeface="Arial"/>
              <a:buChar char="•"/>
            </a:pPr>
            <a:r>
              <a:rPr lang="en-GB" sz="1800" b="0" i="0" u="none" strike="noStrike">
                <a:solidFill>
                  <a:srgbClr val="000000"/>
                </a:solidFill>
                <a:latin typeface="Roboto"/>
                <a:ea typeface="Roboto"/>
                <a:cs typeface="Roboto"/>
                <a:sym typeface="Roboto"/>
              </a:rPr>
              <a:t>Who will this transition be hard for? How can they be acknowledged and supported?</a:t>
            </a:r>
            <a:endParaRPr/>
          </a:p>
          <a:p>
            <a:pPr marL="0" lvl="0" indent="0" algn="l" rtl="0">
              <a:spcBef>
                <a:spcPts val="1200"/>
              </a:spcBef>
              <a:spcAft>
                <a:spcPts val="0"/>
              </a:spcAft>
              <a:buNone/>
            </a:pPr>
            <a:br>
              <a:rPr lang="en-GB" b="0"/>
            </a:br>
            <a:r>
              <a:rPr lang="en-GB" sz="1800" b="1" i="0" u="none" strike="noStrike">
                <a:solidFill>
                  <a:srgbClr val="000000"/>
                </a:solidFill>
                <a:latin typeface="Roboto"/>
                <a:ea typeface="Roboto"/>
                <a:cs typeface="Roboto"/>
                <a:sym typeface="Roboto"/>
              </a:rPr>
              <a:t>The emerging system:</a:t>
            </a:r>
            <a:endParaRPr b="0"/>
          </a:p>
          <a:p>
            <a:pPr marL="0" lvl="0" indent="-114300" algn="l" rtl="0">
              <a:spcBef>
                <a:spcPts val="1200"/>
              </a:spcBef>
              <a:spcAft>
                <a:spcPts val="0"/>
              </a:spcAft>
              <a:buClr>
                <a:srgbClr val="000000"/>
              </a:buClr>
              <a:buSzPts val="1800"/>
              <a:buFont typeface="Arial"/>
              <a:buChar char="•"/>
            </a:pPr>
            <a:r>
              <a:rPr lang="en-GB" sz="1800" b="0" i="0" u="none" strike="noStrike">
                <a:solidFill>
                  <a:srgbClr val="000000"/>
                </a:solidFill>
                <a:latin typeface="Roboto"/>
                <a:ea typeface="Roboto"/>
                <a:cs typeface="Roboto"/>
                <a:sym typeface="Roboto"/>
              </a:rPr>
              <a:t>What new ideas or practices are starting to emerge within our organisation or sector that symbolise an emerging wellbeing economy system?</a:t>
            </a:r>
            <a:endParaRPr/>
          </a:p>
          <a:p>
            <a:pPr marL="0" lvl="0" indent="-114300" algn="l" rtl="0">
              <a:spcBef>
                <a:spcPts val="0"/>
              </a:spcBef>
              <a:spcAft>
                <a:spcPts val="0"/>
              </a:spcAft>
              <a:buClr>
                <a:srgbClr val="000000"/>
              </a:buClr>
              <a:buSzPts val="1800"/>
              <a:buFont typeface="Arial"/>
              <a:buChar char="•"/>
            </a:pPr>
            <a:r>
              <a:rPr lang="en-GB" sz="1800" b="0" i="0" u="none" strike="noStrike">
                <a:solidFill>
                  <a:srgbClr val="000000"/>
                </a:solidFill>
                <a:latin typeface="Roboto"/>
                <a:ea typeface="Roboto"/>
                <a:cs typeface="Roboto"/>
                <a:sym typeface="Roboto"/>
              </a:rPr>
              <a:t>What examples of such activities and processes already exist in the local context and embody the desired ways of working and outcomes?</a:t>
            </a:r>
            <a:endParaRPr/>
          </a:p>
          <a:p>
            <a:pPr marL="0" lvl="0" indent="-114300" algn="l" rtl="0">
              <a:spcBef>
                <a:spcPts val="0"/>
              </a:spcBef>
              <a:spcAft>
                <a:spcPts val="0"/>
              </a:spcAft>
              <a:buClr>
                <a:srgbClr val="000000"/>
              </a:buClr>
              <a:buSzPts val="1800"/>
              <a:buFont typeface="Arial"/>
              <a:buChar char="•"/>
            </a:pPr>
            <a:r>
              <a:rPr lang="en-GB" sz="1800" b="0" i="0" u="none" strike="noStrike">
                <a:solidFill>
                  <a:srgbClr val="000000"/>
                </a:solidFill>
                <a:latin typeface="Roboto"/>
                <a:ea typeface="Roboto"/>
                <a:cs typeface="Roboto"/>
                <a:sym typeface="Roboto"/>
              </a:rPr>
              <a:t>How can these (emerging) initiatives be nurtured, supported and scaled up?</a:t>
            </a:r>
            <a:endParaRPr/>
          </a:p>
          <a:p>
            <a:pPr marL="0" lvl="0" indent="0" algn="l" rtl="0">
              <a:spcBef>
                <a:spcPts val="0"/>
              </a:spcBef>
              <a:spcAft>
                <a:spcPts val="0"/>
              </a:spcAft>
              <a:buClr>
                <a:schemeClr val="dk1"/>
              </a:buClr>
              <a:buSzPts val="1800"/>
              <a:buFont typeface="Arial"/>
              <a:buNone/>
            </a:pPr>
            <a:endParaRPr sz="1800" b="0" i="0" u="none" strike="noStrike">
              <a:solidFill>
                <a:srgbClr val="000000"/>
              </a:solidFill>
              <a:latin typeface="Roboto"/>
              <a:ea typeface="Roboto"/>
              <a:cs typeface="Roboto"/>
              <a:sym typeface="Roboto"/>
            </a:endParaRPr>
          </a:p>
          <a:p>
            <a:pPr marL="0" lvl="0" indent="0" algn="l" rtl="0">
              <a:spcBef>
                <a:spcPts val="0"/>
              </a:spcBef>
              <a:spcAft>
                <a:spcPts val="0"/>
              </a:spcAft>
              <a:buClr>
                <a:srgbClr val="000000"/>
              </a:buClr>
              <a:buSzPts val="1800"/>
              <a:buFont typeface="Arial"/>
              <a:buNone/>
            </a:pPr>
            <a:r>
              <a:rPr lang="en-GB" sz="1800" b="0" i="0" u="none" strike="noStrike">
                <a:solidFill>
                  <a:srgbClr val="000000"/>
                </a:solidFill>
                <a:latin typeface="Roboto"/>
                <a:ea typeface="Roboto"/>
                <a:cs typeface="Roboto"/>
                <a:sym typeface="Roboto"/>
              </a:rPr>
              <a:t>Credit to Margreet Freeling, Wellbeing Economies Alliance, for this content.</a:t>
            </a:r>
            <a:endParaRPr/>
          </a:p>
          <a:p>
            <a:pPr marL="0" marR="0" lvl="0" indent="0" algn="l" rtl="0">
              <a:lnSpc>
                <a:spcPct val="100000"/>
              </a:lnSpc>
              <a:spcBef>
                <a:spcPts val="0"/>
              </a:spcBef>
              <a:spcAft>
                <a:spcPts val="0"/>
              </a:spcAft>
              <a:buClr>
                <a:schemeClr val="dk1"/>
              </a:buClr>
              <a:buSzPts val="1200"/>
              <a:buFont typeface="Arial"/>
              <a:buNone/>
            </a:pPr>
            <a:endParaRPr/>
          </a:p>
        </p:txBody>
      </p:sp>
      <p:sp>
        <p:nvSpPr>
          <p:cNvPr id="287" name="Google Shape;28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b="1"/>
              <a:t>Pre-distribution: </a:t>
            </a:r>
            <a:r>
              <a:rPr lang="en-GB" b="0" i="0">
                <a:solidFill>
                  <a:srgbClr val="000000"/>
                </a:solidFill>
                <a:latin typeface="PT Mono"/>
                <a:ea typeface="PT Mono"/>
                <a:cs typeface="PT Mono"/>
                <a:sym typeface="PT Mono"/>
              </a:rPr>
              <a:t>We don’t leave it to people to fend for themselves or rely on limited redistributive mechanisms, but </a:t>
            </a:r>
            <a:r>
              <a:rPr lang="en-GB" b="1" i="0">
                <a:solidFill>
                  <a:srgbClr val="000000"/>
                </a:solidFill>
                <a:latin typeface="PT Mono"/>
                <a:ea typeface="PT Mono"/>
                <a:cs typeface="PT Mono"/>
                <a:sym typeface="PT Mono"/>
              </a:rPr>
              <a:t>predistribute power, wealth, time</a:t>
            </a:r>
            <a:r>
              <a:rPr lang="en-GB" b="0" i="0">
                <a:solidFill>
                  <a:srgbClr val="000000"/>
                </a:solidFill>
                <a:latin typeface="PT Mono"/>
                <a:ea typeface="PT Mono"/>
                <a:cs typeface="PT Mono"/>
                <a:sym typeface="PT Mono"/>
              </a:rPr>
              <a:t>,</a:t>
            </a:r>
            <a:r>
              <a:rPr lang="en-GB" b="1" i="0">
                <a:solidFill>
                  <a:srgbClr val="000000"/>
                </a:solidFill>
                <a:latin typeface="PT Mono"/>
                <a:ea typeface="PT Mono"/>
                <a:cs typeface="PT Mono"/>
                <a:sym typeface="PT Mono"/>
              </a:rPr>
              <a:t> and income</a:t>
            </a:r>
            <a:r>
              <a:rPr lang="en-GB" b="0" i="0">
                <a:solidFill>
                  <a:srgbClr val="000000"/>
                </a:solidFill>
                <a:latin typeface="PT Mono"/>
                <a:ea typeface="PT Mono"/>
                <a:cs typeface="PT Mono"/>
                <a:sym typeface="PT Mono"/>
              </a:rPr>
              <a:t> so that the heavy lifting is done by the economy itself. Example: social enterprises and businesses owned by their workers, community wealth building and living wages.</a:t>
            </a:r>
            <a:endParaRPr/>
          </a:p>
          <a:p>
            <a:pPr marL="0" marR="0" lvl="0" indent="0" algn="l" rtl="0">
              <a:lnSpc>
                <a:spcPct val="100000"/>
              </a:lnSpc>
              <a:spcBef>
                <a:spcPts val="0"/>
              </a:spcBef>
              <a:spcAft>
                <a:spcPts val="0"/>
              </a:spcAft>
              <a:buClr>
                <a:schemeClr val="dk1"/>
              </a:buClr>
              <a:buSzPts val="1200"/>
              <a:buFont typeface="Arial"/>
              <a:buNone/>
            </a:pPr>
            <a:endParaRPr b="0" i="0">
              <a:solidFill>
                <a:srgbClr val="000000"/>
              </a:solidFill>
              <a:latin typeface="PT Mono"/>
              <a:ea typeface="PT Mono"/>
              <a:cs typeface="PT Mono"/>
              <a:sym typeface="PT Mono"/>
            </a:endParaRPr>
          </a:p>
          <a:p>
            <a:pPr marL="0" marR="0" lvl="0" indent="0" algn="l" rtl="0">
              <a:lnSpc>
                <a:spcPct val="100000"/>
              </a:lnSpc>
              <a:spcBef>
                <a:spcPts val="0"/>
              </a:spcBef>
              <a:spcAft>
                <a:spcPts val="0"/>
              </a:spcAft>
              <a:buClr>
                <a:srgbClr val="000000"/>
              </a:buClr>
              <a:buSzPts val="1200"/>
              <a:buFont typeface="PT Mono"/>
              <a:buNone/>
            </a:pPr>
            <a:r>
              <a:rPr lang="en-GB" b="1" i="0">
                <a:solidFill>
                  <a:srgbClr val="000000"/>
                </a:solidFill>
                <a:latin typeface="PT Mono"/>
                <a:ea typeface="PT Mono"/>
                <a:cs typeface="PT Mono"/>
                <a:sym typeface="PT Mono"/>
              </a:rPr>
              <a:t>Purpose: </a:t>
            </a:r>
            <a:r>
              <a:rPr lang="en-GB" b="0" i="0">
                <a:solidFill>
                  <a:srgbClr val="000000"/>
                </a:solidFill>
                <a:latin typeface="PT Mono"/>
                <a:ea typeface="PT Mono"/>
                <a:cs typeface="PT Mono"/>
                <a:sym typeface="PT Mono"/>
              </a:rPr>
              <a:t>The </a:t>
            </a:r>
            <a:r>
              <a:rPr lang="en-GB" b="1" i="0">
                <a:solidFill>
                  <a:srgbClr val="000000"/>
                </a:solidFill>
                <a:latin typeface="PT Mono"/>
                <a:ea typeface="PT Mono"/>
                <a:cs typeface="PT Mono"/>
                <a:sym typeface="PT Mono"/>
              </a:rPr>
              <a:t>purpose of the economy</a:t>
            </a:r>
            <a:r>
              <a:rPr lang="en-GB" b="0" i="0">
                <a:solidFill>
                  <a:srgbClr val="000000"/>
                </a:solidFill>
                <a:latin typeface="PT Mono"/>
                <a:ea typeface="PT Mono"/>
                <a:cs typeface="PT Mono"/>
                <a:sym typeface="PT Mono"/>
              </a:rPr>
              <a:t> becomes exclusively to deliver human and ecological wellbeing. Example: adopting a wider suite of success measures Beyond GDP, and visionary national development plans.</a:t>
            </a:r>
            <a:endParaRPr/>
          </a:p>
          <a:p>
            <a:pPr marL="0" marR="0" lvl="0" indent="0" algn="l" rtl="0">
              <a:lnSpc>
                <a:spcPct val="100000"/>
              </a:lnSpc>
              <a:spcBef>
                <a:spcPts val="0"/>
              </a:spcBef>
              <a:spcAft>
                <a:spcPts val="0"/>
              </a:spcAft>
              <a:buClr>
                <a:schemeClr val="dk1"/>
              </a:buClr>
              <a:buSzPts val="1200"/>
              <a:buFont typeface="Arial"/>
              <a:buNone/>
            </a:pPr>
            <a:endParaRPr b="1" i="0">
              <a:solidFill>
                <a:srgbClr val="000000"/>
              </a:solidFill>
              <a:latin typeface="PT Mono"/>
              <a:ea typeface="PT Mono"/>
              <a:cs typeface="PT Mono"/>
              <a:sym typeface="PT Mono"/>
            </a:endParaRPr>
          </a:p>
          <a:p>
            <a:pPr marL="0" marR="0" lvl="0" indent="0" algn="l" rtl="0">
              <a:lnSpc>
                <a:spcPct val="100000"/>
              </a:lnSpc>
              <a:spcBef>
                <a:spcPts val="0"/>
              </a:spcBef>
              <a:spcAft>
                <a:spcPts val="0"/>
              </a:spcAft>
              <a:buClr>
                <a:srgbClr val="000000"/>
              </a:buClr>
              <a:buSzPts val="1200"/>
              <a:buFont typeface="PT Mono"/>
              <a:buNone/>
            </a:pPr>
            <a:r>
              <a:rPr lang="en-GB" b="1" i="0">
                <a:solidFill>
                  <a:srgbClr val="000000"/>
                </a:solidFill>
                <a:latin typeface="PT Mono"/>
                <a:ea typeface="PT Mono"/>
                <a:cs typeface="PT Mono"/>
                <a:sym typeface="PT Mono"/>
              </a:rPr>
              <a:t>Prevention: </a:t>
            </a:r>
            <a:r>
              <a:rPr lang="en-GB" b="0" i="0">
                <a:solidFill>
                  <a:srgbClr val="000000"/>
                </a:solidFill>
                <a:latin typeface="PT Mono"/>
                <a:ea typeface="PT Mono"/>
                <a:cs typeface="PT Mono"/>
                <a:sym typeface="PT Mono"/>
              </a:rPr>
              <a:t>Rather than being content just fixing the harm we do to nature and people, we adopt </a:t>
            </a:r>
            <a:r>
              <a:rPr lang="en-GB" b="1" i="0">
                <a:solidFill>
                  <a:srgbClr val="000000"/>
                </a:solidFill>
                <a:latin typeface="PT Mono"/>
                <a:ea typeface="PT Mono"/>
                <a:cs typeface="PT Mono"/>
                <a:sym typeface="PT Mono"/>
              </a:rPr>
              <a:t>preventive measures</a:t>
            </a:r>
            <a:r>
              <a:rPr lang="en-GB" b="0" i="0">
                <a:solidFill>
                  <a:srgbClr val="000000"/>
                </a:solidFill>
                <a:latin typeface="PT Mono"/>
                <a:ea typeface="PT Mono"/>
                <a:cs typeface="PT Mono"/>
                <a:sym typeface="PT Mono"/>
              </a:rPr>
              <a:t> that stop harm from happening in the first place. Example: Outcome budgeting and circular production and consumption.</a:t>
            </a:r>
            <a:endParaRPr b="1" i="0">
              <a:solidFill>
                <a:srgbClr val="000000"/>
              </a:solidFill>
              <a:latin typeface="PT Mono"/>
              <a:ea typeface="PT Mono"/>
              <a:cs typeface="PT Mono"/>
              <a:sym typeface="PT Mono"/>
            </a:endParaRPr>
          </a:p>
          <a:p>
            <a:pPr marL="0" marR="0" lvl="0" indent="0" algn="l" rtl="0">
              <a:lnSpc>
                <a:spcPct val="100000"/>
              </a:lnSpc>
              <a:spcBef>
                <a:spcPts val="0"/>
              </a:spcBef>
              <a:spcAft>
                <a:spcPts val="0"/>
              </a:spcAft>
              <a:buClr>
                <a:schemeClr val="dk1"/>
              </a:buClr>
              <a:buSzPts val="1200"/>
              <a:buFont typeface="Arial"/>
              <a:buNone/>
            </a:pPr>
            <a:endParaRPr b="1" i="0">
              <a:solidFill>
                <a:srgbClr val="000000"/>
              </a:solidFill>
              <a:latin typeface="PT Mono"/>
              <a:ea typeface="PT Mono"/>
              <a:cs typeface="PT Mono"/>
              <a:sym typeface="PT Mono"/>
            </a:endParaRPr>
          </a:p>
          <a:p>
            <a:pPr marL="0" marR="0" lvl="0" indent="0" algn="l" rtl="0">
              <a:lnSpc>
                <a:spcPct val="100000"/>
              </a:lnSpc>
              <a:spcBef>
                <a:spcPts val="0"/>
              </a:spcBef>
              <a:spcAft>
                <a:spcPts val="0"/>
              </a:spcAft>
              <a:buClr>
                <a:srgbClr val="000000"/>
              </a:buClr>
              <a:buSzPts val="1200"/>
              <a:buFont typeface="PT Mono"/>
              <a:buNone/>
            </a:pPr>
            <a:r>
              <a:rPr lang="en-GB" b="1" i="0">
                <a:solidFill>
                  <a:srgbClr val="000000"/>
                </a:solidFill>
                <a:latin typeface="PT Mono"/>
                <a:ea typeface="PT Mono"/>
                <a:cs typeface="PT Mono"/>
                <a:sym typeface="PT Mono"/>
              </a:rPr>
              <a:t>People-powered: </a:t>
            </a:r>
            <a:r>
              <a:rPr lang="en-GB" b="0" i="0">
                <a:solidFill>
                  <a:srgbClr val="000000"/>
                </a:solidFill>
                <a:latin typeface="PT Mono"/>
                <a:ea typeface="PT Mono"/>
                <a:cs typeface="PT Mono"/>
                <a:sym typeface="PT Mono"/>
              </a:rPr>
              <a:t>Economic decisions are </a:t>
            </a:r>
            <a:r>
              <a:rPr lang="en-GB" b="1" i="0">
                <a:solidFill>
                  <a:srgbClr val="000000"/>
                </a:solidFill>
                <a:latin typeface="PT Mono"/>
                <a:ea typeface="PT Mono"/>
                <a:cs typeface="PT Mono"/>
                <a:sym typeface="PT Mono"/>
              </a:rPr>
              <a:t>powered by the people</a:t>
            </a:r>
            <a:r>
              <a:rPr lang="en-GB" b="0" i="0">
                <a:solidFill>
                  <a:srgbClr val="000000"/>
                </a:solidFill>
                <a:latin typeface="PT Mono"/>
                <a:ea typeface="PT Mono"/>
                <a:cs typeface="PT Mono"/>
                <a:sym typeface="PT Mono"/>
              </a:rPr>
              <a:t>, who become directly involved in decision making and agenda setting. Example: Citizen assemblies and participatory budgeting.</a:t>
            </a:r>
            <a:endParaRPr/>
          </a:p>
          <a:p>
            <a:pPr marL="0" marR="0" lvl="0" indent="0" algn="l" rtl="0">
              <a:lnSpc>
                <a:spcPct val="100000"/>
              </a:lnSpc>
              <a:spcBef>
                <a:spcPts val="0"/>
              </a:spcBef>
              <a:spcAft>
                <a:spcPts val="0"/>
              </a:spcAft>
              <a:buClr>
                <a:schemeClr val="dk1"/>
              </a:buClr>
              <a:buSzPts val="1200"/>
              <a:buFont typeface="Arial"/>
              <a:buNone/>
            </a:pPr>
            <a:endParaRPr b="0" i="0">
              <a:solidFill>
                <a:srgbClr val="000000"/>
              </a:solidFill>
              <a:latin typeface="PT Mono"/>
              <a:ea typeface="PT Mono"/>
              <a:cs typeface="PT Mono"/>
              <a:sym typeface="PT Mono"/>
            </a:endParaRPr>
          </a:p>
          <a:p>
            <a:pPr marL="0" marR="0" lvl="0" indent="0" algn="l" rtl="0">
              <a:lnSpc>
                <a:spcPct val="100000"/>
              </a:lnSpc>
              <a:spcBef>
                <a:spcPts val="0"/>
              </a:spcBef>
              <a:spcAft>
                <a:spcPts val="0"/>
              </a:spcAft>
              <a:buClr>
                <a:srgbClr val="000000"/>
              </a:buClr>
              <a:buSzPts val="1200"/>
              <a:buFont typeface="Roboto"/>
              <a:buNone/>
            </a:pPr>
            <a:r>
              <a:rPr lang="en-GB" sz="1200" b="0" i="0" u="none" strike="noStrike">
                <a:solidFill>
                  <a:srgbClr val="000000"/>
                </a:solidFill>
                <a:latin typeface="Roboto"/>
                <a:ea typeface="Roboto"/>
                <a:cs typeface="Roboto"/>
                <a:sym typeface="Roboto"/>
              </a:rPr>
              <a:t>Credit to Margreet Freeling, Wellbeing Economies Alliance, for this content.</a:t>
            </a:r>
            <a:endParaRPr/>
          </a:p>
        </p:txBody>
      </p:sp>
      <p:sp>
        <p:nvSpPr>
          <p:cNvPr id="294" name="Google Shape;29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Check-in – trying to unpick what drives each person and gives them a sense of purpose?</a:t>
            </a: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200"/>
              <a:buFont typeface="Arial"/>
              <a:buChar char="•"/>
            </a:pPr>
            <a:r>
              <a:rPr lang="en-GB"/>
              <a:t>Work and health – building a fairer and more inclusive labour market that supports good work and better population health and wellbeing</a:t>
            </a:r>
            <a:endParaRPr/>
          </a:p>
          <a:p>
            <a:pPr marL="342900" lvl="0" indent="-342900" algn="l" rtl="0">
              <a:spcBef>
                <a:spcPts val="0"/>
              </a:spcBef>
              <a:spcAft>
                <a:spcPts val="0"/>
              </a:spcAft>
              <a:buClr>
                <a:schemeClr val="dk1"/>
              </a:buClr>
              <a:buSzPts val="1200"/>
              <a:buFont typeface="Arial"/>
              <a:buChar char="•"/>
            </a:pPr>
            <a:r>
              <a:rPr lang="en-GB"/>
              <a:t>Circular economies – reducing the environmental impact of the way in which our economies use and dispose of resources</a:t>
            </a:r>
            <a:endParaRPr/>
          </a:p>
          <a:p>
            <a:pPr marL="342900" lvl="0" indent="-342900" algn="l" rtl="0">
              <a:spcBef>
                <a:spcPts val="0"/>
              </a:spcBef>
              <a:spcAft>
                <a:spcPts val="0"/>
              </a:spcAft>
              <a:buClr>
                <a:schemeClr val="dk1"/>
              </a:buClr>
              <a:buSzPts val="1200"/>
              <a:buFont typeface="Arial"/>
              <a:buChar char="•"/>
            </a:pPr>
            <a:r>
              <a:rPr lang="en-GB"/>
              <a:t>Community wealth building – increasing the amount of wealth and resources that are retained in and that benefit local people and communities</a:t>
            </a:r>
            <a:endParaRPr/>
          </a:p>
          <a:p>
            <a:pPr marL="342900" lvl="0" indent="-342900" algn="l" rtl="0">
              <a:spcBef>
                <a:spcPts val="0"/>
              </a:spcBef>
              <a:spcAft>
                <a:spcPts val="0"/>
              </a:spcAft>
              <a:buClr>
                <a:schemeClr val="dk1"/>
              </a:buClr>
              <a:buSzPts val="1200"/>
              <a:buFont typeface="Arial"/>
              <a:buChar char="•"/>
            </a:pPr>
            <a:r>
              <a:rPr lang="en-GB"/>
              <a:t>Anchor organisations – increasing the capacity of large organisations embedded in our local places to use their assets and resources for social good</a:t>
            </a:r>
            <a:endParaRPr/>
          </a:p>
          <a:p>
            <a:pPr marL="0" marR="0" lvl="0" indent="0" algn="l" rtl="0">
              <a:lnSpc>
                <a:spcPct val="100000"/>
              </a:lnSpc>
              <a:spcBef>
                <a:spcPts val="0"/>
              </a:spcBef>
              <a:spcAft>
                <a:spcPts val="0"/>
              </a:spcAft>
              <a:buClr>
                <a:schemeClr val="dk1"/>
              </a:buClr>
              <a:buSzPts val="1200"/>
              <a:buFont typeface="Arial"/>
              <a:buNone/>
            </a:pPr>
            <a:endParaRPr/>
          </a:p>
        </p:txBody>
      </p:sp>
      <p:sp>
        <p:nvSpPr>
          <p:cNvPr id="301" name="Google Shape;30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p:txBody>
      </p:sp>
      <p:sp>
        <p:nvSpPr>
          <p:cNvPr id="308" name="Google Shape;308;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p:txBody>
      </p:sp>
      <p:sp>
        <p:nvSpPr>
          <p:cNvPr id="315" name="Google Shape;31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i="0">
                <a:latin typeface="Helvetica Neue"/>
                <a:ea typeface="Helvetica Neue"/>
                <a:cs typeface="Helvetica Neue"/>
                <a:sym typeface="Helvetica Neue"/>
              </a:rPr>
              <a:t>GDP is not a good measure of societal wellbeing</a:t>
            </a:r>
            <a:endParaRPr/>
          </a:p>
          <a:p>
            <a:pPr marL="171450" lvl="0" indent="-171450" algn="l" rtl="0">
              <a:spcBef>
                <a:spcPts val="0"/>
              </a:spcBef>
              <a:spcAft>
                <a:spcPts val="0"/>
              </a:spcAft>
              <a:buClr>
                <a:srgbClr val="000000"/>
              </a:buClr>
              <a:buSzPts val="1200"/>
              <a:buFont typeface="Helvetica Neue"/>
              <a:buChar char="-"/>
            </a:pPr>
            <a:r>
              <a:rPr lang="en-GB" b="0" i="0">
                <a:solidFill>
                  <a:srgbClr val="000000"/>
                </a:solidFill>
                <a:latin typeface="Helvetica Neue"/>
                <a:ea typeface="Helvetica Neue"/>
                <a:cs typeface="Helvetica Neue"/>
                <a:sym typeface="Helvetica Neue"/>
              </a:rPr>
              <a:t>GDP is a useful indicator to measure the extent of economic activities in a country, but it is not a good measure of human wellbeing or societal progress. This is a fact that was already understood by Simon Kuznets, one of the intellectual fathers of the metric. </a:t>
            </a:r>
            <a:endParaRPr/>
          </a:p>
          <a:p>
            <a:pPr marL="171450" lvl="0" indent="-171450" algn="l" rtl="0">
              <a:spcBef>
                <a:spcPts val="0"/>
              </a:spcBef>
              <a:spcAft>
                <a:spcPts val="0"/>
              </a:spcAft>
              <a:buClr>
                <a:srgbClr val="000000"/>
              </a:buClr>
              <a:buSzPts val="1200"/>
              <a:buFont typeface="Helvetica Neue"/>
              <a:buChar char="-"/>
            </a:pPr>
            <a:r>
              <a:rPr lang="en-GB" b="0" i="0">
                <a:solidFill>
                  <a:srgbClr val="000000"/>
                </a:solidFill>
                <a:latin typeface="Helvetica Neue"/>
                <a:ea typeface="Helvetica Neue"/>
                <a:cs typeface="Helvetica Neue"/>
                <a:sym typeface="Helvetica Neue"/>
              </a:rPr>
              <a:t>GDP fails to accurately capture wellbeing, as it disregards important aspects of wellbeing such as social inequalities, environmental sustainability, as well as non-monetary exchanges and unpaid work, such as care work. </a:t>
            </a:r>
            <a:endParaRPr/>
          </a:p>
          <a:p>
            <a:pPr marL="171450" lvl="0" indent="-171450" algn="l" rtl="0">
              <a:spcBef>
                <a:spcPts val="0"/>
              </a:spcBef>
              <a:spcAft>
                <a:spcPts val="0"/>
              </a:spcAft>
              <a:buClr>
                <a:srgbClr val="000000"/>
              </a:buClr>
              <a:buSzPts val="1200"/>
              <a:buFont typeface="Helvetica Neue"/>
              <a:buChar char="-"/>
            </a:pPr>
            <a:r>
              <a:rPr lang="en-GB" b="0" i="0">
                <a:solidFill>
                  <a:srgbClr val="000000"/>
                </a:solidFill>
                <a:latin typeface="Helvetica Neue"/>
                <a:ea typeface="Helvetica Neue"/>
                <a:cs typeface="Helvetica Neue"/>
                <a:sym typeface="Helvetica Neue"/>
              </a:rPr>
              <a:t>GDP measures the quantity, not the quality, of economic activity. Expenditures that increase GDP, such as the cost of cleaning up environmental damage or increased health expenditures due to accidents and disease, do not necessarily reflect positive economic development. </a:t>
            </a:r>
            <a:endParaRPr/>
          </a:p>
          <a:p>
            <a:pPr marL="171450" lvl="0" indent="-171450" algn="l" rtl="0">
              <a:spcBef>
                <a:spcPts val="0"/>
              </a:spcBef>
              <a:spcAft>
                <a:spcPts val="0"/>
              </a:spcAft>
              <a:buClr>
                <a:srgbClr val="000000"/>
              </a:buClr>
              <a:buSzPts val="1200"/>
              <a:buFont typeface="Helvetica Neue"/>
              <a:buChar char="-"/>
            </a:pPr>
            <a:r>
              <a:rPr lang="en-GB" b="0" i="0">
                <a:solidFill>
                  <a:srgbClr val="000000"/>
                </a:solidFill>
                <a:latin typeface="Helvetica Neue"/>
                <a:ea typeface="Helvetica Neue"/>
                <a:cs typeface="Helvetica Neue"/>
                <a:sym typeface="Helvetica Neue"/>
              </a:rPr>
              <a:t>The disconnect between wellbeing and economic growth is further supported by research on alternative metrics of societal wellbeing and progress. While global GDP per capita has been rising since the 1980s, the Genuine Progress Indicator has decreased in the same time period.</a:t>
            </a:r>
            <a:endParaRPr/>
          </a:p>
          <a:p>
            <a:pPr marL="0" lvl="0" indent="0" algn="l" rtl="0">
              <a:spcBef>
                <a:spcPts val="0"/>
              </a:spcBef>
              <a:spcAft>
                <a:spcPts val="0"/>
              </a:spcAft>
              <a:buNone/>
            </a:pPr>
            <a:endParaRPr b="0" i="0">
              <a:solidFill>
                <a:srgbClr val="000000"/>
              </a:solidFill>
              <a:latin typeface="Helvetica Neue"/>
              <a:ea typeface="Helvetica Neue"/>
              <a:cs typeface="Helvetica Neue"/>
              <a:sym typeface="Helvetica Neue"/>
            </a:endParaRPr>
          </a:p>
          <a:p>
            <a:pPr marL="0" lvl="0" indent="0" algn="l" rtl="0">
              <a:spcBef>
                <a:spcPts val="0"/>
              </a:spcBef>
              <a:spcAft>
                <a:spcPts val="0"/>
              </a:spcAft>
              <a:buNone/>
            </a:pPr>
            <a:r>
              <a:rPr lang="en-GB" b="1" i="0">
                <a:latin typeface="Helvetica Neue"/>
                <a:ea typeface="Helvetica Neue"/>
                <a:cs typeface="Helvetica Neue"/>
                <a:sym typeface="Helvetica Neue"/>
              </a:rPr>
              <a:t>A rising tide does not lift all boats equally</a:t>
            </a:r>
            <a:endParaRPr/>
          </a:p>
          <a:p>
            <a:pPr marL="171450" lvl="0" indent="-171450" algn="l" rtl="0">
              <a:spcBef>
                <a:spcPts val="0"/>
              </a:spcBef>
              <a:spcAft>
                <a:spcPts val="0"/>
              </a:spcAft>
              <a:buClr>
                <a:srgbClr val="000000"/>
              </a:buClr>
              <a:buSzPts val="1200"/>
              <a:buFont typeface="Helvetica Neue"/>
              <a:buChar char="-"/>
            </a:pPr>
            <a:r>
              <a:rPr lang="en-GB" b="0" i="0">
                <a:solidFill>
                  <a:srgbClr val="000000"/>
                </a:solidFill>
                <a:latin typeface="Helvetica Neue"/>
                <a:ea typeface="Helvetica Neue"/>
                <a:cs typeface="Helvetica Neue"/>
                <a:sym typeface="Helvetica Neue"/>
              </a:rPr>
              <a:t>The socioeconomic benefits related to a growing economy are often very unequally distributed in society as well as between societies. In 2021, the richest 10% of the global population received 52% of total income and owned 76% of all wealth, respectively. At the same time, the poorer half of the global population only earned 8,5% of total income and owned 2% of global wealth.</a:t>
            </a:r>
            <a:endParaRPr/>
          </a:p>
          <a:p>
            <a:pPr marL="171450" lvl="0" indent="-171450" algn="l" rtl="0">
              <a:spcBef>
                <a:spcPts val="0"/>
              </a:spcBef>
              <a:spcAft>
                <a:spcPts val="0"/>
              </a:spcAft>
              <a:buClr>
                <a:srgbClr val="000000"/>
              </a:buClr>
              <a:buSzPts val="1200"/>
              <a:buFont typeface="Helvetica Neue"/>
              <a:buChar char="-"/>
            </a:pPr>
            <a:r>
              <a:rPr lang="en-GB" b="0" i="0">
                <a:solidFill>
                  <a:srgbClr val="000000"/>
                </a:solidFill>
                <a:latin typeface="Helvetica Neue"/>
                <a:ea typeface="Helvetica Neue"/>
                <a:cs typeface="Helvetica Neue"/>
                <a:sym typeface="Helvetica Neue"/>
              </a:rPr>
              <a:t>Since the 1980s, the share of GDP going to labour in the form of wages has been declining in comparison with the share of GDP that goes to owners of capital.</a:t>
            </a:r>
            <a:endParaRPr/>
          </a:p>
          <a:p>
            <a:pPr marL="171450" lvl="0" indent="-171450" algn="l" rtl="0">
              <a:spcBef>
                <a:spcPts val="0"/>
              </a:spcBef>
              <a:spcAft>
                <a:spcPts val="0"/>
              </a:spcAft>
              <a:buClr>
                <a:srgbClr val="000000"/>
              </a:buClr>
              <a:buSzPts val="1200"/>
              <a:buFont typeface="Helvetica Neue"/>
              <a:buChar char="-"/>
            </a:pPr>
            <a:r>
              <a:rPr lang="en-GB" b="0" i="0">
                <a:solidFill>
                  <a:srgbClr val="000000"/>
                </a:solidFill>
                <a:latin typeface="Helvetica Neue"/>
                <a:ea typeface="Helvetica Neue"/>
                <a:cs typeface="Helvetica Neue"/>
                <a:sym typeface="Helvetica Neue"/>
              </a:rPr>
              <a:t>These trends point towards the fact that workers benefit less from economic growth when compared to owners of capital, an issue that raises concerns of social justice and fairness.</a:t>
            </a:r>
            <a:endParaRPr/>
          </a:p>
          <a:p>
            <a:pPr marL="171450" lvl="0" indent="-171450" algn="l" rtl="0">
              <a:spcBef>
                <a:spcPts val="0"/>
              </a:spcBef>
              <a:spcAft>
                <a:spcPts val="0"/>
              </a:spcAft>
              <a:buClr>
                <a:srgbClr val="000000"/>
              </a:buClr>
              <a:buSzPts val="1200"/>
              <a:buFont typeface="Helvetica Neue"/>
              <a:buChar char="-"/>
            </a:pPr>
            <a:r>
              <a:rPr lang="en-GB" b="0" i="0">
                <a:solidFill>
                  <a:srgbClr val="000000"/>
                </a:solidFill>
                <a:latin typeface="Helvetica Neue"/>
                <a:ea typeface="Helvetica Neue"/>
                <a:cs typeface="Helvetica Neue"/>
                <a:sym typeface="Helvetica Neue"/>
              </a:rPr>
              <a:t>High levels of inequalities are problematic for wellbeing, even in a growing economy. Evidence suggests that countries with higher inequalities perform worse in a wide range of domains crucial for wellbeing, including physical and mental health, education, trust, as well as violence and crime. Similarly, global inequalities exacerbate environmental challenges and hamper collective efforts to address these.</a:t>
            </a:r>
            <a:endParaRPr/>
          </a:p>
          <a:p>
            <a:pPr marL="0" lvl="0" indent="0" algn="l" rtl="0">
              <a:spcBef>
                <a:spcPts val="0"/>
              </a:spcBef>
              <a:spcAft>
                <a:spcPts val="0"/>
              </a:spcAft>
              <a:buNone/>
            </a:pPr>
            <a:endParaRPr b="0" i="0">
              <a:solidFill>
                <a:srgbClr val="000000"/>
              </a:solidFill>
              <a:latin typeface="Helvetica Neue"/>
              <a:ea typeface="Helvetica Neue"/>
              <a:cs typeface="Helvetica Neue"/>
              <a:sym typeface="Helvetica Neue"/>
            </a:endParaRPr>
          </a:p>
          <a:p>
            <a:pPr marL="0" lvl="0" indent="0" algn="l" rtl="0">
              <a:spcBef>
                <a:spcPts val="0"/>
              </a:spcBef>
              <a:spcAft>
                <a:spcPts val="0"/>
              </a:spcAft>
              <a:buNone/>
            </a:pPr>
            <a:r>
              <a:rPr lang="en-GB" b="1" i="0">
                <a:latin typeface="Helvetica Neue"/>
                <a:ea typeface="Helvetica Neue"/>
                <a:cs typeface="Helvetica Neue"/>
                <a:sym typeface="Helvetica Neue"/>
              </a:rPr>
              <a:t>More is not always better</a:t>
            </a:r>
            <a:endParaRPr/>
          </a:p>
          <a:p>
            <a:pPr marL="171450" lvl="0" indent="-171450" algn="l" rtl="0">
              <a:spcBef>
                <a:spcPts val="0"/>
              </a:spcBef>
              <a:spcAft>
                <a:spcPts val="0"/>
              </a:spcAft>
              <a:buClr>
                <a:srgbClr val="000000"/>
              </a:buClr>
              <a:buSzPts val="1200"/>
              <a:buFont typeface="Helvetica Neue"/>
              <a:buChar char="-"/>
            </a:pPr>
            <a:r>
              <a:rPr lang="en-GB" b="0" i="0">
                <a:solidFill>
                  <a:srgbClr val="000000"/>
                </a:solidFill>
                <a:latin typeface="Helvetica Neue"/>
                <a:ea typeface="Helvetica Neue"/>
                <a:cs typeface="Helvetica Neue"/>
                <a:sym typeface="Helvetica Neue"/>
              </a:rPr>
              <a:t>Empirically, economic growth and associated increases in income are not linked to happiness in the long-term, especially in high-income countries. This has become known as the Easterlin paradox.  </a:t>
            </a:r>
            <a:endParaRPr/>
          </a:p>
          <a:p>
            <a:pPr marL="171450" lvl="0" indent="-171450" algn="l" rtl="0">
              <a:spcBef>
                <a:spcPts val="0"/>
              </a:spcBef>
              <a:spcAft>
                <a:spcPts val="0"/>
              </a:spcAft>
              <a:buClr>
                <a:srgbClr val="000000"/>
              </a:buClr>
              <a:buSzPts val="1200"/>
              <a:buFont typeface="Helvetica Neue"/>
              <a:buChar char="-"/>
            </a:pPr>
            <a:r>
              <a:rPr lang="en-GB" b="0" i="0">
                <a:solidFill>
                  <a:srgbClr val="000000"/>
                </a:solidFill>
                <a:latin typeface="Helvetica Neue"/>
                <a:ea typeface="Helvetica Neue"/>
                <a:cs typeface="Helvetica Neue"/>
                <a:sym typeface="Helvetica Neue"/>
              </a:rPr>
              <a:t>Consumerism as a central pillar of current economic growth has negative effects on wellbeing due to its close association with materialist values. Psychological research shows that people whose values centre around materialism experience lower wellbeing, reflected in lower life satisfaction, worse physical health, poorer quality social relations, as well as higher susceptibility to depression and anxiety.</a:t>
            </a:r>
            <a:endParaRPr/>
          </a:p>
          <a:p>
            <a:pPr marL="171450" lvl="0" indent="-171450" algn="l" rtl="0">
              <a:spcBef>
                <a:spcPts val="0"/>
              </a:spcBef>
              <a:spcAft>
                <a:spcPts val="0"/>
              </a:spcAft>
              <a:buClr>
                <a:srgbClr val="000000"/>
              </a:buClr>
              <a:buSzPts val="1200"/>
              <a:buFont typeface="Helvetica Neue"/>
              <a:buChar char="-"/>
            </a:pPr>
            <a:r>
              <a:rPr lang="en-GB" b="0" i="0">
                <a:solidFill>
                  <a:srgbClr val="000000"/>
                </a:solidFill>
                <a:latin typeface="Helvetica Neue"/>
                <a:ea typeface="Helvetica Neue"/>
                <a:cs typeface="Helvetica Neue"/>
                <a:sym typeface="Helvetica Neue"/>
              </a:rPr>
              <a:t>Instead, findings from the world’s longest scientific study of happiness, the Harvard Study of Adult Development, show that rather than money or material things, it is the quality of our relationships with others that is the most important in influencing people’s happiness.</a:t>
            </a:r>
            <a:endParaRPr/>
          </a:p>
        </p:txBody>
      </p:sp>
      <p:sp>
        <p:nvSpPr>
          <p:cNvPr id="330" name="Google Shape;330;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i="0">
                <a:latin typeface="Helvetica Neue"/>
                <a:ea typeface="Helvetica Neue"/>
                <a:cs typeface="Helvetica Neue"/>
                <a:sym typeface="Helvetica Neue"/>
              </a:rPr>
              <a:t>The composition of government revenues matters</a:t>
            </a:r>
            <a:endParaRPr/>
          </a:p>
          <a:p>
            <a:pPr marL="171450" lvl="0" indent="-171450" algn="l" rtl="0">
              <a:spcBef>
                <a:spcPts val="0"/>
              </a:spcBef>
              <a:spcAft>
                <a:spcPts val="0"/>
              </a:spcAft>
              <a:buClr>
                <a:srgbClr val="000000"/>
              </a:buClr>
              <a:buSzPts val="1200"/>
              <a:buFont typeface="Helvetica Neue"/>
              <a:buChar char="-"/>
            </a:pPr>
            <a:r>
              <a:rPr lang="en-GB" b="0" i="0">
                <a:solidFill>
                  <a:srgbClr val="000000"/>
                </a:solidFill>
                <a:latin typeface="Helvetica Neue"/>
                <a:ea typeface="Helvetica Neue"/>
                <a:cs typeface="Helvetica Neue"/>
                <a:sym typeface="Helvetica Neue"/>
              </a:rPr>
              <a:t>Many governments generate a substantial part of their revenues via taxes on labour or consumption. For example, in the United States as well as in the European Union, more than half of all tax revenues come from employment. Employment-related taxes also make up a substantial portion of the total tax revenue in many Latin-American and Asian nations. African countries tend to rely more on consumption taxes, including Value-Added Tax (VAT). In the Middle East and North Africa (MENA region) Value-Added Tax are also an important source of government revenue, as is revenue from natural sources like oil and gas.  </a:t>
            </a:r>
            <a:endParaRPr/>
          </a:p>
          <a:p>
            <a:pPr marL="171450" lvl="0" indent="-171450" algn="l" rtl="0">
              <a:spcBef>
                <a:spcPts val="0"/>
              </a:spcBef>
              <a:spcAft>
                <a:spcPts val="0"/>
              </a:spcAft>
              <a:buClr>
                <a:srgbClr val="000000"/>
              </a:buClr>
              <a:buSzPts val="1200"/>
              <a:buFont typeface="Helvetica Neue"/>
              <a:buChar char="-"/>
            </a:pPr>
            <a:r>
              <a:rPr lang="en-GB" b="0" i="0">
                <a:solidFill>
                  <a:srgbClr val="000000"/>
                </a:solidFill>
                <a:latin typeface="Helvetica Neue"/>
                <a:ea typeface="Helvetica Neue"/>
                <a:cs typeface="Helvetica Neue"/>
                <a:sym typeface="Helvetica Neue"/>
              </a:rPr>
              <a:t>Since employment, consumption, and oil and gas production are so closely linked to – and indeed often driven by – economic growth, an expansion of economic activities is often seen as essential to maintain stable government revenues. The composition of government revenues is, however, not set in stone. Decreasing the reliance on labour taxes, consumption, and oil and gas production and diversifying government revenues can enable societies to effectively fund the transition towards a wellbeing economy, even in the absence of economic growth.</a:t>
            </a:r>
            <a:endParaRPr/>
          </a:p>
          <a:p>
            <a:pPr marL="0" lvl="0" indent="0" algn="l" rtl="0">
              <a:spcBef>
                <a:spcPts val="0"/>
              </a:spcBef>
              <a:spcAft>
                <a:spcPts val="0"/>
              </a:spcAft>
              <a:buNone/>
            </a:pPr>
            <a:endParaRPr b="0" i="0">
              <a:solidFill>
                <a:srgbClr val="000000"/>
              </a:solidFill>
              <a:latin typeface="Helvetica Neue"/>
              <a:ea typeface="Helvetica Neue"/>
              <a:cs typeface="Helvetica Neue"/>
              <a:sym typeface="Helvetica Neue"/>
            </a:endParaRPr>
          </a:p>
          <a:p>
            <a:pPr marL="0" lvl="0" indent="0" algn="l" rtl="0">
              <a:spcBef>
                <a:spcPts val="0"/>
              </a:spcBef>
              <a:spcAft>
                <a:spcPts val="0"/>
              </a:spcAft>
              <a:buNone/>
            </a:pPr>
            <a:r>
              <a:rPr lang="en-GB" b="1"/>
              <a:t>Strategic public investment is key</a:t>
            </a:r>
            <a:endParaRPr/>
          </a:p>
          <a:p>
            <a:pPr marL="171450" lvl="0" indent="-171450" algn="l" rtl="0">
              <a:spcBef>
                <a:spcPts val="0"/>
              </a:spcBef>
              <a:spcAft>
                <a:spcPts val="0"/>
              </a:spcAft>
              <a:buClr>
                <a:schemeClr val="dk1"/>
              </a:buClr>
              <a:buSzPts val="1200"/>
              <a:buFont typeface="Arial"/>
              <a:buChar char="-"/>
            </a:pPr>
            <a:r>
              <a:rPr lang="en-GB" b="0"/>
              <a:t>Currently, governments are spending a lot of money and resources on fixing the harm done by our profit-driven economic systems. The associated costs - often called ‘failure demand’ - are very large.</a:t>
            </a:r>
            <a:endParaRPr/>
          </a:p>
          <a:p>
            <a:pPr marL="171450" lvl="0" indent="-171450" algn="l" rtl="0">
              <a:spcBef>
                <a:spcPts val="0"/>
              </a:spcBef>
              <a:spcAft>
                <a:spcPts val="0"/>
              </a:spcAft>
              <a:buClr>
                <a:schemeClr val="dk1"/>
              </a:buClr>
              <a:buSzPts val="1200"/>
              <a:buFont typeface="Arial"/>
              <a:buChar char="-"/>
            </a:pPr>
            <a:r>
              <a:rPr lang="en-GB" b="0"/>
              <a:t>For example, governments still heavily subsidise fossil fuel industries, despite their exceedingly harmful impacts on the natural environment and human health. In 2022, worldwide fossil fuel subsidies reached $7 trillion, approximately 7.1 percent of global GDP.</a:t>
            </a:r>
            <a:endParaRPr/>
          </a:p>
          <a:p>
            <a:pPr marL="171450" lvl="0" indent="-171450" algn="l" rtl="0">
              <a:spcBef>
                <a:spcPts val="0"/>
              </a:spcBef>
              <a:spcAft>
                <a:spcPts val="0"/>
              </a:spcAft>
              <a:buClr>
                <a:schemeClr val="dk1"/>
              </a:buClr>
              <a:buSzPts val="1200"/>
              <a:buFont typeface="Arial"/>
              <a:buChar char="-"/>
            </a:pPr>
            <a:r>
              <a:rPr lang="en-GB" b="0"/>
              <a:t>At the same time, governments are spending hundreds of billions a year dealing with the impacts of extreme weather events that are caused by greenhouse gas emissions, with the drain on public expenditure likely to increase as those weather events get more extreme and frequent.</a:t>
            </a:r>
            <a:endParaRPr/>
          </a:p>
          <a:p>
            <a:pPr marL="171450" lvl="0" indent="-171450" algn="l" rtl="0">
              <a:spcBef>
                <a:spcPts val="0"/>
              </a:spcBef>
              <a:spcAft>
                <a:spcPts val="0"/>
              </a:spcAft>
              <a:buClr>
                <a:schemeClr val="dk1"/>
              </a:buClr>
              <a:buSzPts val="1200"/>
              <a:buFont typeface="Arial"/>
              <a:buChar char="-"/>
            </a:pPr>
            <a:r>
              <a:rPr lang="en-GB" b="0"/>
              <a:t>There exists great potential in redirecting government expenditures towards environmentally and socially meaningful purposes, such as climate investments and social policies. </a:t>
            </a:r>
            <a:endParaRPr/>
          </a:p>
          <a:p>
            <a:pPr marL="171450" lvl="0" indent="-9525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en-GB" b="1"/>
              <a:t>A wellbeing economy will save government money in the long-term</a:t>
            </a:r>
            <a:endParaRPr/>
          </a:p>
          <a:p>
            <a:pPr marL="171450" lvl="0" indent="-171450" algn="l" rtl="0">
              <a:spcBef>
                <a:spcPts val="0"/>
              </a:spcBef>
              <a:spcAft>
                <a:spcPts val="0"/>
              </a:spcAft>
              <a:buClr>
                <a:schemeClr val="dk1"/>
              </a:buClr>
              <a:buSzPts val="1200"/>
              <a:buFont typeface="Arial"/>
              <a:buChar char="-"/>
            </a:pPr>
            <a:r>
              <a:rPr lang="en-GB" b="0"/>
              <a:t>In the current economic system, the welfare state largely focuses on relieving socio-economic harms such as poverty and unemployment.</a:t>
            </a:r>
            <a:endParaRPr/>
          </a:p>
          <a:p>
            <a:pPr marL="171450" lvl="0" indent="-171450" algn="l" rtl="0">
              <a:spcBef>
                <a:spcPts val="0"/>
              </a:spcBef>
              <a:spcAft>
                <a:spcPts val="0"/>
              </a:spcAft>
              <a:buClr>
                <a:schemeClr val="dk1"/>
              </a:buClr>
              <a:buSzPts val="1200"/>
              <a:buFont typeface="Arial"/>
              <a:buChar char="-"/>
            </a:pPr>
            <a:r>
              <a:rPr lang="en-GB" b="0"/>
              <a:t>In a wellbeing economy, the need for the welfare state to repair socio-economic harms can be significantly reduced, as the focus shifts to preventing these harms from occurring in the first place.</a:t>
            </a:r>
            <a:endParaRPr/>
          </a:p>
        </p:txBody>
      </p:sp>
      <p:sp>
        <p:nvSpPr>
          <p:cNvPr id="337" name="Google Shape;337;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Businesses play a crucial role in a wellbeing economy</a:t>
            </a:r>
            <a:endParaRPr/>
          </a:p>
          <a:p>
            <a:pPr marL="171450" lvl="0" indent="-171450" algn="l" rtl="0">
              <a:spcBef>
                <a:spcPts val="0"/>
              </a:spcBef>
              <a:spcAft>
                <a:spcPts val="0"/>
              </a:spcAft>
              <a:buClr>
                <a:schemeClr val="dk1"/>
              </a:buClr>
              <a:buSzPts val="1200"/>
              <a:buFont typeface="Arial"/>
              <a:buChar char="-"/>
            </a:pPr>
            <a:r>
              <a:rPr lang="en-GB" b="0"/>
              <a:t>A wellbeing economy is about recognising that there is more to the economy than ‘markets’ and rebalancing and revaluing the roles that the market, the state, the commons and households play in how we care and provide for one another.</a:t>
            </a:r>
            <a:endParaRPr/>
          </a:p>
          <a:p>
            <a:pPr marL="171450" lvl="0" indent="-171450" algn="l" rtl="0">
              <a:spcBef>
                <a:spcPts val="0"/>
              </a:spcBef>
              <a:spcAft>
                <a:spcPts val="0"/>
              </a:spcAft>
              <a:buClr>
                <a:schemeClr val="dk1"/>
              </a:buClr>
              <a:buSzPts val="1200"/>
              <a:buFont typeface="Arial"/>
              <a:buChar char="-"/>
            </a:pPr>
            <a:r>
              <a:rPr lang="en-GB" b="0"/>
              <a:t>That does not mean that a wellbeing economy is anti-business. Businesses play a crucial role in building a wellbeing economy, by extending their goals beyond the pursuit of short-term profit to include care for their workers, wider stakeholders and the environment.</a:t>
            </a:r>
            <a:endParaRPr/>
          </a:p>
          <a:p>
            <a:pPr marL="171450" lvl="0" indent="-171450" algn="l" rtl="0">
              <a:spcBef>
                <a:spcPts val="0"/>
              </a:spcBef>
              <a:spcAft>
                <a:spcPts val="0"/>
              </a:spcAft>
              <a:buClr>
                <a:schemeClr val="dk1"/>
              </a:buClr>
              <a:buSzPts val="1200"/>
              <a:buFont typeface="Arial"/>
              <a:buChar char="-"/>
            </a:pPr>
            <a:r>
              <a:rPr lang="en-GB" b="0"/>
              <a:t>Governments, in turn, can help shape markets so that they enable regenerative and redistributive businesses to thrive, as well as shaping the deep design of businesses so they are better able to pursue social and ecological goals.</a:t>
            </a:r>
            <a:endParaRPr/>
          </a:p>
          <a:p>
            <a:pPr marL="171450" lvl="0" indent="-9525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en-GB" b="1"/>
              <a:t>It is about changing government rules and incentives for businesses, not adding bureaucracy</a:t>
            </a:r>
            <a:endParaRPr/>
          </a:p>
          <a:p>
            <a:pPr marL="171450" lvl="0" indent="-171450" algn="l" rtl="0">
              <a:spcBef>
                <a:spcPts val="0"/>
              </a:spcBef>
              <a:spcAft>
                <a:spcPts val="0"/>
              </a:spcAft>
              <a:buClr>
                <a:schemeClr val="dk1"/>
              </a:buClr>
              <a:buSzPts val="1200"/>
              <a:buFont typeface="Arial"/>
              <a:buChar char="-"/>
            </a:pPr>
            <a:r>
              <a:rPr lang="en-GB" b="0"/>
              <a:t>Governments already guide business priorities in many ways, based on existing (dis)incentives and rules. A wellbeing economy approach would reorient existing rules and (dis)incentives, so that business success is redefined from being 'the best in the world' to being 'the best for the world’.</a:t>
            </a:r>
            <a:endParaRPr/>
          </a:p>
          <a:p>
            <a:pPr marL="171450" lvl="0" indent="-171450" algn="l" rtl="0">
              <a:spcBef>
                <a:spcPts val="0"/>
              </a:spcBef>
              <a:spcAft>
                <a:spcPts val="0"/>
              </a:spcAft>
              <a:buClr>
                <a:schemeClr val="dk1"/>
              </a:buClr>
              <a:buSzPts val="1200"/>
              <a:buFont typeface="Arial"/>
              <a:buChar char="-"/>
            </a:pPr>
            <a:r>
              <a:rPr lang="en-GB" b="0"/>
              <a:t>At present, businesses with a social or environmental purpose are often given a harder route to success than destructive, selfish businesses. That needs to change. This does not mean more bureaucracy that hinders innovation. There is good evidence that companies with a purpose outperform their peers, especially when sustainability principles are embedded in the deep design of businesses.</a:t>
            </a:r>
            <a:endParaRPr/>
          </a:p>
          <a:p>
            <a:pPr marL="171450" lvl="0" indent="-9525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en-GB" b="1"/>
              <a:t>Many businesses are calling for government actions to enable a broader transformation</a:t>
            </a:r>
            <a:endParaRPr/>
          </a:p>
          <a:p>
            <a:pPr marL="171450" lvl="0" indent="-171450" algn="l" rtl="0">
              <a:spcBef>
                <a:spcPts val="0"/>
              </a:spcBef>
              <a:spcAft>
                <a:spcPts val="0"/>
              </a:spcAft>
              <a:buClr>
                <a:schemeClr val="dk1"/>
              </a:buClr>
              <a:buSzPts val="1200"/>
              <a:buFont typeface="Arial"/>
              <a:buChar char="-"/>
            </a:pPr>
            <a:r>
              <a:rPr lang="en-GB" b="0"/>
              <a:t>An increasing number of companies are taking actions to become more ecologically and socially responsible. Many businesses recognise that they can’t do this alone and need government support in order to level the playing field for their businesses to prosper in the long-term. For example, in 2023, more than 1,400 companies spanning 70 countries with a total revenue of US$ 7 trillion called on their governments to adopt policies now to reverse nature loss in this decade.</a:t>
            </a:r>
            <a:endParaRPr/>
          </a:p>
        </p:txBody>
      </p:sp>
      <p:sp>
        <p:nvSpPr>
          <p:cNvPr id="344" name="Google Shape;34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p:txBody>
      </p:sp>
      <p:sp>
        <p:nvSpPr>
          <p:cNvPr id="359" name="Google Shape;359;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a:t>Those section to be accompanied by a handout.</a:t>
            </a:r>
            <a:endParaRPr/>
          </a:p>
        </p:txBody>
      </p:sp>
      <p:sp>
        <p:nvSpPr>
          <p:cNvPr id="374" name="Google Shape;374;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5c938d1ca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g35c938d1ca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a:t>Those section to be accompanied by a handout.</a:t>
            </a:r>
            <a:endParaRPr/>
          </a:p>
        </p:txBody>
      </p:sp>
      <p:sp>
        <p:nvSpPr>
          <p:cNvPr id="381" name="Google Shape;381;g35c938d1ca1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a:t>Those section to be accompanied by a handout.</a:t>
            </a:r>
            <a:endParaRPr/>
          </a:p>
        </p:txBody>
      </p:sp>
      <p:sp>
        <p:nvSpPr>
          <p:cNvPr id="388" name="Google Shape;38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a:t>Those section to be accompanied by a handout.</a:t>
            </a:r>
            <a:endParaRPr/>
          </a:p>
        </p:txBody>
      </p:sp>
      <p:sp>
        <p:nvSpPr>
          <p:cNvPr id="395" name="Google Shape;395;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a:t>Those section to be accompanied by a handout.</a:t>
            </a:r>
            <a:endParaRPr/>
          </a:p>
        </p:txBody>
      </p:sp>
      <p:sp>
        <p:nvSpPr>
          <p:cNvPr id="402" name="Google Shape;402;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a:t>Make reference to the Two Loops model here.</a:t>
            </a:r>
            <a:endParaRPr/>
          </a:p>
        </p:txBody>
      </p:sp>
      <p:sp>
        <p:nvSpPr>
          <p:cNvPr id="417" name="Google Shape;417;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p:txBody>
      </p:sp>
      <p:sp>
        <p:nvSpPr>
          <p:cNvPr id="424" name="Google Shape;424;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p:txBody>
      </p:sp>
      <p:sp>
        <p:nvSpPr>
          <p:cNvPr id="439" name="Google Shape;439;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Economies are how we relate to each other and how we exchange goods and services. Not inevitable – what we have currently is not the only way of doing this. The economic systems we currently have were developed and iterated over many years and centuries by people. What that means is that we can collectively make the decision to do things differently, if the current way of doing things doesn’t work for us anymore.</a:t>
            </a:r>
            <a:endParaRPr/>
          </a:p>
          <a:p>
            <a:pPr marL="0" lvl="0" indent="0" algn="l" rtl="0">
              <a:spcBef>
                <a:spcPts val="0"/>
              </a:spcBef>
              <a:spcAft>
                <a:spcPts val="0"/>
              </a:spcAft>
              <a:buNone/>
            </a:pPr>
            <a:endParaRPr/>
          </a:p>
          <a:p>
            <a:pPr marL="0" lvl="0" indent="0" algn="l" rtl="0">
              <a:spcBef>
                <a:spcPts val="0"/>
              </a:spcBef>
              <a:spcAft>
                <a:spcPts val="0"/>
              </a:spcAft>
              <a:buNone/>
            </a:pPr>
            <a:r>
              <a:rPr lang="en-GB"/>
              <a:t>People are not subject to economies; economies are subject to people.</a:t>
            </a:r>
            <a:endParaRPr/>
          </a:p>
          <a:p>
            <a:pPr marL="0" lvl="0" indent="0" algn="l" rtl="0">
              <a:spcBef>
                <a:spcPts val="0"/>
              </a:spcBef>
              <a:spcAft>
                <a:spcPts val="0"/>
              </a:spcAft>
              <a:buNone/>
            </a:pPr>
            <a:endParaRPr/>
          </a:p>
          <a:p>
            <a:pPr marL="0" lvl="0" indent="0" algn="l" rtl="0">
              <a:spcBef>
                <a:spcPts val="0"/>
              </a:spcBef>
              <a:spcAft>
                <a:spcPts val="0"/>
              </a:spcAft>
              <a:buNone/>
            </a:pPr>
            <a:r>
              <a:rPr lang="en-GB"/>
              <a:t>Growth is not the end; growth is one potential means to an end.  Need to consider whether we need growth to meet our goals and, if so, what kind of growth and where.</a:t>
            </a:r>
            <a:endParaRPr/>
          </a:p>
          <a:p>
            <a:pPr marL="0" lvl="0" indent="0" algn="l" rtl="0">
              <a:spcBef>
                <a:spcPts val="0"/>
              </a:spcBef>
              <a:spcAft>
                <a:spcPts val="0"/>
              </a:spcAft>
              <a:buNone/>
            </a:pPr>
            <a:endParaRPr/>
          </a:p>
          <a:p>
            <a:pPr marL="0" lvl="0" indent="0" algn="l" rtl="0">
              <a:spcBef>
                <a:spcPts val="0"/>
              </a:spcBef>
              <a:spcAft>
                <a:spcPts val="0"/>
              </a:spcAft>
              <a:buNone/>
            </a:pPr>
            <a:r>
              <a:rPr lang="en-GB"/>
              <a:t>https://www.yhphnetwork.co.uk/links-and-resources/adph-priorities/inclusive-wellbeing-economies/</a:t>
            </a:r>
            <a:endParaRPr/>
          </a:p>
        </p:txBody>
      </p:sp>
      <p:sp>
        <p:nvSpPr>
          <p:cNvPr id="119" name="Google Shape;11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p:txBody>
      </p:sp>
      <p:sp>
        <p:nvSpPr>
          <p:cNvPr id="446" name="Google Shape;446;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p:txBody>
      </p:sp>
      <p:sp>
        <p:nvSpPr>
          <p:cNvPr id="453" name="Google Shape;453;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p:txBody>
      </p:sp>
      <p:sp>
        <p:nvSpPr>
          <p:cNvPr id="460" name="Google Shape;460;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p:txBody>
      </p:sp>
      <p:sp>
        <p:nvSpPr>
          <p:cNvPr id="467" name="Google Shape;467;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p:txBody>
      </p:sp>
      <p:sp>
        <p:nvSpPr>
          <p:cNvPr id="474" name="Google Shape;474;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p:txBody>
      </p:sp>
      <p:sp>
        <p:nvSpPr>
          <p:cNvPr id="481" name="Google Shape;481;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p:txBody>
      </p:sp>
      <p:sp>
        <p:nvSpPr>
          <p:cNvPr id="488" name="Google Shape;488;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p:txBody>
      </p:sp>
      <p:sp>
        <p:nvSpPr>
          <p:cNvPr id="495" name="Google Shape;495;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p:txBody>
      </p:sp>
      <p:sp>
        <p:nvSpPr>
          <p:cNvPr id="502" name="Google Shape;502;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p:txBody>
      </p:sp>
      <p:sp>
        <p:nvSpPr>
          <p:cNvPr id="509" name="Google Shape;509;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a:t>https://www.publichealth.ie/sites/default/files/resources/Sustainable%20Wellbeing%20Economy%20report%20final.pdf</a:t>
            </a:r>
            <a:endParaRPr/>
          </a:p>
        </p:txBody>
      </p:sp>
      <p:sp>
        <p:nvSpPr>
          <p:cNvPr id="126" name="Google Shape;12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p:txBody>
      </p:sp>
      <p:sp>
        <p:nvSpPr>
          <p:cNvPr id="516" name="Google Shape;516;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60</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a:t>GDP (formerly GNP) doesn’t even measure economic output that well (not taking into account more informal parts of the economy, such as caregiving, volunteering, etc) and it was never intended to be used in the way it’s being used now, i.e., as a benchmark figure for a country’s prosperity and success. It doesn’t account for the quality of economic activity or how the benefits of that activity are distributed amongst a population. It also doesn’t account for the wider impacts of that activity, e.g., on health, wellbeing or the natural world.</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GB"/>
              <a:t>https://www.weforum.org/stories/2021/12/stakeholder-capitalism-episode-1-a-brief-history-of-gdp/</a:t>
            </a:r>
            <a:endParaRPr/>
          </a:p>
        </p:txBody>
      </p:sp>
      <p:sp>
        <p:nvSpPr>
          <p:cNvPr id="133" name="Google Shape;13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a:t>Brief video from Wellbeing Economies Alliance (WEAll) – ‘A Wellbeing Economy is Possible’</a:t>
            </a:r>
            <a:endParaRPr/>
          </a:p>
        </p:txBody>
      </p:sp>
      <p:sp>
        <p:nvSpPr>
          <p:cNvPr id="140" name="Google Shape;14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a:t>IWE = inclusive wellbeing economies. BAU = business as usual.</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GB"/>
              <a:t>Embedded economy – recognises the importance of the state, commons and household and places it within the living world. Recognises the value of ‘non-economic’ activities to the economy. Much of this comes from Kate Raworth’s Doughnut Economic - https://doughnuteconomics.org/about-doughnut-economics. </a:t>
            </a:r>
            <a:endParaRPr/>
          </a:p>
        </p:txBody>
      </p:sp>
      <p:sp>
        <p:nvSpPr>
          <p:cNvPr id="147" name="Google Shape;14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5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6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6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6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6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6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6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6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6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6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6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67"/>
          <p:cNvSpPr>
            <a:spLocks noGrp="1"/>
          </p:cNvSpPr>
          <p:nvPr>
            <p:ph type="pic" idx="2"/>
          </p:nvPr>
        </p:nvSpPr>
        <p:spPr>
          <a:xfrm>
            <a:off x="5183188" y="987425"/>
            <a:ext cx="6172200" cy="4873625"/>
          </a:xfrm>
          <a:prstGeom prst="rect">
            <a:avLst/>
          </a:prstGeom>
          <a:noFill/>
          <a:ln>
            <a:noFill/>
          </a:ln>
        </p:spPr>
      </p:sp>
      <p:sp>
        <p:nvSpPr>
          <p:cNvPr id="70" name="Google Shape;70;p6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58"/>
          <p:cNvSpPr txBox="1"/>
          <p:nvPr/>
        </p:nvSpPr>
        <p:spPr>
          <a:xfrm>
            <a:off x="5775325" y="63500"/>
            <a:ext cx="681038" cy="21336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400" b="0" i="0" u="none" strike="noStrike" cap="none">
                <a:solidFill>
                  <a:srgbClr val="000000"/>
                </a:solidFill>
                <a:latin typeface="Calibri"/>
                <a:ea typeface="Calibri"/>
                <a:cs typeface="Calibri"/>
                <a:sym typeface="Calibri"/>
              </a:rPr>
              <a:t>OFFICIAL</a:t>
            </a:r>
            <a:endParaRPr/>
          </a:p>
        </p:txBody>
      </p:sp>
      <p:sp>
        <p:nvSpPr>
          <p:cNvPr id="16" name="Google Shape;16;p58"/>
          <p:cNvSpPr txBox="1"/>
          <p:nvPr/>
        </p:nvSpPr>
        <p:spPr>
          <a:xfrm>
            <a:off x="5775325" y="6581140"/>
            <a:ext cx="681038" cy="21336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400" b="0" i="0" u="none" strike="noStrike" cap="none">
                <a:solidFill>
                  <a:srgbClr val="000000"/>
                </a:solidFill>
                <a:latin typeface="Calibri"/>
                <a:ea typeface="Calibri"/>
                <a:cs typeface="Calibri"/>
                <a:sym typeface="Calibri"/>
              </a:rPr>
              <a:t>OFFICIAL</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cles.org.uk/wp-content/uploads/2019/09/Introduction-to-CWB-29082019.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cles.org.uk/publications/how-we-built-community-wealth-in-preston-achievements-and-lesson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yhphnetwork.co.uk/links-and-resources/adph-priorities/inclusive-wellbeing-economies/inclusive-wellbeing-economy-in-yorkshire-and-humber/"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mailto:tom.mapplethorpeapf@kirklees.gov.uk"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www.yhphnetwork.co.uk/links-and-resources/adph-priorities/inclusive-wellbeing-economies/policy-resources/"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hyperlink" Target="https://future.nhs.uk/NationalAnchorInstitutionsNetwor/view?objectID=58308624"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www.yhealth4growth.info/wp-content/uploads/sites/2/2020/08/Levelling-Up-Yorkshire-and-the-Humber_Report_13.07.20-compressed.pdf" TargetMode="External"/><Relationship Id="rId7" Type="http://schemas.openxmlformats.org/officeDocument/2006/relationships/hyperlink" Target="https://cles.org.uk/publications/the-manifesto-for-local-economies/"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hyperlink" Target="https://www.health.org.uk/publications/reports/using-economic-development-to-improve-health-and-reduce-health-inequalities" TargetMode="External"/><Relationship Id="rId5" Type="http://schemas.openxmlformats.org/officeDocument/2006/relationships/hyperlink" Target="https://www.thenhsa.co.uk/app/uploads/2018/11/NHSA-REPORT-FINAL.pdf" TargetMode="External"/><Relationship Id="rId4" Type="http://schemas.openxmlformats.org/officeDocument/2006/relationships/hyperlink" Target="https://www.yhealth4growth.info/wp-content/uploads/sites/2/2024/02/Empowering_local_places.pdf"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publichealth.ie/sites/default/files/resources/Sustainable%20Wellbeing%20Economy%20report%20final.pdf"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hyperlink" Target="https://iris.who.int/bitstream/handle/10665/373122/9789240080973-eng.pdf?sequence=1" TargetMode="External"/><Relationship Id="rId5" Type="http://schemas.openxmlformats.org/officeDocument/2006/relationships/hyperlink" Target="https://www.futuregenerations.wales/about-us/future-generations-act/" TargetMode="External"/><Relationship Id="rId4" Type="http://schemas.openxmlformats.org/officeDocument/2006/relationships/hyperlink" Target="https://www.improvementservice.org.uk/products-and-services/inequality-economy-and-climate-change/economic-outcomes-programme/wellbeing-economy"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www.local.gov.uk/publications/inclusive-economies-and-healthy-futures-supporting-place-based-action-reduce-health" TargetMode="External"/><Relationship Id="rId3" Type="http://schemas.openxmlformats.org/officeDocument/2006/relationships/hyperlink" Target="https://weall.org/designing-public-policy" TargetMode="External"/><Relationship Id="rId7" Type="http://schemas.openxmlformats.org/officeDocument/2006/relationships/hyperlink" Target="https://www.gov.uk/government/publications/inclusive-and-sustainable-economies-leaving-no-one-behind"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hyperlink" Target="https://www.gla.ac.uk/research/az/sipher/supportingpolicydevelopment/inclusiveeconomies/#siphersupport-toolsandapproaches,relatedresources" TargetMode="External"/><Relationship Id="rId5" Type="http://schemas.openxmlformats.org/officeDocument/2006/relationships/hyperlink" Target="https://www.gov.scot/publications/wellbeing-economy-toolkit-supporting-place-based-economic-strategy-policy-development/pages/1/" TargetMode="External"/><Relationship Id="rId4" Type="http://schemas.openxmlformats.org/officeDocument/2006/relationships/hyperlink" Target="https://wellbeingeconomycourse.org/"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www.nhsconfed.org/publications/unleashing-health-and-prosperity-throughout-britain" TargetMode="External"/><Relationship Id="rId3" Type="http://schemas.openxmlformats.org/officeDocument/2006/relationships/hyperlink" Target="https://cles.org.uk/what-is-community-wealth-building/" TargetMode="External"/><Relationship Id="rId7" Type="http://schemas.openxmlformats.org/officeDocument/2006/relationships/hyperlink" Target="https://www.nhsconfed.org/topic/health-economic-partnerships/unlocking-nhss-social-and-economic-potential"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hyperlink" Target="https://publication.cles.org.uk/building-anchor-networks" TargetMode="External"/><Relationship Id="rId5" Type="http://schemas.openxmlformats.org/officeDocument/2006/relationships/hyperlink" Target="https://cles.org.uk/publications/how-we-built-community-wealth-in-preston-achievements-and-lessons/" TargetMode="External"/><Relationship Id="rId4" Type="http://schemas.openxmlformats.org/officeDocument/2006/relationships/hyperlink" Target="https://www.powertochange.org.uk/wp-content/uploads/2024/09/Getting-it-right-on-Community-Right-to-Buy.pdf"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local.gov.uk/topics/employment-and-skills/good-work-project" TargetMode="External"/><Relationship Id="rId7" Type="http://schemas.openxmlformats.org/officeDocument/2006/relationships/hyperlink" Target="https://www.rsph.org.uk/static/d1c70f7d-2e4f-4999-abf70803041473d1/a509f8e2-744f-4245-958a8855cf8d7300/Healthy-workplaces-report.pdf"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hyperlink" Target="https://www.nhsconfed.org/publications/improving-our-nations-health-whole-government-economic-inactivity" TargetMode="External"/><Relationship Id="rId5" Type="http://schemas.openxmlformats.org/officeDocument/2006/relationships/hyperlink" Target="https://www.health.org.uk/sites/default/files/upload/publications/2024/Towards%20a%20healthier%20workforce.pdf" TargetMode="External"/><Relationship Id="rId4" Type="http://schemas.openxmlformats.org/officeDocument/2006/relationships/hyperlink" Target="https://www.yhealth4growth.info/good-work-and-health/"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assets.publishing.service.gov.uk/media/5c2f65d3e5274a6599225de9/A_guide_to_community-centred_approaches_for_health_and_wellbeing__full_report_.pdf"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hyperlink" Target="https://youngfoundation.b-cdn.net/wp-content/uploads/2024/07/Rewriting-the-rulebook.pdf?x18753"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journals.sagepub.com/doi/10.1177/00420980231187884"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hyperlink" Target="https://www.thelancet.com/journals/lanplh/article/PIIS2542-5196(24)00147-5/fulltext?dgcid=raven_jbs_etoc_email" TargetMode="External"/><Relationship Id="rId5" Type="http://schemas.openxmlformats.org/officeDocument/2006/relationships/hyperlink" Target="https://warwick.ac.uk/fac/soc/ier/rewage/news-archive/full_report_-_building_a_business_case_for_good_jobs_-_16052024_revised.pdf" TargetMode="External"/><Relationship Id="rId4" Type="http://schemas.openxmlformats.org/officeDocument/2006/relationships/hyperlink" Target="https://www.sciencedirect.com/science/article/pii/S0140673624018737"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sciencedirect.com/science/article/pii/S0140673624018737" TargetMode="External"/><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hyperlink" Target="https://jech.bmj.com/content/75/11/1129" TargetMode="External"/><Relationship Id="rId4" Type="http://schemas.openxmlformats.org/officeDocument/2006/relationships/hyperlink" Target="https://pure-oai.bham.ac.uk/ws/portalfiles/portal/247039385/Inclusive_and_Sustainable_Economic_Performance_Evidence_Review_-_Oct_2024.pdf"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health.org.uk/features-and-opinion/blogs/creating-wealth-and-health" TargetMode="External"/><Relationship Id="rId7" Type="http://schemas.openxmlformats.org/officeDocument/2006/relationships/hyperlink" Target="https://www.inclusivegrowthleeds.com/leeds-social-progress-index"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hyperlink" Target="https://www.abs.gov.au/statistics/measuring-what-matters" TargetMode="External"/><Relationship Id="rId5" Type="http://schemas.openxmlformats.org/officeDocument/2006/relationships/hyperlink" Target="https://weall.org/wp-content/uploads/WEAll-BRIEFINGS-Measuring-the-Wellbeing-Economy_3Aug-1.pdf" TargetMode="External"/><Relationship Id="rId4" Type="http://schemas.openxmlformats.org/officeDocument/2006/relationships/hyperlink" Target="https://publichealthy.co.uk/addressing-the-causes-of-the-causes-through-a-wellbeing-economy/"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s://cles.org.uk/the-preston-model/" TargetMode="External"/><Relationship Id="rId3" Type="http://schemas.openxmlformats.org/officeDocument/2006/relationships/hyperlink" Target="https://www.barnsley.gov.uk/services/our-council/barnsley-2030/pathways-to-work-commission/" TargetMode="External"/><Relationship Id="rId7" Type="http://schemas.openxmlformats.org/officeDocument/2006/relationships/hyperlink" Target="https://www.climateactionleeds.org.uk/leedsdoughnut" TargetMode="External"/><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hyperlink" Target="https://www.inclusivegrowthleeds.com/" TargetMode="External"/><Relationship Id="rId5" Type="http://schemas.openxmlformats.org/officeDocument/2006/relationships/hyperlink" Target="https://inclusivegrowthnetwork.org/resource-hub/greater-manchesters-good-employment-charter" TargetMode="External"/><Relationship Id="rId4" Type="http://schemas.openxmlformats.org/officeDocument/2006/relationships/hyperlink" Target="https://www.clacks.gov.uk/business/communitywealth/"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hyperlink" Target="https://haln.org.uk/" TargetMode="External"/><Relationship Id="rId13" Type="http://schemas.openxmlformats.org/officeDocument/2006/relationships/hyperlink" Target="https://postgrowth.org/" TargetMode="External"/><Relationship Id="rId3" Type="http://schemas.openxmlformats.org/officeDocument/2006/relationships/hyperlink" Target="https://cles.org.uk/" TargetMode="External"/><Relationship Id="rId7" Type="http://schemas.openxmlformats.org/officeDocument/2006/relationships/hyperlink" Target="https://www.greeneconomycoalition.org/" TargetMode="External"/><Relationship Id="rId12" Type="http://schemas.openxmlformats.org/officeDocument/2006/relationships/hyperlink" Target="https://www.phiuk.org/" TargetMode="External"/><Relationship Id="rId2" Type="http://schemas.openxmlformats.org/officeDocument/2006/relationships/notesSlide" Target="../notesSlides/notesSlide60.xml"/><Relationship Id="rId16" Type="http://schemas.openxmlformats.org/officeDocument/2006/relationships/hyperlink" Target="https://weall.org/" TargetMode="External"/><Relationship Id="rId1" Type="http://schemas.openxmlformats.org/officeDocument/2006/relationships/slideLayout" Target="../slideLayouts/slideLayout1.xml"/><Relationship Id="rId6" Type="http://schemas.openxmlformats.org/officeDocument/2006/relationships/hyperlink" Target="https://www.finance-watch.org/" TargetMode="External"/><Relationship Id="rId11" Type="http://schemas.openxmlformats.org/officeDocument/2006/relationships/hyperlink" Target="https://neweconomics.org/" TargetMode="External"/><Relationship Id="rId5" Type="http://schemas.openxmlformats.org/officeDocument/2006/relationships/hyperlink" Target="https://www.ellenmacarthurfoundation.org/" TargetMode="External"/><Relationship Id="rId15" Type="http://schemas.openxmlformats.org/officeDocument/2006/relationships/hyperlink" Target="https://www.gla.ac.uk/research/az/sipher/" TargetMode="External"/><Relationship Id="rId10" Type="http://schemas.openxmlformats.org/officeDocument/2006/relationships/hyperlink" Target="https://www.localfutures.org/" TargetMode="External"/><Relationship Id="rId4" Type="http://schemas.openxmlformats.org/officeDocument/2006/relationships/hyperlink" Target="https://doughnuteconomics.org/" TargetMode="External"/><Relationship Id="rId9" Type="http://schemas.openxmlformats.org/officeDocument/2006/relationships/hyperlink" Target="https://www.ippr.org/" TargetMode="External"/><Relationship Id="rId14" Type="http://schemas.openxmlformats.org/officeDocument/2006/relationships/hyperlink" Target="https://www.rethinkeconomics.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R8no2wZLKHc&amp;t=174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9"/>
        <p:cNvGrpSpPr/>
        <p:nvPr/>
      </p:nvGrpSpPr>
      <p:grpSpPr>
        <a:xfrm>
          <a:off x="0" y="0"/>
          <a:ext cx="0" cy="0"/>
          <a:chOff x="0" y="0"/>
          <a:chExt cx="0" cy="0"/>
        </a:xfrm>
      </p:grpSpPr>
      <p:sp>
        <p:nvSpPr>
          <p:cNvPr id="90" name="Google Shape;90;p1"/>
          <p:cNvSpPr/>
          <p:nvPr/>
        </p:nvSpPr>
        <p:spPr>
          <a:xfrm>
            <a:off x="1341072" y="2032000"/>
            <a:ext cx="10850928" cy="4826000"/>
          </a:xfrm>
          <a:prstGeom prst="round2SameRect">
            <a:avLst>
              <a:gd name="adj1" fmla="val 50000"/>
              <a:gd name="adj2" fmla="val 0"/>
            </a:avLst>
          </a:prstGeom>
          <a:solidFill>
            <a:srgbClr val="567D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8475133" y="2032000"/>
            <a:ext cx="3716867" cy="4826000"/>
          </a:xfrm>
          <a:prstGeom prst="rect">
            <a:avLst/>
          </a:prstGeom>
          <a:solidFill>
            <a:srgbClr val="567D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1"/>
          <p:cNvSpPr txBox="1"/>
          <p:nvPr/>
        </p:nvSpPr>
        <p:spPr>
          <a:xfrm>
            <a:off x="2399814" y="3319462"/>
            <a:ext cx="5957358" cy="1125538"/>
          </a:xfrm>
          <a:prstGeom prst="rect">
            <a:avLst/>
          </a:prstGeom>
          <a:noFill/>
          <a:ln>
            <a:noFill/>
          </a:ln>
        </p:spPr>
        <p:txBody>
          <a:bodyPr spcFirstLastPara="1" wrap="square" lIns="91425" tIns="45700" rIns="91425" bIns="45700" anchor="b" anchorCtr="0">
            <a:normAutofit fontScale="92500" lnSpcReduction="20000"/>
          </a:bodyPr>
          <a:lstStyle/>
          <a:p>
            <a:pPr marL="0" marR="0" lvl="0" indent="0" algn="l" rtl="0">
              <a:lnSpc>
                <a:spcPct val="90000"/>
              </a:lnSpc>
              <a:spcBef>
                <a:spcPts val="0"/>
              </a:spcBef>
              <a:spcAft>
                <a:spcPts val="0"/>
              </a:spcAft>
              <a:buClr>
                <a:schemeClr val="lt1"/>
              </a:buClr>
              <a:buSzPct val="100000"/>
              <a:buFont typeface="Calibri"/>
              <a:buNone/>
            </a:pPr>
            <a:r>
              <a:rPr lang="en-GB" sz="3200" b="1" i="0" u="none" strike="noStrike" cap="none">
                <a:solidFill>
                  <a:schemeClr val="lt1"/>
                </a:solidFill>
                <a:latin typeface="Calibri"/>
                <a:ea typeface="Calibri"/>
                <a:cs typeface="Calibri"/>
                <a:sym typeface="Calibri"/>
              </a:rPr>
              <a:t>Inclusive Wellbeing Economies</a:t>
            </a:r>
            <a:endParaRPr/>
          </a:p>
          <a:p>
            <a:pPr marL="0" marR="0" lvl="0" indent="0" algn="l" rtl="0">
              <a:lnSpc>
                <a:spcPct val="90000"/>
              </a:lnSpc>
              <a:spcBef>
                <a:spcPts val="0"/>
              </a:spcBef>
              <a:spcAft>
                <a:spcPts val="0"/>
              </a:spcAft>
              <a:buClr>
                <a:schemeClr val="lt1"/>
              </a:buClr>
              <a:buSzPct val="100000"/>
              <a:buFont typeface="Calibri"/>
              <a:buNone/>
            </a:pPr>
            <a:br>
              <a:rPr lang="en-GB" sz="3200" b="1" i="0" u="none" strike="noStrike" cap="none">
                <a:solidFill>
                  <a:schemeClr val="lt1"/>
                </a:solidFill>
                <a:latin typeface="Calibri"/>
                <a:ea typeface="Calibri"/>
                <a:cs typeface="Calibri"/>
                <a:sym typeface="Calibri"/>
              </a:rPr>
            </a:br>
            <a:r>
              <a:rPr lang="en-GB" sz="3200" b="1" i="0" u="none" strike="noStrike" cap="none">
                <a:solidFill>
                  <a:schemeClr val="lt1"/>
                </a:solidFill>
                <a:latin typeface="Calibri"/>
                <a:ea typeface="Calibri"/>
                <a:cs typeface="Calibri"/>
                <a:sym typeface="Calibri"/>
              </a:rPr>
              <a:t>Workshop Slides</a:t>
            </a:r>
            <a:endParaRPr/>
          </a:p>
        </p:txBody>
      </p:sp>
      <p:pic>
        <p:nvPicPr>
          <p:cNvPr id="93" name="Google Shape;93;p1" descr="A green and white logo&#10;&#10;Description automatically generated"/>
          <p:cNvPicPr preferRelativeResize="0"/>
          <p:nvPr/>
        </p:nvPicPr>
        <p:blipFill rotWithShape="1">
          <a:blip r:embed="rId3">
            <a:alphaModFix/>
          </a:blip>
          <a:srcRect/>
          <a:stretch/>
        </p:blipFill>
        <p:spPr>
          <a:xfrm>
            <a:off x="197499" y="127001"/>
            <a:ext cx="2084354" cy="208435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55"/>
        <p:cNvGrpSpPr/>
        <p:nvPr/>
      </p:nvGrpSpPr>
      <p:grpSpPr>
        <a:xfrm>
          <a:off x="0" y="0"/>
          <a:ext cx="0" cy="0"/>
          <a:chOff x="0" y="0"/>
          <a:chExt cx="0" cy="0"/>
        </a:xfrm>
      </p:grpSpPr>
      <p:sp>
        <p:nvSpPr>
          <p:cNvPr id="156" name="Google Shape;156;p10"/>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Economic growth – a more nuanced view</a:t>
            </a:r>
            <a:endParaRPr/>
          </a:p>
        </p:txBody>
      </p:sp>
      <p:sp>
        <p:nvSpPr>
          <p:cNvPr id="157" name="Google Shape;157;p10"/>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GB" sz="2400" b="0" i="0" u="none" strike="noStrike" cap="none">
                <a:solidFill>
                  <a:schemeClr val="dk1"/>
                </a:solidFill>
                <a:latin typeface="Calibri"/>
                <a:ea typeface="Calibri"/>
                <a:cs typeface="Calibri"/>
                <a:sym typeface="Calibri"/>
              </a:rPr>
              <a:t>As you will have gathered from the previous slides, inclusive wellbeing economies contest the ‘economic growth at all costs’ narrative that is often dominant.</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b="0" i="0" u="none" strike="noStrike" cap="none">
                <a:solidFill>
                  <a:schemeClr val="dk1"/>
                </a:solidFill>
                <a:latin typeface="Calibri"/>
                <a:ea typeface="Calibri"/>
                <a:cs typeface="Calibri"/>
                <a:sym typeface="Calibri"/>
              </a:rPr>
              <a:t>However, this does not mean that economic growth is bad in all circumstances. Rather it is the </a:t>
            </a:r>
            <a:r>
              <a:rPr lang="en-GB" sz="2400" b="1" i="0" u="none" strike="noStrike" cap="none">
                <a:solidFill>
                  <a:schemeClr val="dk1"/>
                </a:solidFill>
                <a:latin typeface="Calibri"/>
                <a:ea typeface="Calibri"/>
                <a:cs typeface="Calibri"/>
                <a:sym typeface="Calibri"/>
              </a:rPr>
              <a:t>type of growth</a:t>
            </a:r>
            <a:r>
              <a:rPr lang="en-GB" sz="2400" b="0" i="0" u="none" strike="noStrike" cap="none">
                <a:solidFill>
                  <a:schemeClr val="dk1"/>
                </a:solidFill>
                <a:latin typeface="Calibri"/>
                <a:ea typeface="Calibri"/>
                <a:cs typeface="Calibri"/>
                <a:sym typeface="Calibri"/>
              </a:rPr>
              <a:t> that matters in inclusive wellbeing economies.</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b="0" i="0" u="none" strike="noStrike" cap="none">
                <a:solidFill>
                  <a:schemeClr val="dk1"/>
                </a:solidFill>
                <a:latin typeface="Calibri"/>
                <a:ea typeface="Calibri"/>
                <a:cs typeface="Calibri"/>
                <a:sym typeface="Calibri"/>
              </a:rPr>
              <a:t>For example, </a:t>
            </a:r>
            <a:r>
              <a:rPr lang="en-GB" sz="2400" b="1" i="0" u="none" strike="noStrike" cap="none">
                <a:solidFill>
                  <a:schemeClr val="dk1"/>
                </a:solidFill>
                <a:latin typeface="Calibri"/>
                <a:ea typeface="Calibri"/>
                <a:cs typeface="Calibri"/>
                <a:sym typeface="Calibri"/>
              </a:rPr>
              <a:t>what kind of growth is it</a:t>
            </a:r>
            <a:r>
              <a:rPr lang="en-GB" sz="2400" b="0" i="0" u="none" strike="noStrike" cap="none">
                <a:solidFill>
                  <a:schemeClr val="dk1"/>
                </a:solidFill>
                <a:latin typeface="Calibri"/>
                <a:ea typeface="Calibri"/>
                <a:cs typeface="Calibri"/>
                <a:sym typeface="Calibri"/>
              </a:rPr>
              <a:t>, </a:t>
            </a:r>
            <a:r>
              <a:rPr lang="en-GB" sz="2400" b="1" i="0" u="none" strike="noStrike" cap="none">
                <a:solidFill>
                  <a:schemeClr val="dk1"/>
                </a:solidFill>
                <a:latin typeface="Calibri"/>
                <a:ea typeface="Calibri"/>
                <a:cs typeface="Calibri"/>
                <a:sym typeface="Calibri"/>
              </a:rPr>
              <a:t>where is it happening</a:t>
            </a:r>
            <a:r>
              <a:rPr lang="en-GB" sz="2400" b="0" i="0" u="none" strike="noStrike" cap="none">
                <a:solidFill>
                  <a:schemeClr val="dk1"/>
                </a:solidFill>
                <a:latin typeface="Calibri"/>
                <a:ea typeface="Calibri"/>
                <a:cs typeface="Calibri"/>
                <a:sym typeface="Calibri"/>
              </a:rPr>
              <a:t> and </a:t>
            </a:r>
            <a:r>
              <a:rPr lang="en-GB" sz="2400" b="1" i="0" u="none" strike="noStrike" cap="none">
                <a:solidFill>
                  <a:schemeClr val="dk1"/>
                </a:solidFill>
                <a:latin typeface="Calibri"/>
                <a:ea typeface="Calibri"/>
                <a:cs typeface="Calibri"/>
                <a:sym typeface="Calibri"/>
              </a:rPr>
              <a:t>who stands to benefit</a:t>
            </a:r>
            <a:r>
              <a:rPr lang="en-GB" sz="2400" b="0" i="0" u="none" strike="noStrike" cap="none">
                <a:solidFill>
                  <a:schemeClr val="dk1"/>
                </a:solidFill>
                <a:latin typeface="Calibri"/>
                <a:ea typeface="Calibri"/>
                <a:cs typeface="Calibri"/>
                <a:sym typeface="Calibri"/>
              </a:rPr>
              <a:t> from it? Is it </a:t>
            </a:r>
            <a:r>
              <a:rPr lang="en-GB" sz="2400" b="1" i="0" u="none" strike="noStrike" cap="none">
                <a:solidFill>
                  <a:schemeClr val="dk1"/>
                </a:solidFill>
                <a:latin typeface="Calibri"/>
                <a:ea typeface="Calibri"/>
                <a:cs typeface="Calibri"/>
                <a:sym typeface="Calibri"/>
              </a:rPr>
              <a:t>growth at all costs</a:t>
            </a:r>
            <a:r>
              <a:rPr lang="en-GB" sz="2400" b="0" i="0" u="none" strike="noStrike" cap="none">
                <a:solidFill>
                  <a:schemeClr val="dk1"/>
                </a:solidFill>
                <a:latin typeface="Calibri"/>
                <a:ea typeface="Calibri"/>
                <a:cs typeface="Calibri"/>
                <a:sym typeface="Calibri"/>
              </a:rPr>
              <a:t> or </a:t>
            </a:r>
            <a:r>
              <a:rPr lang="en-GB" sz="2400" b="1" i="0" u="none" strike="noStrike" cap="none">
                <a:solidFill>
                  <a:schemeClr val="dk1"/>
                </a:solidFill>
                <a:latin typeface="Calibri"/>
                <a:ea typeface="Calibri"/>
                <a:cs typeface="Calibri"/>
                <a:sym typeface="Calibri"/>
              </a:rPr>
              <a:t>growth for a purpose</a:t>
            </a:r>
            <a:r>
              <a:rPr lang="en-GB" sz="2400" b="0" i="0" u="none" strike="noStrike" cap="none">
                <a:solidFill>
                  <a:schemeClr val="dk1"/>
                </a:solidFill>
                <a:latin typeface="Calibri"/>
                <a:ea typeface="Calibri"/>
                <a:cs typeface="Calibri"/>
                <a:sym typeface="Calibri"/>
              </a:rPr>
              <a:t>?</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b="0" i="0" u="none" strike="noStrike" cap="none">
                <a:solidFill>
                  <a:schemeClr val="dk1"/>
                </a:solidFill>
                <a:latin typeface="Calibri"/>
                <a:ea typeface="Calibri"/>
                <a:cs typeface="Calibri"/>
                <a:sym typeface="Calibri"/>
              </a:rPr>
              <a:t>Economic growth focused in those places and for those communities where there are significant inequalities could help </a:t>
            </a:r>
            <a:r>
              <a:rPr lang="en-GB" sz="2400" b="1" i="0" u="none" strike="noStrike" cap="none">
                <a:solidFill>
                  <a:schemeClr val="dk1"/>
                </a:solidFill>
                <a:latin typeface="Calibri"/>
                <a:ea typeface="Calibri"/>
                <a:cs typeface="Calibri"/>
                <a:sym typeface="Calibri"/>
              </a:rPr>
              <a:t>narrow the gap</a:t>
            </a:r>
            <a:r>
              <a:rPr lang="en-GB" sz="2400" b="0" i="0" u="none" strike="noStrike" cap="none">
                <a:solidFill>
                  <a:schemeClr val="dk1"/>
                </a:solidFill>
                <a:latin typeface="Calibri"/>
                <a:ea typeface="Calibri"/>
                <a:cs typeface="Calibri"/>
                <a:sym typeface="Calibri"/>
              </a:rPr>
              <a:t> and ‘level up’.</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b="0" i="0" u="none" strike="noStrike" cap="none">
                <a:solidFill>
                  <a:schemeClr val="dk1"/>
                </a:solidFill>
                <a:latin typeface="Calibri"/>
                <a:ea typeface="Calibri"/>
                <a:cs typeface="Calibri"/>
                <a:sym typeface="Calibri"/>
              </a:rPr>
              <a:t>BUT this depends on how this growth is achieved, what characteristics it has and who benefits from it. This is where IWE principles come in.</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b="0" i="0" u="none" strike="noStrike" cap="none">
                <a:solidFill>
                  <a:schemeClr val="dk1"/>
                </a:solidFill>
                <a:latin typeface="Calibri"/>
                <a:ea typeface="Calibri"/>
                <a:cs typeface="Calibri"/>
                <a:sym typeface="Calibri"/>
              </a:rPr>
              <a:t>E.g., use of local suppliers and supply chains, employment opportunities for local people, development of local assets.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61"/>
        <p:cNvGrpSpPr/>
        <p:nvPr/>
      </p:nvGrpSpPr>
      <p:grpSpPr>
        <a:xfrm>
          <a:off x="0" y="0"/>
          <a:ext cx="0" cy="0"/>
          <a:chOff x="0" y="0"/>
          <a:chExt cx="0" cy="0"/>
        </a:xfrm>
      </p:grpSpPr>
      <p:sp>
        <p:nvSpPr>
          <p:cNvPr id="162" name="Google Shape;162;p11"/>
          <p:cNvSpPr/>
          <p:nvPr/>
        </p:nvSpPr>
        <p:spPr>
          <a:xfrm>
            <a:off x="1341072" y="2032000"/>
            <a:ext cx="10850928" cy="4826000"/>
          </a:xfrm>
          <a:prstGeom prst="round2SameRect">
            <a:avLst>
              <a:gd name="adj1" fmla="val 50000"/>
              <a:gd name="adj2" fmla="val 0"/>
            </a:avLst>
          </a:prstGeom>
          <a:solidFill>
            <a:srgbClr val="567D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3" name="Google Shape;163;p11"/>
          <p:cNvSpPr/>
          <p:nvPr/>
        </p:nvSpPr>
        <p:spPr>
          <a:xfrm>
            <a:off x="8475133" y="2032000"/>
            <a:ext cx="3716867" cy="4826000"/>
          </a:xfrm>
          <a:prstGeom prst="rect">
            <a:avLst/>
          </a:prstGeom>
          <a:solidFill>
            <a:srgbClr val="567D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11"/>
          <p:cNvSpPr txBox="1"/>
          <p:nvPr/>
        </p:nvSpPr>
        <p:spPr>
          <a:xfrm>
            <a:off x="2399814" y="3319462"/>
            <a:ext cx="5957358" cy="112553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200"/>
              <a:buFont typeface="Calibri"/>
              <a:buNone/>
            </a:pPr>
            <a:r>
              <a:rPr lang="en-GB" sz="3200" b="1" i="0" u="none" strike="noStrike" cap="none">
                <a:solidFill>
                  <a:schemeClr val="lt1"/>
                </a:solidFill>
                <a:latin typeface="Calibri"/>
                <a:ea typeface="Calibri"/>
                <a:cs typeface="Calibri"/>
                <a:sym typeface="Calibri"/>
              </a:rPr>
              <a:t>What do inclusive wellbeing economies look like in practice?</a:t>
            </a:r>
            <a:endParaRPr/>
          </a:p>
        </p:txBody>
      </p:sp>
      <p:pic>
        <p:nvPicPr>
          <p:cNvPr id="165" name="Google Shape;165;p11" descr="A green and white logo&#10;&#10;Description automatically generated"/>
          <p:cNvPicPr preferRelativeResize="0"/>
          <p:nvPr/>
        </p:nvPicPr>
        <p:blipFill rotWithShape="1">
          <a:blip r:embed="rId3">
            <a:alphaModFix/>
          </a:blip>
          <a:srcRect/>
          <a:stretch/>
        </p:blipFill>
        <p:spPr>
          <a:xfrm>
            <a:off x="197499" y="127001"/>
            <a:ext cx="2084354" cy="208435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70"/>
        <p:cNvGrpSpPr/>
        <p:nvPr/>
      </p:nvGrpSpPr>
      <p:grpSpPr>
        <a:xfrm>
          <a:off x="0" y="0"/>
          <a:ext cx="0" cy="0"/>
          <a:chOff x="0" y="0"/>
          <a:chExt cx="0" cy="0"/>
        </a:xfrm>
      </p:grpSpPr>
      <p:sp>
        <p:nvSpPr>
          <p:cNvPr id="171" name="Google Shape;171;p12"/>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More circular local economies</a:t>
            </a:r>
            <a:endParaRPr/>
          </a:p>
        </p:txBody>
      </p:sp>
      <p:pic>
        <p:nvPicPr>
          <p:cNvPr id="172" name="Google Shape;172;p12"/>
          <p:cNvPicPr preferRelativeResize="0"/>
          <p:nvPr/>
        </p:nvPicPr>
        <p:blipFill>
          <a:blip r:embed="rId3">
            <a:alphaModFix/>
          </a:blip>
          <a:stretch>
            <a:fillRect/>
          </a:stretch>
        </p:blipFill>
        <p:spPr>
          <a:xfrm>
            <a:off x="2406338" y="1473450"/>
            <a:ext cx="6486525" cy="4438650"/>
          </a:xfrm>
          <a:prstGeom prst="rect">
            <a:avLst/>
          </a:prstGeom>
          <a:noFill/>
          <a:ln>
            <a:noFill/>
          </a:ln>
        </p:spPr>
      </p:pic>
      <p:sp>
        <p:nvSpPr>
          <p:cNvPr id="173" name="Google Shape;173;p12"/>
          <p:cNvSpPr txBox="1"/>
          <p:nvPr/>
        </p:nvSpPr>
        <p:spPr>
          <a:xfrm>
            <a:off x="2901450" y="5912100"/>
            <a:ext cx="5911200" cy="28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Source: Jones F and Bettany V. Introduction to community wealth building. Centre for Local Economic Strategies. Available online at </a:t>
            </a:r>
            <a:r>
              <a:rPr lang="en-GB" sz="1200" u="sng">
                <a:solidFill>
                  <a:schemeClr val="hlink"/>
                </a:solidFill>
                <a:latin typeface="Calibri"/>
                <a:ea typeface="Calibri"/>
                <a:cs typeface="Calibri"/>
                <a:sym typeface="Calibri"/>
                <a:hlinkClick r:id="rId4"/>
              </a:rPr>
              <a:t>https://www.cles.org.uk/wp-content/uploads/2019/09/Introduction-to-CWB-29082019.pdf</a:t>
            </a:r>
            <a:r>
              <a:rPr lang="en-GB"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78"/>
        <p:cNvGrpSpPr/>
        <p:nvPr/>
      </p:nvGrpSpPr>
      <p:grpSpPr>
        <a:xfrm>
          <a:off x="0" y="0"/>
          <a:ext cx="0" cy="0"/>
          <a:chOff x="0" y="0"/>
          <a:chExt cx="0" cy="0"/>
        </a:xfrm>
      </p:grpSpPr>
      <p:sp>
        <p:nvSpPr>
          <p:cNvPr id="179" name="Google Shape;179;p14"/>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567D2D"/>
              </a:buClr>
              <a:buSzPct val="100000"/>
              <a:buFont typeface="Calibri"/>
              <a:buNone/>
            </a:pPr>
            <a:endParaRPr sz="4800" b="1">
              <a:solidFill>
                <a:srgbClr val="567D2D"/>
              </a:solidFill>
            </a:endParaRPr>
          </a:p>
          <a:p>
            <a:pPr marL="0" lvl="0" indent="0" algn="l" rtl="0">
              <a:lnSpc>
                <a:spcPct val="90000"/>
              </a:lnSpc>
              <a:spcBef>
                <a:spcPts val="0"/>
              </a:spcBef>
              <a:spcAft>
                <a:spcPts val="0"/>
              </a:spcAft>
              <a:buClr>
                <a:srgbClr val="567D2D"/>
              </a:buClr>
              <a:buSzPct val="100000"/>
              <a:buFont typeface="Calibri"/>
              <a:buNone/>
            </a:pPr>
            <a:r>
              <a:rPr lang="en-GB" sz="4800" b="1">
                <a:solidFill>
                  <a:srgbClr val="567D2D"/>
                </a:solidFill>
              </a:rPr>
              <a:t>Components of an inclusive wellbeing economy</a:t>
            </a:r>
            <a:endParaRPr/>
          </a:p>
        </p:txBody>
      </p:sp>
      <p:sp>
        <p:nvSpPr>
          <p:cNvPr id="180" name="Google Shape;180;p14"/>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200"/>
              <a:buFont typeface="Arial"/>
              <a:buNone/>
            </a:pPr>
            <a:r>
              <a:rPr lang="en-GB" sz="2200" b="0" i="0" u="none" strike="noStrike" cap="none">
                <a:solidFill>
                  <a:schemeClr val="dk1"/>
                </a:solidFill>
                <a:latin typeface="Calibri"/>
                <a:ea typeface="Calibri"/>
                <a:cs typeface="Calibri"/>
                <a:sym typeface="Calibri"/>
              </a:rPr>
              <a:t>There are many different ingredients that can help to support inclusive wellbeing economies. Which ones you focus on will depend on your local context.</a:t>
            </a:r>
            <a:endParaRPr/>
          </a:p>
          <a:p>
            <a:pPr marL="0" marR="0" lvl="0" indent="0" algn="l" rtl="0">
              <a:lnSpc>
                <a:spcPct val="90000"/>
              </a:lnSpc>
              <a:spcBef>
                <a:spcPts val="1000"/>
              </a:spcBef>
              <a:spcAft>
                <a:spcPts val="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200"/>
              <a:buFont typeface="Arial"/>
              <a:buChar char="•"/>
            </a:pPr>
            <a:r>
              <a:rPr lang="en-GB" sz="2200" b="0" i="0" u="none" strike="noStrike" cap="none">
                <a:solidFill>
                  <a:schemeClr val="dk1"/>
                </a:solidFill>
                <a:latin typeface="Calibri"/>
                <a:ea typeface="Calibri"/>
                <a:cs typeface="Calibri"/>
                <a:sym typeface="Calibri"/>
              </a:rPr>
              <a:t>Strong anchor institutions and networks</a:t>
            </a:r>
            <a:endParaRPr/>
          </a:p>
          <a:p>
            <a:pPr marL="342900" marR="0" lvl="0" indent="-342900" algn="l" rtl="0">
              <a:lnSpc>
                <a:spcPct val="90000"/>
              </a:lnSpc>
              <a:spcBef>
                <a:spcPts val="1000"/>
              </a:spcBef>
              <a:spcAft>
                <a:spcPts val="0"/>
              </a:spcAft>
              <a:buClr>
                <a:schemeClr val="dk1"/>
              </a:buClr>
              <a:buSzPts val="2200"/>
              <a:buFont typeface="Arial"/>
              <a:buChar char="•"/>
            </a:pPr>
            <a:r>
              <a:rPr lang="en-GB" sz="2200" b="0" i="0" u="none" strike="noStrike" cap="none">
                <a:solidFill>
                  <a:schemeClr val="dk1"/>
                </a:solidFill>
                <a:latin typeface="Calibri"/>
                <a:ea typeface="Calibri"/>
                <a:cs typeface="Calibri"/>
                <a:sym typeface="Calibri"/>
              </a:rPr>
              <a:t>Community wealth building</a:t>
            </a:r>
            <a:endParaRPr/>
          </a:p>
          <a:p>
            <a:pPr marL="342900" marR="0" lvl="0" indent="-342900" algn="l" rtl="0">
              <a:lnSpc>
                <a:spcPct val="90000"/>
              </a:lnSpc>
              <a:spcBef>
                <a:spcPts val="1000"/>
              </a:spcBef>
              <a:spcAft>
                <a:spcPts val="0"/>
              </a:spcAft>
              <a:buClr>
                <a:schemeClr val="dk1"/>
              </a:buClr>
              <a:buSzPts val="2200"/>
              <a:buFont typeface="Arial"/>
              <a:buChar char="•"/>
            </a:pPr>
            <a:r>
              <a:rPr lang="en-GB" sz="2200" b="0" i="0" u="none" strike="noStrike" cap="none">
                <a:solidFill>
                  <a:schemeClr val="dk1"/>
                </a:solidFill>
                <a:latin typeface="Calibri"/>
                <a:ea typeface="Calibri"/>
                <a:cs typeface="Calibri"/>
                <a:sym typeface="Calibri"/>
              </a:rPr>
              <a:t>Community banking</a:t>
            </a:r>
            <a:endParaRPr/>
          </a:p>
          <a:p>
            <a:pPr marL="342900" marR="0" lvl="0" indent="-342900" algn="l" rtl="0">
              <a:lnSpc>
                <a:spcPct val="90000"/>
              </a:lnSpc>
              <a:spcBef>
                <a:spcPts val="1000"/>
              </a:spcBef>
              <a:spcAft>
                <a:spcPts val="0"/>
              </a:spcAft>
              <a:buClr>
                <a:schemeClr val="dk1"/>
              </a:buClr>
              <a:buSzPts val="2200"/>
              <a:buFont typeface="Arial"/>
              <a:buChar char="•"/>
            </a:pPr>
            <a:r>
              <a:rPr lang="en-GB" sz="2200" b="0" i="0" u="none" strike="noStrike" cap="none">
                <a:solidFill>
                  <a:schemeClr val="dk1"/>
                </a:solidFill>
                <a:latin typeface="Calibri"/>
                <a:ea typeface="Calibri"/>
                <a:cs typeface="Calibri"/>
                <a:sym typeface="Calibri"/>
              </a:rPr>
              <a:t>Community safety</a:t>
            </a:r>
            <a:endParaRPr/>
          </a:p>
          <a:p>
            <a:pPr marL="342900" marR="0" lvl="0" indent="-342900" algn="l" rtl="0">
              <a:lnSpc>
                <a:spcPct val="90000"/>
              </a:lnSpc>
              <a:spcBef>
                <a:spcPts val="1000"/>
              </a:spcBef>
              <a:spcAft>
                <a:spcPts val="0"/>
              </a:spcAft>
              <a:buClr>
                <a:schemeClr val="dk1"/>
              </a:buClr>
              <a:buSzPts val="2200"/>
              <a:buFont typeface="Arial"/>
              <a:buChar char="•"/>
            </a:pPr>
            <a:r>
              <a:rPr lang="en-GB" sz="2200" b="0" i="0" u="none" strike="noStrike" cap="none">
                <a:solidFill>
                  <a:schemeClr val="dk1"/>
                </a:solidFill>
                <a:latin typeface="Calibri"/>
                <a:ea typeface="Calibri"/>
                <a:cs typeface="Calibri"/>
                <a:sym typeface="Calibri"/>
              </a:rPr>
              <a:t>Diverse range of local institutions, organisations and businesses</a:t>
            </a:r>
            <a:endParaRPr/>
          </a:p>
          <a:p>
            <a:pPr marL="342900" marR="0" lvl="0" indent="-342900" algn="l" rtl="0">
              <a:lnSpc>
                <a:spcPct val="90000"/>
              </a:lnSpc>
              <a:spcBef>
                <a:spcPts val="1000"/>
              </a:spcBef>
              <a:spcAft>
                <a:spcPts val="0"/>
              </a:spcAft>
              <a:buClr>
                <a:schemeClr val="dk1"/>
              </a:buClr>
              <a:buSzPts val="2200"/>
              <a:buFont typeface="Arial"/>
              <a:buChar char="•"/>
            </a:pPr>
            <a:r>
              <a:rPr lang="en-GB" sz="2200" b="0" i="0" u="none" strike="noStrike" cap="none">
                <a:solidFill>
                  <a:schemeClr val="dk1"/>
                </a:solidFill>
                <a:latin typeface="Calibri"/>
                <a:ea typeface="Calibri"/>
                <a:cs typeface="Calibri"/>
                <a:sym typeface="Calibri"/>
              </a:rPr>
              <a:t>Fair work schemes to support ‘good work’</a:t>
            </a:r>
            <a:endParaRPr/>
          </a:p>
          <a:p>
            <a:pPr marL="342900" marR="0" lvl="0" indent="-342900" algn="l" rtl="0">
              <a:lnSpc>
                <a:spcPct val="90000"/>
              </a:lnSpc>
              <a:spcBef>
                <a:spcPts val="1000"/>
              </a:spcBef>
              <a:spcAft>
                <a:spcPts val="0"/>
              </a:spcAft>
              <a:buClr>
                <a:schemeClr val="dk1"/>
              </a:buClr>
              <a:buSzPts val="2200"/>
              <a:buFont typeface="Arial"/>
              <a:buChar char="•"/>
            </a:pPr>
            <a:r>
              <a:rPr lang="en-GB" sz="2200" b="0" i="0" u="none" strike="noStrike" cap="none">
                <a:solidFill>
                  <a:schemeClr val="dk1"/>
                </a:solidFill>
                <a:latin typeface="Calibri"/>
                <a:ea typeface="Calibri"/>
                <a:cs typeface="Calibri"/>
                <a:sym typeface="Calibri"/>
              </a:rPr>
              <a:t>Offers to support good workplace wellbeing</a:t>
            </a:r>
            <a:endParaRPr/>
          </a:p>
          <a:p>
            <a:pPr marL="342900" marR="0" lvl="0" indent="-342900" algn="l" rtl="0">
              <a:lnSpc>
                <a:spcPct val="90000"/>
              </a:lnSpc>
              <a:spcBef>
                <a:spcPts val="1000"/>
              </a:spcBef>
              <a:spcAft>
                <a:spcPts val="0"/>
              </a:spcAft>
              <a:buClr>
                <a:schemeClr val="dk1"/>
              </a:buClr>
              <a:buSzPts val="2200"/>
              <a:buFont typeface="Arial"/>
              <a:buChar char="•"/>
            </a:pPr>
            <a:r>
              <a:rPr lang="en-GB" sz="2200" b="0" i="0" u="none" strike="noStrike" cap="none">
                <a:solidFill>
                  <a:schemeClr val="dk1"/>
                </a:solidFill>
                <a:latin typeface="Calibri"/>
                <a:ea typeface="Calibri"/>
                <a:cs typeface="Calibri"/>
                <a:sym typeface="Calibri"/>
              </a:rPr>
              <a:t>Focus on education and skills</a:t>
            </a:r>
            <a:endParaRPr/>
          </a:p>
          <a:p>
            <a:pPr marL="342900" marR="0" lvl="0" indent="-342900" algn="l" rtl="0">
              <a:lnSpc>
                <a:spcPct val="90000"/>
              </a:lnSpc>
              <a:spcBef>
                <a:spcPts val="1000"/>
              </a:spcBef>
              <a:spcAft>
                <a:spcPts val="0"/>
              </a:spcAft>
              <a:buClr>
                <a:schemeClr val="dk1"/>
              </a:buClr>
              <a:buSzPts val="2200"/>
              <a:buFont typeface="Arial"/>
              <a:buChar char="•"/>
            </a:pPr>
            <a:r>
              <a:rPr lang="en-GB" sz="2200" b="0" i="0" u="none" strike="noStrike" cap="none">
                <a:solidFill>
                  <a:schemeClr val="dk1"/>
                </a:solidFill>
                <a:latin typeface="Calibri"/>
                <a:ea typeface="Calibri"/>
                <a:cs typeface="Calibri"/>
                <a:sym typeface="Calibri"/>
              </a:rPr>
              <a:t>Valuing and supporting volunteering</a:t>
            </a:r>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85"/>
        <p:cNvGrpSpPr/>
        <p:nvPr/>
      </p:nvGrpSpPr>
      <p:grpSpPr>
        <a:xfrm>
          <a:off x="0" y="0"/>
          <a:ext cx="0" cy="0"/>
          <a:chOff x="0" y="0"/>
          <a:chExt cx="0" cy="0"/>
        </a:xfrm>
      </p:grpSpPr>
      <p:sp>
        <p:nvSpPr>
          <p:cNvPr id="186" name="Google Shape;186;g35905ec3b9d_0_0"/>
          <p:cNvSpPr txBox="1">
            <a:spLocks noGrp="1"/>
          </p:cNvSpPr>
          <p:nvPr>
            <p:ph type="ctrTitle"/>
          </p:nvPr>
        </p:nvSpPr>
        <p:spPr>
          <a:xfrm>
            <a:off x="533400" y="2"/>
            <a:ext cx="11658600" cy="9399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567D2D"/>
              </a:buClr>
              <a:buSzPct val="100000"/>
              <a:buFont typeface="Calibri"/>
              <a:buNone/>
            </a:pPr>
            <a:endParaRPr sz="4800" b="1">
              <a:solidFill>
                <a:srgbClr val="567D2D"/>
              </a:solidFill>
            </a:endParaRPr>
          </a:p>
          <a:p>
            <a:pPr marL="0" lvl="0" indent="0" algn="l" rtl="0">
              <a:lnSpc>
                <a:spcPct val="90000"/>
              </a:lnSpc>
              <a:spcBef>
                <a:spcPts val="0"/>
              </a:spcBef>
              <a:spcAft>
                <a:spcPts val="0"/>
              </a:spcAft>
              <a:buClr>
                <a:srgbClr val="567D2D"/>
              </a:buClr>
              <a:buSzPct val="114285"/>
              <a:buFont typeface="Calibri"/>
              <a:buNone/>
            </a:pPr>
            <a:r>
              <a:rPr lang="en-GB" sz="4200" b="1">
                <a:solidFill>
                  <a:srgbClr val="567D2D"/>
                </a:solidFill>
              </a:rPr>
              <a:t>Inclusive wellbeing economies in practice - a case study</a:t>
            </a:r>
            <a:endParaRPr sz="4200"/>
          </a:p>
        </p:txBody>
      </p:sp>
      <p:sp>
        <p:nvSpPr>
          <p:cNvPr id="187" name="Google Shape;187;g35905ec3b9d_0_0"/>
          <p:cNvSpPr txBox="1"/>
          <p:nvPr/>
        </p:nvSpPr>
        <p:spPr>
          <a:xfrm>
            <a:off x="931333" y="1358900"/>
            <a:ext cx="10862700" cy="4140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None/>
            </a:pPr>
            <a:r>
              <a:rPr lang="en-GB" sz="2200">
                <a:solidFill>
                  <a:schemeClr val="dk1"/>
                </a:solidFill>
                <a:latin typeface="Calibri"/>
                <a:ea typeface="Calibri"/>
                <a:cs typeface="Calibri"/>
                <a:sym typeface="Calibri"/>
              </a:rPr>
              <a:t>Your pre-reading will have involved a case study from Preston, where the Centre for Local Economic Strategies has been working with Preston City Council since 2015 to build a programme of community wealth building (CWB) in the city.</a:t>
            </a:r>
            <a:endParaRPr sz="22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None/>
            </a:pPr>
            <a:endParaRPr sz="2200">
              <a:solidFill>
                <a:schemeClr val="dk1"/>
              </a:solidFill>
              <a:latin typeface="Calibri"/>
              <a:ea typeface="Calibri"/>
              <a:cs typeface="Calibri"/>
              <a:sym typeface="Calibri"/>
            </a:endParaRPr>
          </a:p>
          <a:p>
            <a:pPr marL="457200" marR="0" lvl="0" indent="-368300" algn="l" rtl="0">
              <a:lnSpc>
                <a:spcPct val="90000"/>
              </a:lnSpc>
              <a:spcBef>
                <a:spcPts val="100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Aimed to address failings of traditional regeneration and a reliance on ‘trickle-down economics’.</a:t>
            </a:r>
            <a:endParaRPr sz="2200">
              <a:solidFill>
                <a:schemeClr val="dk1"/>
              </a:solidFill>
              <a:latin typeface="Calibri"/>
              <a:ea typeface="Calibri"/>
              <a:cs typeface="Calibri"/>
              <a:sym typeface="Calibri"/>
            </a:endParaRPr>
          </a:p>
          <a:p>
            <a:pPr marL="457200" marR="0" lvl="0" indent="-368300" algn="l" rtl="0">
              <a:lnSpc>
                <a:spcPct val="90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Focus on working with anchor organisations to unlock the power of procurement, influence local spend and grow local businesses and cooperatives.</a:t>
            </a:r>
            <a:endParaRPr sz="2200">
              <a:solidFill>
                <a:schemeClr val="dk1"/>
              </a:solidFill>
              <a:latin typeface="Calibri"/>
              <a:ea typeface="Calibri"/>
              <a:cs typeface="Calibri"/>
              <a:sym typeface="Calibri"/>
            </a:endParaRPr>
          </a:p>
          <a:p>
            <a:pPr marL="457200" marR="0" lvl="0" indent="-368300" algn="l" rtl="0">
              <a:lnSpc>
                <a:spcPct val="90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Range of impacts, including retaining money in the local economy, increase in social mobility, reduction in deprivation, lower unemployment better jobs and higher skills.</a:t>
            </a:r>
            <a:endParaRPr sz="22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92"/>
        <p:cNvGrpSpPr/>
        <p:nvPr/>
      </p:nvGrpSpPr>
      <p:grpSpPr>
        <a:xfrm>
          <a:off x="0" y="0"/>
          <a:ext cx="0" cy="0"/>
          <a:chOff x="0" y="0"/>
          <a:chExt cx="0" cy="0"/>
        </a:xfrm>
      </p:grpSpPr>
      <p:sp>
        <p:nvSpPr>
          <p:cNvPr id="193" name="Google Shape;193;g35905ec3b9d_0_6"/>
          <p:cNvSpPr txBox="1">
            <a:spLocks noGrp="1"/>
          </p:cNvSpPr>
          <p:nvPr>
            <p:ph type="ctrTitle"/>
          </p:nvPr>
        </p:nvSpPr>
        <p:spPr>
          <a:xfrm>
            <a:off x="533400" y="2"/>
            <a:ext cx="11658600" cy="9399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567D2D"/>
              </a:buClr>
              <a:buSzPct val="100000"/>
              <a:buFont typeface="Calibri"/>
              <a:buNone/>
            </a:pPr>
            <a:endParaRPr sz="4800" b="1">
              <a:solidFill>
                <a:srgbClr val="567D2D"/>
              </a:solidFill>
            </a:endParaRPr>
          </a:p>
          <a:p>
            <a:pPr marL="0" lvl="0" indent="0" algn="l" rtl="0">
              <a:lnSpc>
                <a:spcPct val="90000"/>
              </a:lnSpc>
              <a:spcBef>
                <a:spcPts val="0"/>
              </a:spcBef>
              <a:spcAft>
                <a:spcPts val="0"/>
              </a:spcAft>
              <a:buClr>
                <a:srgbClr val="567D2D"/>
              </a:buClr>
              <a:buSzPct val="114285"/>
              <a:buFont typeface="Calibri"/>
              <a:buNone/>
            </a:pPr>
            <a:r>
              <a:rPr lang="en-GB" sz="4200" b="1">
                <a:solidFill>
                  <a:srgbClr val="567D2D"/>
                </a:solidFill>
              </a:rPr>
              <a:t>Inclusive wellbeing economies in practice - a case study</a:t>
            </a:r>
            <a:endParaRPr sz="4200"/>
          </a:p>
        </p:txBody>
      </p:sp>
      <p:sp>
        <p:nvSpPr>
          <p:cNvPr id="194" name="Google Shape;194;g35905ec3b9d_0_6"/>
          <p:cNvSpPr txBox="1"/>
          <p:nvPr/>
        </p:nvSpPr>
        <p:spPr>
          <a:xfrm>
            <a:off x="931333" y="1358900"/>
            <a:ext cx="10862700" cy="4140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None/>
            </a:pPr>
            <a:r>
              <a:rPr lang="en-GB" sz="2200">
                <a:solidFill>
                  <a:schemeClr val="dk1"/>
                </a:solidFill>
                <a:latin typeface="Calibri"/>
                <a:ea typeface="Calibri"/>
                <a:cs typeface="Calibri"/>
                <a:sym typeface="Calibri"/>
              </a:rPr>
              <a:t>Community wealth building…</a:t>
            </a:r>
            <a:endParaRPr sz="22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None/>
            </a:pPr>
            <a:endParaRPr sz="2200">
              <a:solidFill>
                <a:schemeClr val="dk1"/>
              </a:solidFill>
              <a:latin typeface="Calibri"/>
              <a:ea typeface="Calibri"/>
              <a:cs typeface="Calibri"/>
              <a:sym typeface="Calibri"/>
            </a:endParaRPr>
          </a:p>
          <a:p>
            <a:pPr marL="457200" marR="0" lvl="0" indent="-368300" algn="l" rtl="0">
              <a:lnSpc>
                <a:spcPct val="90000"/>
              </a:lnSpc>
              <a:spcBef>
                <a:spcPts val="100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Is the work of many hands </a:t>
            </a:r>
            <a:endParaRPr sz="2200">
              <a:solidFill>
                <a:schemeClr val="dk1"/>
              </a:solidFill>
              <a:latin typeface="Calibri"/>
              <a:ea typeface="Calibri"/>
              <a:cs typeface="Calibri"/>
              <a:sym typeface="Calibri"/>
            </a:endParaRPr>
          </a:p>
          <a:p>
            <a:pPr marL="457200" marR="0" lvl="0" indent="-368300" algn="l" rtl="0">
              <a:lnSpc>
                <a:spcPct val="90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Must be unique to place</a:t>
            </a:r>
            <a:endParaRPr sz="2200">
              <a:solidFill>
                <a:schemeClr val="dk1"/>
              </a:solidFill>
              <a:latin typeface="Calibri"/>
              <a:ea typeface="Calibri"/>
              <a:cs typeface="Calibri"/>
              <a:sym typeface="Calibri"/>
            </a:endParaRPr>
          </a:p>
          <a:p>
            <a:pPr marL="457200" marR="0" lvl="0" indent="-368300" algn="l" rtl="0">
              <a:lnSpc>
                <a:spcPct val="90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Involves public service</a:t>
            </a:r>
            <a:endParaRPr sz="2200">
              <a:solidFill>
                <a:schemeClr val="dk1"/>
              </a:solidFill>
              <a:latin typeface="Calibri"/>
              <a:ea typeface="Calibri"/>
              <a:cs typeface="Calibri"/>
              <a:sym typeface="Calibri"/>
            </a:endParaRPr>
          </a:p>
          <a:p>
            <a:pPr marL="457200" marR="0" lvl="0" indent="-368300" algn="l" rtl="0">
              <a:lnSpc>
                <a:spcPct val="90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Means having a diversity of suppliers</a:t>
            </a:r>
            <a:endParaRPr sz="2200">
              <a:solidFill>
                <a:schemeClr val="dk1"/>
              </a:solidFill>
              <a:latin typeface="Calibri"/>
              <a:ea typeface="Calibri"/>
              <a:cs typeface="Calibri"/>
              <a:sym typeface="Calibri"/>
            </a:endParaRPr>
          </a:p>
          <a:p>
            <a:pPr marL="457200" marR="0" lvl="0" indent="-368300" algn="l" rtl="0">
              <a:lnSpc>
                <a:spcPct val="90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Tells a story people that want to hear</a:t>
            </a:r>
            <a:endParaRPr sz="2200">
              <a:solidFill>
                <a:schemeClr val="dk1"/>
              </a:solidFill>
              <a:latin typeface="Calibri"/>
              <a:ea typeface="Calibri"/>
              <a:cs typeface="Calibri"/>
              <a:sym typeface="Calibri"/>
            </a:endParaRPr>
          </a:p>
          <a:p>
            <a:pPr marL="457200" marR="0" lvl="0" indent="-368300" algn="l" rtl="0">
              <a:lnSpc>
                <a:spcPct val="90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Is an inspiration rather than a model</a:t>
            </a:r>
            <a:endParaRPr sz="2200">
              <a:solidFill>
                <a:schemeClr val="dk1"/>
              </a:solidFill>
              <a:latin typeface="Calibri"/>
              <a:ea typeface="Calibri"/>
              <a:cs typeface="Calibri"/>
              <a:sym typeface="Calibri"/>
            </a:endParaRPr>
          </a:p>
          <a:p>
            <a:pPr marL="457200" marR="0" lvl="0" indent="-368300" algn="l" rtl="0">
              <a:lnSpc>
                <a:spcPct val="90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Is both a policy approach and a way of working</a:t>
            </a:r>
            <a:endParaRPr sz="22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None/>
            </a:pPr>
            <a:endParaRPr sz="22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None/>
            </a:pPr>
            <a:r>
              <a:rPr lang="en-GB" sz="2200" u="sng">
                <a:solidFill>
                  <a:schemeClr val="hlink"/>
                </a:solidFill>
                <a:latin typeface="Calibri"/>
                <a:ea typeface="Calibri"/>
                <a:cs typeface="Calibri"/>
                <a:sym typeface="Calibri"/>
                <a:hlinkClick r:id="rId3"/>
              </a:rPr>
              <a:t>https://cles.org.uk/publications/how-we-built-community-wealth-in-preston-achievements-and-lessons/</a:t>
            </a:r>
            <a:r>
              <a:rPr lang="en-GB"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99"/>
        <p:cNvGrpSpPr/>
        <p:nvPr/>
      </p:nvGrpSpPr>
      <p:grpSpPr>
        <a:xfrm>
          <a:off x="0" y="0"/>
          <a:ext cx="0" cy="0"/>
          <a:chOff x="0" y="0"/>
          <a:chExt cx="0" cy="0"/>
        </a:xfrm>
      </p:grpSpPr>
      <p:sp>
        <p:nvSpPr>
          <p:cNvPr id="200" name="Google Shape;200;p15"/>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Different models, same principles</a:t>
            </a:r>
            <a:endParaRPr/>
          </a:p>
        </p:txBody>
      </p:sp>
      <p:pic>
        <p:nvPicPr>
          <p:cNvPr id="201" name="Google Shape;201;p15"/>
          <p:cNvPicPr preferRelativeResize="0"/>
          <p:nvPr/>
        </p:nvPicPr>
        <p:blipFill rotWithShape="1">
          <a:blip r:embed="rId3">
            <a:alphaModFix/>
          </a:blip>
          <a:srcRect/>
          <a:stretch/>
        </p:blipFill>
        <p:spPr>
          <a:xfrm>
            <a:off x="2909350" y="1020600"/>
            <a:ext cx="5708757" cy="558248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05"/>
        <p:cNvGrpSpPr/>
        <p:nvPr/>
      </p:nvGrpSpPr>
      <p:grpSpPr>
        <a:xfrm>
          <a:off x="0" y="0"/>
          <a:ext cx="0" cy="0"/>
          <a:chOff x="0" y="0"/>
          <a:chExt cx="0" cy="0"/>
        </a:xfrm>
      </p:grpSpPr>
      <p:sp>
        <p:nvSpPr>
          <p:cNvPr id="206" name="Google Shape;206;p16"/>
          <p:cNvSpPr/>
          <p:nvPr/>
        </p:nvSpPr>
        <p:spPr>
          <a:xfrm>
            <a:off x="1341072" y="2032000"/>
            <a:ext cx="10850928" cy="4826000"/>
          </a:xfrm>
          <a:prstGeom prst="round2SameRect">
            <a:avLst>
              <a:gd name="adj1" fmla="val 50000"/>
              <a:gd name="adj2" fmla="val 0"/>
            </a:avLst>
          </a:prstGeom>
          <a:solidFill>
            <a:srgbClr val="567D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16"/>
          <p:cNvSpPr/>
          <p:nvPr/>
        </p:nvSpPr>
        <p:spPr>
          <a:xfrm>
            <a:off x="8475133" y="2032000"/>
            <a:ext cx="3716867" cy="4826000"/>
          </a:xfrm>
          <a:prstGeom prst="rect">
            <a:avLst/>
          </a:prstGeom>
          <a:solidFill>
            <a:srgbClr val="567D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16"/>
          <p:cNvSpPr txBox="1"/>
          <p:nvPr/>
        </p:nvSpPr>
        <p:spPr>
          <a:xfrm>
            <a:off x="2399814" y="3319462"/>
            <a:ext cx="5957358" cy="112553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200"/>
              <a:buFont typeface="Calibri"/>
              <a:buNone/>
            </a:pPr>
            <a:r>
              <a:rPr lang="en-GB" sz="3200" b="1">
                <a:solidFill>
                  <a:schemeClr val="lt1"/>
                </a:solidFill>
                <a:latin typeface="Calibri"/>
                <a:ea typeface="Calibri"/>
                <a:cs typeface="Calibri"/>
                <a:sym typeface="Calibri"/>
              </a:rPr>
              <a:t>Why do inclusive wellbeing economies matter?</a:t>
            </a:r>
            <a:endParaRPr/>
          </a:p>
        </p:txBody>
      </p:sp>
      <p:pic>
        <p:nvPicPr>
          <p:cNvPr id="209" name="Google Shape;209;p16" descr="A green and white logo&#10;&#10;Description automatically generated"/>
          <p:cNvPicPr preferRelativeResize="0"/>
          <p:nvPr/>
        </p:nvPicPr>
        <p:blipFill rotWithShape="1">
          <a:blip r:embed="rId3">
            <a:alphaModFix/>
          </a:blip>
          <a:srcRect/>
          <a:stretch/>
        </p:blipFill>
        <p:spPr>
          <a:xfrm>
            <a:off x="197499" y="127001"/>
            <a:ext cx="2084354" cy="208435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14"/>
        <p:cNvGrpSpPr/>
        <p:nvPr/>
      </p:nvGrpSpPr>
      <p:grpSpPr>
        <a:xfrm>
          <a:off x="0" y="0"/>
          <a:ext cx="0" cy="0"/>
          <a:chOff x="0" y="0"/>
          <a:chExt cx="0" cy="0"/>
        </a:xfrm>
      </p:grpSpPr>
      <p:sp>
        <p:nvSpPr>
          <p:cNvPr id="215" name="Google Shape;215;p17"/>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Why does it matter? So what?</a:t>
            </a:r>
            <a:endParaRPr/>
          </a:p>
        </p:txBody>
      </p:sp>
      <p:sp>
        <p:nvSpPr>
          <p:cNvPr id="216" name="Google Shape;216;p17"/>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Our current economic systems </a:t>
            </a:r>
            <a:r>
              <a:rPr lang="en-GB" sz="2400" b="1">
                <a:solidFill>
                  <a:schemeClr val="dk1"/>
                </a:solidFill>
                <a:latin typeface="Calibri"/>
                <a:ea typeface="Calibri"/>
                <a:cs typeface="Calibri"/>
                <a:sym typeface="Calibri"/>
              </a:rPr>
              <a:t>distribute wealth and resources unequally</a:t>
            </a:r>
            <a:r>
              <a:rPr lang="en-GB" sz="2400">
                <a:solidFill>
                  <a:schemeClr val="dk1"/>
                </a:solidFill>
                <a:latin typeface="Calibri"/>
                <a:ea typeface="Calibri"/>
                <a:cs typeface="Calibri"/>
                <a:sym typeface="Calibri"/>
              </a:rPr>
              <a:t>, and this leads to </a:t>
            </a:r>
            <a:r>
              <a:rPr lang="en-GB" sz="2400" b="1">
                <a:solidFill>
                  <a:schemeClr val="dk1"/>
                </a:solidFill>
                <a:latin typeface="Calibri"/>
                <a:ea typeface="Calibri"/>
                <a:cs typeface="Calibri"/>
                <a:sym typeface="Calibri"/>
              </a:rPr>
              <a:t>significant inequalities in wealth</a:t>
            </a:r>
            <a:r>
              <a:rPr lang="en-GB" sz="2400">
                <a:solidFill>
                  <a:schemeClr val="dk1"/>
                </a:solidFill>
                <a:latin typeface="Calibri"/>
                <a:ea typeface="Calibri"/>
                <a:cs typeface="Calibri"/>
                <a:sym typeface="Calibri"/>
              </a:rPr>
              <a:t>.</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They are also placing </a:t>
            </a:r>
            <a:r>
              <a:rPr lang="en-GB" sz="2400" b="1">
                <a:solidFill>
                  <a:schemeClr val="dk1"/>
                </a:solidFill>
                <a:latin typeface="Calibri"/>
                <a:ea typeface="Calibri"/>
                <a:cs typeface="Calibri"/>
                <a:sym typeface="Calibri"/>
              </a:rPr>
              <a:t>unsustainable strain on the natural world</a:t>
            </a:r>
            <a:r>
              <a:rPr lang="en-GB" sz="2400">
                <a:solidFill>
                  <a:schemeClr val="dk1"/>
                </a:solidFill>
                <a:latin typeface="Calibri"/>
                <a:ea typeface="Calibri"/>
                <a:cs typeface="Calibri"/>
                <a:sym typeface="Calibri"/>
              </a:rPr>
              <a:t>, which is </a:t>
            </a:r>
            <a:r>
              <a:rPr lang="en-GB" sz="2400" b="1">
                <a:solidFill>
                  <a:schemeClr val="dk1"/>
                </a:solidFill>
                <a:latin typeface="Calibri"/>
                <a:ea typeface="Calibri"/>
                <a:cs typeface="Calibri"/>
                <a:sym typeface="Calibri"/>
              </a:rPr>
              <a:t>exacerbating climate change</a:t>
            </a:r>
            <a:r>
              <a:rPr lang="en-GB" sz="2400">
                <a:solidFill>
                  <a:schemeClr val="dk1"/>
                </a:solidFill>
                <a:latin typeface="Calibri"/>
                <a:ea typeface="Calibri"/>
                <a:cs typeface="Calibri"/>
                <a:sym typeface="Calibri"/>
              </a:rPr>
              <a:t>.</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All of this then has considerable impacts on the </a:t>
            </a:r>
            <a:r>
              <a:rPr lang="en-GB" sz="2400" b="1">
                <a:solidFill>
                  <a:schemeClr val="dk1"/>
                </a:solidFill>
                <a:latin typeface="Calibri"/>
                <a:ea typeface="Calibri"/>
                <a:cs typeface="Calibri"/>
                <a:sym typeface="Calibri"/>
              </a:rPr>
              <a:t>health and wellbeing</a:t>
            </a:r>
            <a:r>
              <a:rPr lang="en-GB" sz="2400">
                <a:solidFill>
                  <a:schemeClr val="dk1"/>
                </a:solidFill>
                <a:latin typeface="Calibri"/>
                <a:ea typeface="Calibri"/>
                <a:cs typeface="Calibri"/>
                <a:sym typeface="Calibri"/>
              </a:rPr>
              <a:t> of our local populations and leads to </a:t>
            </a:r>
            <a:r>
              <a:rPr lang="en-GB" sz="2400" b="1">
                <a:solidFill>
                  <a:schemeClr val="dk1"/>
                </a:solidFill>
                <a:latin typeface="Calibri"/>
                <a:ea typeface="Calibri"/>
                <a:cs typeface="Calibri"/>
                <a:sym typeface="Calibri"/>
              </a:rPr>
              <a:t>substantial health inequalities</a:t>
            </a:r>
            <a:r>
              <a:rPr lang="en-GB" sz="2400">
                <a:solidFill>
                  <a:schemeClr val="dk1"/>
                </a:solidFill>
                <a:latin typeface="Calibri"/>
                <a:ea typeface="Calibri"/>
                <a:cs typeface="Calibri"/>
                <a:sym typeface="Calibri"/>
              </a:rPr>
              <a:t>.</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Whichever way you look at it (e.g., from a climate, health or social justice perspective), the current system is </a:t>
            </a:r>
            <a:r>
              <a:rPr lang="en-GB" sz="2400" b="1">
                <a:solidFill>
                  <a:schemeClr val="dk1"/>
                </a:solidFill>
                <a:latin typeface="Calibri"/>
                <a:ea typeface="Calibri"/>
                <a:cs typeface="Calibri"/>
                <a:sym typeface="Calibri"/>
              </a:rPr>
              <a:t>not working well for us as a collective</a:t>
            </a:r>
            <a:r>
              <a:rPr lang="en-GB" sz="2400">
                <a:solidFill>
                  <a:schemeClr val="dk1"/>
                </a:solidFill>
                <a:latin typeface="Calibri"/>
                <a:ea typeface="Calibri"/>
                <a:cs typeface="Calibri"/>
                <a:sym typeface="Calibri"/>
              </a:rPr>
              <a:t>.</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Working towards inclusive wellbeing economies allow us to </a:t>
            </a:r>
            <a:r>
              <a:rPr lang="en-GB" sz="2400" b="1">
                <a:solidFill>
                  <a:schemeClr val="dk1"/>
                </a:solidFill>
                <a:latin typeface="Calibri"/>
                <a:ea typeface="Calibri"/>
                <a:cs typeface="Calibri"/>
                <a:sym typeface="Calibri"/>
              </a:rPr>
              <a:t>rebalance how our economies work</a:t>
            </a:r>
            <a:r>
              <a:rPr lang="en-GB" sz="2400">
                <a:solidFill>
                  <a:schemeClr val="dk1"/>
                </a:solidFill>
                <a:latin typeface="Calibri"/>
                <a:ea typeface="Calibri"/>
                <a:cs typeface="Calibri"/>
                <a:sym typeface="Calibri"/>
              </a:rPr>
              <a:t>, to </a:t>
            </a:r>
            <a:r>
              <a:rPr lang="en-GB" sz="2400" b="1">
                <a:solidFill>
                  <a:schemeClr val="dk1"/>
                </a:solidFill>
                <a:latin typeface="Calibri"/>
                <a:ea typeface="Calibri"/>
                <a:cs typeface="Calibri"/>
                <a:sym typeface="Calibri"/>
              </a:rPr>
              <a:t>prevent these negative impacts</a:t>
            </a:r>
            <a:r>
              <a:rPr lang="en-GB" sz="2400">
                <a:solidFill>
                  <a:schemeClr val="dk1"/>
                </a:solidFill>
                <a:latin typeface="Calibri"/>
                <a:ea typeface="Calibri"/>
                <a:cs typeface="Calibri"/>
                <a:sym typeface="Calibri"/>
              </a:rPr>
              <a:t> and to </a:t>
            </a:r>
            <a:r>
              <a:rPr lang="en-GB" sz="2400" b="1">
                <a:solidFill>
                  <a:schemeClr val="dk1"/>
                </a:solidFill>
                <a:latin typeface="Calibri"/>
                <a:ea typeface="Calibri"/>
                <a:cs typeface="Calibri"/>
                <a:sym typeface="Calibri"/>
              </a:rPr>
              <a:t>escape the trap</a:t>
            </a:r>
            <a:r>
              <a:rPr lang="en-GB" sz="2400">
                <a:solidFill>
                  <a:schemeClr val="dk1"/>
                </a:solidFill>
                <a:latin typeface="Calibri"/>
                <a:ea typeface="Calibri"/>
                <a:cs typeface="Calibri"/>
                <a:sym typeface="Calibri"/>
              </a:rPr>
              <a:t> of </a:t>
            </a:r>
            <a:r>
              <a:rPr lang="en-GB" sz="2400" b="1">
                <a:solidFill>
                  <a:schemeClr val="dk1"/>
                </a:solidFill>
                <a:latin typeface="Calibri"/>
                <a:ea typeface="Calibri"/>
                <a:cs typeface="Calibri"/>
                <a:sym typeface="Calibri"/>
              </a:rPr>
              <a:t>spending money to fix them after they occur</a:t>
            </a:r>
            <a:r>
              <a:rPr lang="en-GB" sz="2400">
                <a:solidFill>
                  <a:schemeClr val="dk1"/>
                </a:solidFill>
                <a:latin typeface="Calibri"/>
                <a:ea typeface="Calibri"/>
                <a:cs typeface="Calibri"/>
                <a:sym typeface="Calibri"/>
              </a:rPr>
              <a: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21"/>
        <p:cNvGrpSpPr/>
        <p:nvPr/>
      </p:nvGrpSpPr>
      <p:grpSpPr>
        <a:xfrm>
          <a:off x="0" y="0"/>
          <a:ext cx="0" cy="0"/>
          <a:chOff x="0" y="0"/>
          <a:chExt cx="0" cy="0"/>
        </a:xfrm>
      </p:grpSpPr>
      <p:sp>
        <p:nvSpPr>
          <p:cNvPr id="222" name="Google Shape;222;p18"/>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Why does it matter? So what?</a:t>
            </a:r>
            <a:endParaRPr/>
          </a:p>
        </p:txBody>
      </p:sp>
      <p:sp>
        <p:nvSpPr>
          <p:cNvPr id="223" name="Google Shape;223;p18"/>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2400">
                <a:solidFill>
                  <a:schemeClr val="dk1"/>
                </a:solidFill>
                <a:latin typeface="Calibri"/>
                <a:ea typeface="Calibri"/>
                <a:cs typeface="Calibri"/>
                <a:sym typeface="Calibri"/>
              </a:rPr>
              <a:t>We are increasingly seeing the impacts of this in all of our daily lives and work, for example: -</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Work increasingly treats employees as </a:t>
            </a:r>
            <a:r>
              <a:rPr lang="en-GB" sz="2400" b="1">
                <a:solidFill>
                  <a:schemeClr val="dk1"/>
                </a:solidFill>
                <a:latin typeface="Calibri"/>
                <a:ea typeface="Calibri"/>
                <a:cs typeface="Calibri"/>
                <a:sym typeface="Calibri"/>
              </a:rPr>
              <a:t>on demand, disposable inputs</a:t>
            </a:r>
            <a:r>
              <a:rPr lang="en-GB" sz="2400">
                <a:solidFill>
                  <a:schemeClr val="dk1"/>
                </a:solidFill>
                <a:latin typeface="Calibri"/>
                <a:ea typeface="Calibri"/>
                <a:cs typeface="Calibri"/>
                <a:sym typeface="Calibri"/>
              </a:rPr>
              <a:t> and </a:t>
            </a:r>
            <a:r>
              <a:rPr lang="en-GB" sz="2400" b="1">
                <a:solidFill>
                  <a:schemeClr val="dk1"/>
                </a:solidFill>
                <a:latin typeface="Calibri"/>
                <a:ea typeface="Calibri"/>
                <a:cs typeface="Calibri"/>
                <a:sym typeface="Calibri"/>
              </a:rPr>
              <a:t>a cost to be minimised</a:t>
            </a:r>
            <a:r>
              <a:rPr lang="en-GB" sz="2400">
                <a:solidFill>
                  <a:schemeClr val="dk1"/>
                </a:solidFill>
                <a:latin typeface="Calibri"/>
                <a:ea typeface="Calibri"/>
                <a:cs typeface="Calibri"/>
                <a:sym typeface="Calibri"/>
              </a:rPr>
              <a:t> (rather than </a:t>
            </a:r>
            <a:r>
              <a:rPr lang="en-GB" sz="2400" b="1">
                <a:solidFill>
                  <a:schemeClr val="dk1"/>
                </a:solidFill>
                <a:latin typeface="Calibri"/>
                <a:ea typeface="Calibri"/>
                <a:cs typeface="Calibri"/>
                <a:sym typeface="Calibri"/>
              </a:rPr>
              <a:t>assets to be supported and nurtured</a:t>
            </a:r>
            <a:r>
              <a:rPr lang="en-GB" sz="2400">
                <a:solidFill>
                  <a:schemeClr val="dk1"/>
                </a:solidFill>
                <a:latin typeface="Calibri"/>
                <a:ea typeface="Calibri"/>
                <a:cs typeface="Calibri"/>
                <a:sym typeface="Calibri"/>
              </a:rPr>
              <a:t>).</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This is leading to </a:t>
            </a:r>
            <a:r>
              <a:rPr lang="en-GB" sz="2400" b="1">
                <a:solidFill>
                  <a:schemeClr val="dk1"/>
                </a:solidFill>
                <a:latin typeface="Calibri"/>
                <a:ea typeface="Calibri"/>
                <a:cs typeface="Calibri"/>
                <a:sym typeface="Calibri"/>
              </a:rPr>
              <a:t>more people being unwell</a:t>
            </a:r>
            <a:r>
              <a:rPr lang="en-GB" sz="2400">
                <a:solidFill>
                  <a:schemeClr val="dk1"/>
                </a:solidFill>
                <a:latin typeface="Calibri"/>
                <a:ea typeface="Calibri"/>
                <a:cs typeface="Calibri"/>
                <a:sym typeface="Calibri"/>
              </a:rPr>
              <a:t>, reflected in the growing number of people of working age who are </a:t>
            </a:r>
            <a:r>
              <a:rPr lang="en-GB" sz="2400" b="1">
                <a:solidFill>
                  <a:schemeClr val="dk1"/>
                </a:solidFill>
                <a:latin typeface="Calibri"/>
                <a:ea typeface="Calibri"/>
                <a:cs typeface="Calibri"/>
                <a:sym typeface="Calibri"/>
              </a:rPr>
              <a:t>economically inactive due to long term illness</a:t>
            </a:r>
            <a:r>
              <a:rPr lang="en-GB" sz="2400">
                <a:solidFill>
                  <a:schemeClr val="dk1"/>
                </a:solidFill>
                <a:latin typeface="Calibri"/>
                <a:ea typeface="Calibri"/>
                <a:cs typeface="Calibri"/>
                <a:sym typeface="Calibri"/>
              </a:rPr>
              <a:t>.</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Local economies are </a:t>
            </a:r>
            <a:r>
              <a:rPr lang="en-GB" sz="2400" b="1">
                <a:solidFill>
                  <a:schemeClr val="dk1"/>
                </a:solidFill>
                <a:latin typeface="Calibri"/>
                <a:ea typeface="Calibri"/>
                <a:cs typeface="Calibri"/>
                <a:sym typeface="Calibri"/>
              </a:rPr>
              <a:t>losing their workforce to ill health</a:t>
            </a:r>
            <a:r>
              <a:rPr lang="en-GB" sz="2400">
                <a:solidFill>
                  <a:schemeClr val="dk1"/>
                </a:solidFill>
                <a:latin typeface="Calibri"/>
                <a:ea typeface="Calibri"/>
                <a:cs typeface="Calibri"/>
                <a:sym typeface="Calibri"/>
              </a:rPr>
              <a:t> at a time when there are labour shortages, resulting in </a:t>
            </a:r>
            <a:r>
              <a:rPr lang="en-GB" sz="2400" b="1">
                <a:solidFill>
                  <a:schemeClr val="dk1"/>
                </a:solidFill>
                <a:latin typeface="Calibri"/>
                <a:ea typeface="Calibri"/>
                <a:cs typeface="Calibri"/>
                <a:sym typeface="Calibri"/>
              </a:rPr>
              <a:t>less wealth when more is needed</a:t>
            </a:r>
            <a:r>
              <a:rPr lang="en-GB" sz="2400">
                <a:solidFill>
                  <a:schemeClr val="dk1"/>
                </a:solidFill>
                <a:latin typeface="Calibri"/>
                <a:ea typeface="Calibri"/>
                <a:cs typeface="Calibri"/>
                <a:sym typeface="Calibri"/>
              </a:rPr>
              <a:t>.</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All of this </a:t>
            </a:r>
            <a:r>
              <a:rPr lang="en-GB" sz="2400" b="1">
                <a:solidFill>
                  <a:schemeClr val="dk1"/>
                </a:solidFill>
                <a:latin typeface="Calibri"/>
                <a:ea typeface="Calibri"/>
                <a:cs typeface="Calibri"/>
                <a:sym typeface="Calibri"/>
              </a:rPr>
              <a:t>exacerbates existing inequalities</a:t>
            </a:r>
            <a:r>
              <a:rPr lang="en-GB" sz="2400">
                <a:solidFill>
                  <a:schemeClr val="dk1"/>
                </a:solidFill>
                <a:latin typeface="Calibri"/>
                <a:ea typeface="Calibri"/>
                <a:cs typeface="Calibri"/>
                <a:sym typeface="Calibri"/>
              </a:rPr>
              <a:t>, </a:t>
            </a:r>
            <a:r>
              <a:rPr lang="en-GB" sz="2400" b="1">
                <a:solidFill>
                  <a:schemeClr val="dk1"/>
                </a:solidFill>
                <a:latin typeface="Calibri"/>
                <a:ea typeface="Calibri"/>
                <a:cs typeface="Calibri"/>
                <a:sym typeface="Calibri"/>
              </a:rPr>
              <a:t>stifles local economies</a:t>
            </a:r>
            <a:r>
              <a:rPr lang="en-GB" sz="2400">
                <a:solidFill>
                  <a:schemeClr val="dk1"/>
                </a:solidFill>
                <a:latin typeface="Calibri"/>
                <a:ea typeface="Calibri"/>
                <a:cs typeface="Calibri"/>
                <a:sym typeface="Calibri"/>
              </a:rPr>
              <a:t> and </a:t>
            </a:r>
            <a:r>
              <a:rPr lang="en-GB" sz="2400" b="1">
                <a:solidFill>
                  <a:schemeClr val="dk1"/>
                </a:solidFill>
                <a:latin typeface="Calibri"/>
                <a:ea typeface="Calibri"/>
                <a:cs typeface="Calibri"/>
                <a:sym typeface="Calibri"/>
              </a:rPr>
              <a:t>disempowers local communities</a:t>
            </a:r>
            <a:r>
              <a:rPr lang="en-GB" sz="2400">
                <a:solidFill>
                  <a:schemeClr val="dk1"/>
                </a:solidFill>
                <a:latin typeface="Calibri"/>
                <a:ea typeface="Calibri"/>
                <a:cs typeface="Calibri"/>
                <a:sym typeface="Calibri"/>
              </a:rPr>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98"/>
        <p:cNvGrpSpPr/>
        <p:nvPr/>
      </p:nvGrpSpPr>
      <p:grpSpPr>
        <a:xfrm>
          <a:off x="0" y="0"/>
          <a:ext cx="0" cy="0"/>
          <a:chOff x="0" y="0"/>
          <a:chExt cx="0" cy="0"/>
        </a:xfrm>
      </p:grpSpPr>
      <p:sp>
        <p:nvSpPr>
          <p:cNvPr id="99" name="Google Shape;99;p2"/>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Agenda and timings</a:t>
            </a:r>
            <a:endParaRPr/>
          </a:p>
        </p:txBody>
      </p:sp>
      <p:sp>
        <p:nvSpPr>
          <p:cNvPr id="100" name="Google Shape;100;p2"/>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2400" b="0" i="0" u="none" strike="noStrike" cap="none">
                <a:solidFill>
                  <a:schemeClr val="dk1"/>
                </a:solidFill>
                <a:latin typeface="Calibri"/>
                <a:ea typeface="Calibri"/>
                <a:cs typeface="Calibri"/>
                <a:sym typeface="Calibri"/>
              </a:rPr>
              <a:t>Introductions and context setting (10 – 15 mins)</a:t>
            </a:r>
            <a:endParaRPr/>
          </a:p>
          <a:p>
            <a:pPr marL="0" marR="0" lvl="0" indent="0" algn="l" rtl="0">
              <a:lnSpc>
                <a:spcPct val="90000"/>
              </a:lnSpc>
              <a:spcBef>
                <a:spcPts val="1600"/>
              </a:spcBef>
              <a:spcAft>
                <a:spcPts val="0"/>
              </a:spcAft>
              <a:buClr>
                <a:schemeClr val="dk1"/>
              </a:buClr>
              <a:buSzPts val="2400"/>
              <a:buFont typeface="Arial"/>
              <a:buNone/>
            </a:pPr>
            <a:r>
              <a:rPr lang="en-GB" sz="2400" b="0" i="0" u="none" strike="noStrike" cap="none">
                <a:solidFill>
                  <a:schemeClr val="dk1"/>
                </a:solidFill>
                <a:latin typeface="Calibri"/>
                <a:ea typeface="Calibri"/>
                <a:cs typeface="Calibri"/>
                <a:sym typeface="Calibri"/>
              </a:rPr>
              <a:t>What are inclusive wellbeing economies? (15 – 30 mins)</a:t>
            </a:r>
            <a:endParaRPr/>
          </a:p>
          <a:p>
            <a:pPr marL="0" marR="0" lvl="0" indent="0" algn="l" rtl="0">
              <a:lnSpc>
                <a:spcPct val="90000"/>
              </a:lnSpc>
              <a:spcBef>
                <a:spcPts val="1600"/>
              </a:spcBef>
              <a:spcAft>
                <a:spcPts val="0"/>
              </a:spcAft>
              <a:buClr>
                <a:schemeClr val="dk1"/>
              </a:buClr>
              <a:buSzPts val="2400"/>
              <a:buFont typeface="Arial"/>
              <a:buNone/>
            </a:pPr>
            <a:r>
              <a:rPr lang="en-GB" sz="2400" b="0" i="0" u="none" strike="noStrike" cap="none">
                <a:solidFill>
                  <a:schemeClr val="dk1"/>
                </a:solidFill>
                <a:latin typeface="Calibri"/>
                <a:ea typeface="Calibri"/>
                <a:cs typeface="Calibri"/>
                <a:sym typeface="Calibri"/>
              </a:rPr>
              <a:t>Self-assessment (35 – 50 mins)</a:t>
            </a:r>
            <a:endParaRPr/>
          </a:p>
          <a:p>
            <a:pPr marL="0" marR="0" lvl="0" indent="0" algn="l" rtl="0">
              <a:lnSpc>
                <a:spcPct val="90000"/>
              </a:lnSpc>
              <a:spcBef>
                <a:spcPts val="1600"/>
              </a:spcBef>
              <a:spcAft>
                <a:spcPts val="0"/>
              </a:spcAft>
              <a:buClr>
                <a:schemeClr val="dk1"/>
              </a:buClr>
              <a:buSzPts val="2400"/>
              <a:buFont typeface="Arial"/>
              <a:buNone/>
            </a:pPr>
            <a:r>
              <a:rPr lang="en-GB" sz="2400" b="0" i="0" u="none" strike="noStrike" cap="none">
                <a:solidFill>
                  <a:schemeClr val="dk1"/>
                </a:solidFill>
                <a:latin typeface="Calibri"/>
                <a:ea typeface="Calibri"/>
                <a:cs typeface="Calibri"/>
                <a:sym typeface="Calibri"/>
              </a:rPr>
              <a:t>Developing a visions and shared purpose (35 – 50 mins)</a:t>
            </a:r>
            <a:endParaRPr/>
          </a:p>
          <a:p>
            <a:pPr marL="0" marR="0" lvl="0" indent="0" algn="l" rtl="0">
              <a:lnSpc>
                <a:spcPct val="90000"/>
              </a:lnSpc>
              <a:spcBef>
                <a:spcPts val="1600"/>
              </a:spcBef>
              <a:spcAft>
                <a:spcPts val="0"/>
              </a:spcAft>
              <a:buClr>
                <a:schemeClr val="dk1"/>
              </a:buClr>
              <a:buSzPts val="2400"/>
              <a:buFont typeface="Arial"/>
              <a:buNone/>
            </a:pPr>
            <a:r>
              <a:rPr lang="en-GB" sz="2400" b="0" i="0" u="none" strike="noStrike" cap="none">
                <a:solidFill>
                  <a:schemeClr val="dk1"/>
                </a:solidFill>
                <a:latin typeface="Calibri"/>
                <a:ea typeface="Calibri"/>
                <a:cs typeface="Calibri"/>
                <a:sym typeface="Calibri"/>
              </a:rPr>
              <a:t>Action planning (20 – 25 mins)</a:t>
            </a:r>
            <a:endParaRPr/>
          </a:p>
          <a:p>
            <a:pPr marL="0" marR="0" lvl="0" indent="0" algn="l" rtl="0">
              <a:lnSpc>
                <a:spcPct val="90000"/>
              </a:lnSpc>
              <a:spcBef>
                <a:spcPts val="1600"/>
              </a:spcBef>
              <a:spcAft>
                <a:spcPts val="0"/>
              </a:spcAft>
              <a:buClr>
                <a:schemeClr val="dk1"/>
              </a:buClr>
              <a:buSzPts val="2400"/>
              <a:buFont typeface="Arial"/>
              <a:buNone/>
            </a:pPr>
            <a:r>
              <a:rPr lang="en-GB" sz="2400" b="0" i="0" u="none" strike="noStrike" cap="none">
                <a:solidFill>
                  <a:schemeClr val="dk1"/>
                </a:solidFill>
                <a:latin typeface="Calibri"/>
                <a:ea typeface="Calibri"/>
                <a:cs typeface="Calibri"/>
                <a:sym typeface="Calibri"/>
              </a:rPr>
              <a:t>Wrap-up (5 – 10 mins)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28"/>
        <p:cNvGrpSpPr/>
        <p:nvPr/>
      </p:nvGrpSpPr>
      <p:grpSpPr>
        <a:xfrm>
          <a:off x="0" y="0"/>
          <a:ext cx="0" cy="0"/>
          <a:chOff x="0" y="0"/>
          <a:chExt cx="0" cy="0"/>
        </a:xfrm>
      </p:grpSpPr>
      <p:sp>
        <p:nvSpPr>
          <p:cNvPr id="229" name="Google Shape;229;p19"/>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Why does it matter? So what?</a:t>
            </a:r>
            <a:endParaRPr/>
          </a:p>
        </p:txBody>
      </p:sp>
      <p:sp>
        <p:nvSpPr>
          <p:cNvPr id="230" name="Google Shape;230;p19"/>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2400" b="1">
                <a:solidFill>
                  <a:schemeClr val="dk1"/>
                </a:solidFill>
                <a:latin typeface="Calibri"/>
                <a:ea typeface="Calibri"/>
                <a:cs typeface="Calibri"/>
                <a:sym typeface="Calibri"/>
              </a:rPr>
              <a:t>“I’m working in public health, why should I care?”</a:t>
            </a: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GB" sz="2400">
                <a:solidFill>
                  <a:schemeClr val="dk1"/>
                </a:solidFill>
                <a:latin typeface="Calibri"/>
                <a:ea typeface="Calibri"/>
                <a:cs typeface="Calibri"/>
                <a:sym typeface="Calibri"/>
              </a:rPr>
              <a:t>Shifting towards an IWE will allow us distribute wealth and resources more equitably and so tackle health inequalities, by addressing wider determinants of health.</a:t>
            </a:r>
            <a:endParaRPr/>
          </a:p>
          <a:p>
            <a:pPr marL="0" marR="0" lvl="0" indent="0" algn="l" rtl="0">
              <a:lnSpc>
                <a:spcPct val="90000"/>
              </a:lnSpc>
              <a:spcBef>
                <a:spcPts val="1000"/>
              </a:spcBef>
              <a:spcAft>
                <a:spcPts val="0"/>
              </a:spcAft>
              <a:buClr>
                <a:schemeClr val="dk1"/>
              </a:buClr>
              <a:buSzPts val="2400"/>
              <a:buFont typeface="Arial"/>
              <a:buNone/>
            </a:pPr>
            <a:endParaRPr sz="2400" b="1">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GB" sz="2400" b="1">
                <a:solidFill>
                  <a:schemeClr val="dk1"/>
                </a:solidFill>
                <a:latin typeface="Calibri"/>
                <a:ea typeface="Calibri"/>
                <a:cs typeface="Calibri"/>
                <a:sym typeface="Calibri"/>
              </a:rPr>
              <a:t>“I’m working in economic regen or economic policy, why should I care?” </a:t>
            </a:r>
            <a:endParaRPr/>
          </a:p>
          <a:p>
            <a:pPr marL="0" marR="0" lvl="0" indent="0" algn="l" rtl="0">
              <a:lnSpc>
                <a:spcPct val="90000"/>
              </a:lnSpc>
              <a:spcBef>
                <a:spcPts val="1000"/>
              </a:spcBef>
              <a:spcAft>
                <a:spcPts val="0"/>
              </a:spcAft>
              <a:buClr>
                <a:schemeClr val="dk1"/>
              </a:buClr>
              <a:buSzPts val="2400"/>
              <a:buFont typeface="Arial"/>
              <a:buNone/>
            </a:pPr>
            <a:r>
              <a:rPr lang="en-GB" sz="2400">
                <a:solidFill>
                  <a:schemeClr val="dk1"/>
                </a:solidFill>
                <a:latin typeface="Calibri"/>
                <a:ea typeface="Calibri"/>
                <a:cs typeface="Calibri"/>
                <a:sym typeface="Calibri"/>
              </a:rPr>
              <a:t>Shifting towards an IWE will allow you to ‘level up’ across your local place and help boost prosperity in left behind places and communities.</a:t>
            </a:r>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GB" sz="2400" b="1">
                <a:solidFill>
                  <a:schemeClr val="dk1"/>
                </a:solidFill>
                <a:latin typeface="Calibri"/>
                <a:ea typeface="Calibri"/>
                <a:cs typeface="Calibri"/>
                <a:sym typeface="Calibri"/>
              </a:rPr>
              <a:t>“I’m an elected member, why should I care?”</a:t>
            </a:r>
            <a:endParaRPr/>
          </a:p>
          <a:p>
            <a:pPr marL="0" marR="0" lvl="0" indent="0" algn="l" rtl="0">
              <a:lnSpc>
                <a:spcPct val="90000"/>
              </a:lnSpc>
              <a:spcBef>
                <a:spcPts val="1000"/>
              </a:spcBef>
              <a:spcAft>
                <a:spcPts val="0"/>
              </a:spcAft>
              <a:buClr>
                <a:schemeClr val="dk1"/>
              </a:buClr>
              <a:buSzPts val="2400"/>
              <a:buFont typeface="Arial"/>
              <a:buNone/>
            </a:pPr>
            <a:r>
              <a:rPr lang="en-GB" sz="2400">
                <a:solidFill>
                  <a:schemeClr val="dk1"/>
                </a:solidFill>
                <a:latin typeface="Calibri"/>
                <a:ea typeface="Calibri"/>
                <a:cs typeface="Calibri"/>
                <a:sym typeface="Calibri"/>
              </a:rPr>
              <a:t>Shifting towards an IWE will lead to more inclusive and prosperous local economies, where all local people have the best opportunity to thrive.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35"/>
        <p:cNvGrpSpPr/>
        <p:nvPr/>
      </p:nvGrpSpPr>
      <p:grpSpPr>
        <a:xfrm>
          <a:off x="0" y="0"/>
          <a:ext cx="0" cy="0"/>
          <a:chOff x="0" y="0"/>
          <a:chExt cx="0" cy="0"/>
        </a:xfrm>
      </p:grpSpPr>
      <p:sp>
        <p:nvSpPr>
          <p:cNvPr id="236" name="Google Shape;236;g35c938d1ca1_0_12"/>
          <p:cNvSpPr txBox="1">
            <a:spLocks noGrp="1"/>
          </p:cNvSpPr>
          <p:nvPr>
            <p:ph type="ctrTitle"/>
          </p:nvPr>
        </p:nvSpPr>
        <p:spPr>
          <a:xfrm>
            <a:off x="533400" y="2"/>
            <a:ext cx="11658600" cy="939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Why does it matter? So what?</a:t>
            </a:r>
            <a:endParaRPr/>
          </a:p>
        </p:txBody>
      </p:sp>
      <p:sp>
        <p:nvSpPr>
          <p:cNvPr id="237" name="Google Shape;237;g35c938d1ca1_0_12"/>
          <p:cNvSpPr/>
          <p:nvPr/>
        </p:nvSpPr>
        <p:spPr>
          <a:xfrm>
            <a:off x="379950" y="1005350"/>
            <a:ext cx="10834500" cy="1517100"/>
          </a:xfrm>
          <a:prstGeom prst="wedgeRoundRectCallout">
            <a:avLst>
              <a:gd name="adj1" fmla="val -42405"/>
              <a:gd name="adj2" fmla="val 67746"/>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2400"/>
              <a:buFont typeface="Arial"/>
              <a:buNone/>
            </a:pPr>
            <a:r>
              <a:rPr lang="en-GB" sz="2400" b="1">
                <a:solidFill>
                  <a:schemeClr val="dk1"/>
                </a:solidFill>
                <a:latin typeface="Calibri"/>
                <a:ea typeface="Calibri"/>
                <a:cs typeface="Calibri"/>
                <a:sym typeface="Calibri"/>
              </a:rPr>
              <a:t>“I’m working in public health, why should I care?”</a:t>
            </a:r>
            <a:endParaRPr sz="24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2400"/>
              <a:buFont typeface="Arial"/>
              <a:buNone/>
            </a:pPr>
            <a:r>
              <a:rPr lang="en-GB" sz="2400">
                <a:solidFill>
                  <a:schemeClr val="dk1"/>
                </a:solidFill>
                <a:latin typeface="Calibri"/>
                <a:ea typeface="Calibri"/>
                <a:cs typeface="Calibri"/>
                <a:sym typeface="Calibri"/>
              </a:rPr>
              <a:t>Shifting towards an IWE will allow us distribute wealth and resources more equitably and so tackle health inequalities, by addressing wider determinants of health.</a:t>
            </a:r>
            <a:endParaRPr sz="2400" b="1">
              <a:solidFill>
                <a:schemeClr val="dk1"/>
              </a:solidFill>
              <a:latin typeface="Calibri"/>
              <a:ea typeface="Calibri"/>
              <a:cs typeface="Calibri"/>
              <a:sym typeface="Calibri"/>
            </a:endParaRPr>
          </a:p>
        </p:txBody>
      </p:sp>
      <p:sp>
        <p:nvSpPr>
          <p:cNvPr id="238" name="Google Shape;238;g35c938d1ca1_0_12"/>
          <p:cNvSpPr/>
          <p:nvPr/>
        </p:nvSpPr>
        <p:spPr>
          <a:xfrm>
            <a:off x="326075" y="4990725"/>
            <a:ext cx="10834500" cy="1517100"/>
          </a:xfrm>
          <a:prstGeom prst="wedgeRoundRectCallout">
            <a:avLst>
              <a:gd name="adj1" fmla="val -40996"/>
              <a:gd name="adj2" fmla="val 64206"/>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1000"/>
              </a:spcBef>
              <a:spcAft>
                <a:spcPts val="0"/>
              </a:spcAft>
              <a:buClr>
                <a:schemeClr val="dk1"/>
              </a:buClr>
              <a:buSzPts val="2400"/>
              <a:buFont typeface="Arial"/>
              <a:buNone/>
            </a:pPr>
            <a:r>
              <a:rPr lang="en-GB" sz="2400" b="1">
                <a:solidFill>
                  <a:schemeClr val="dk1"/>
                </a:solidFill>
                <a:latin typeface="Calibri"/>
                <a:ea typeface="Calibri"/>
                <a:cs typeface="Calibri"/>
                <a:sym typeface="Calibri"/>
              </a:rPr>
              <a:t>“I’m working in economic regen or economic policy, why should I care?” </a:t>
            </a:r>
            <a:endParaRPr>
              <a:solidFill>
                <a:schemeClr val="dk1"/>
              </a:solidFill>
            </a:endParaRPr>
          </a:p>
          <a:p>
            <a:pPr marL="0" lvl="0" indent="0" algn="l" rtl="0">
              <a:lnSpc>
                <a:spcPct val="90000"/>
              </a:lnSpc>
              <a:spcBef>
                <a:spcPts val="1000"/>
              </a:spcBef>
              <a:spcAft>
                <a:spcPts val="0"/>
              </a:spcAft>
              <a:buClr>
                <a:schemeClr val="dk1"/>
              </a:buClr>
              <a:buSzPts val="2400"/>
              <a:buFont typeface="Arial"/>
              <a:buNone/>
            </a:pPr>
            <a:r>
              <a:rPr lang="en-GB" sz="2400">
                <a:solidFill>
                  <a:schemeClr val="dk1"/>
                </a:solidFill>
                <a:latin typeface="Calibri"/>
                <a:ea typeface="Calibri"/>
                <a:cs typeface="Calibri"/>
                <a:sym typeface="Calibri"/>
              </a:rPr>
              <a:t>Shifting towards an IWE will allow you to ‘level up’ across your local place and help boost prosperity in left behind places and communities.</a:t>
            </a:r>
            <a:endParaRPr sz="2400" b="1">
              <a:solidFill>
                <a:schemeClr val="dk1"/>
              </a:solidFill>
              <a:latin typeface="Calibri"/>
              <a:ea typeface="Calibri"/>
              <a:cs typeface="Calibri"/>
              <a:sym typeface="Calibri"/>
            </a:endParaRPr>
          </a:p>
        </p:txBody>
      </p:sp>
      <p:sp>
        <p:nvSpPr>
          <p:cNvPr id="239" name="Google Shape;239;g35c938d1ca1_0_12"/>
          <p:cNvSpPr/>
          <p:nvPr/>
        </p:nvSpPr>
        <p:spPr>
          <a:xfrm>
            <a:off x="379950" y="3020475"/>
            <a:ext cx="10834500" cy="1517100"/>
          </a:xfrm>
          <a:prstGeom prst="wedgeRoundRectCallout">
            <a:avLst>
              <a:gd name="adj1" fmla="val 40777"/>
              <a:gd name="adj2" fmla="val 67763"/>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1000"/>
              </a:spcBef>
              <a:spcAft>
                <a:spcPts val="0"/>
              </a:spcAft>
              <a:buNone/>
            </a:pPr>
            <a:r>
              <a:rPr lang="en-GB" sz="2400" b="1">
                <a:solidFill>
                  <a:schemeClr val="dk1"/>
                </a:solidFill>
                <a:latin typeface="Calibri"/>
                <a:ea typeface="Calibri"/>
                <a:cs typeface="Calibri"/>
                <a:sym typeface="Calibri"/>
              </a:rPr>
              <a:t>“I’m a local resident, why should I care?”</a:t>
            </a:r>
            <a:endParaRPr>
              <a:solidFill>
                <a:schemeClr val="dk1"/>
              </a:solidFill>
            </a:endParaRPr>
          </a:p>
          <a:p>
            <a:pPr marL="0" lvl="0" indent="0" algn="l" rtl="0">
              <a:lnSpc>
                <a:spcPct val="90000"/>
              </a:lnSpc>
              <a:spcBef>
                <a:spcPts val="1000"/>
              </a:spcBef>
              <a:spcAft>
                <a:spcPts val="0"/>
              </a:spcAft>
              <a:buNone/>
            </a:pPr>
            <a:r>
              <a:rPr lang="en-GB" sz="2400">
                <a:solidFill>
                  <a:schemeClr val="dk1"/>
                </a:solidFill>
                <a:latin typeface="Calibri"/>
                <a:ea typeface="Calibri"/>
                <a:cs typeface="Calibri"/>
                <a:sym typeface="Calibri"/>
              </a:rPr>
              <a:t>Shifting towards an IWE will allow for wealth and resources to be shared more equally and give you the best opportunity to participate in your local economy and thrive.</a:t>
            </a:r>
            <a:endParaRPr sz="2400" b="1">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44"/>
        <p:cNvGrpSpPr/>
        <p:nvPr/>
      </p:nvGrpSpPr>
      <p:grpSpPr>
        <a:xfrm>
          <a:off x="0" y="0"/>
          <a:ext cx="0" cy="0"/>
          <a:chOff x="0" y="0"/>
          <a:chExt cx="0" cy="0"/>
        </a:xfrm>
      </p:grpSpPr>
      <p:sp>
        <p:nvSpPr>
          <p:cNvPr id="245" name="Google Shape;245;p20"/>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Why does it matter? So what?</a:t>
            </a:r>
            <a:endParaRPr/>
          </a:p>
        </p:txBody>
      </p:sp>
      <p:sp>
        <p:nvSpPr>
          <p:cNvPr id="246" name="Google Shape;246;p20"/>
          <p:cNvSpPr/>
          <p:nvPr/>
        </p:nvSpPr>
        <p:spPr>
          <a:xfrm>
            <a:off x="379950" y="1678600"/>
            <a:ext cx="10834500" cy="1517100"/>
          </a:xfrm>
          <a:prstGeom prst="wedgeRoundRectCallout">
            <a:avLst>
              <a:gd name="adj1" fmla="val -41411"/>
              <a:gd name="adj2" fmla="val 84312"/>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2400"/>
              <a:buFont typeface="Arial"/>
              <a:buNone/>
            </a:pPr>
            <a:r>
              <a:rPr lang="en-GB" sz="2400" b="1">
                <a:solidFill>
                  <a:schemeClr val="dk1"/>
                </a:solidFill>
                <a:latin typeface="Calibri"/>
                <a:ea typeface="Calibri"/>
                <a:cs typeface="Calibri"/>
                <a:sym typeface="Calibri"/>
              </a:rPr>
              <a:t>“I’m a local business, why should I care?”</a:t>
            </a:r>
            <a:endParaRPr>
              <a:solidFill>
                <a:schemeClr val="dk1"/>
              </a:solidFill>
            </a:endParaRPr>
          </a:p>
          <a:p>
            <a:pPr marL="0" lvl="0" indent="0" algn="l" rtl="0">
              <a:lnSpc>
                <a:spcPct val="90000"/>
              </a:lnSpc>
              <a:spcBef>
                <a:spcPts val="1000"/>
              </a:spcBef>
              <a:spcAft>
                <a:spcPts val="0"/>
              </a:spcAft>
              <a:buClr>
                <a:schemeClr val="dk1"/>
              </a:buClr>
              <a:buSzPts val="2400"/>
              <a:buFont typeface="Arial"/>
              <a:buNone/>
            </a:pPr>
            <a:r>
              <a:rPr lang="en-GB" sz="2400">
                <a:solidFill>
                  <a:schemeClr val="dk1"/>
                </a:solidFill>
                <a:latin typeface="Calibri"/>
                <a:ea typeface="Calibri"/>
                <a:cs typeface="Calibri"/>
                <a:sym typeface="Calibri"/>
              </a:rPr>
              <a:t>Shifting towards an IWE will allow more wealth and resources to be retained and spent within local places, benefitting local businesses.</a:t>
            </a:r>
            <a:endParaRPr>
              <a:latin typeface="Calibri"/>
              <a:ea typeface="Calibri"/>
              <a:cs typeface="Calibri"/>
              <a:sym typeface="Calibri"/>
            </a:endParaRPr>
          </a:p>
        </p:txBody>
      </p:sp>
      <p:sp>
        <p:nvSpPr>
          <p:cNvPr id="247" name="Google Shape;247;p20"/>
          <p:cNvSpPr/>
          <p:nvPr/>
        </p:nvSpPr>
        <p:spPr>
          <a:xfrm>
            <a:off x="1080125" y="4497000"/>
            <a:ext cx="10834500" cy="1517100"/>
          </a:xfrm>
          <a:prstGeom prst="wedgeRoundRectCallout">
            <a:avLst>
              <a:gd name="adj1" fmla="val 39368"/>
              <a:gd name="adj2" fmla="val 83142"/>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1000"/>
              </a:spcBef>
              <a:spcAft>
                <a:spcPts val="0"/>
              </a:spcAft>
              <a:buClr>
                <a:schemeClr val="dk1"/>
              </a:buClr>
              <a:buSzPts val="2400"/>
              <a:buFont typeface="Arial"/>
              <a:buNone/>
            </a:pPr>
            <a:r>
              <a:rPr lang="en-GB" sz="2400" b="1">
                <a:solidFill>
                  <a:schemeClr val="dk1"/>
                </a:solidFill>
                <a:latin typeface="Calibri"/>
                <a:ea typeface="Calibri"/>
                <a:cs typeface="Calibri"/>
                <a:sym typeface="Calibri"/>
              </a:rPr>
              <a:t>“I’m a local resident, why should I care?”</a:t>
            </a:r>
            <a:endParaRPr>
              <a:solidFill>
                <a:schemeClr val="dk1"/>
              </a:solidFill>
            </a:endParaRPr>
          </a:p>
          <a:p>
            <a:pPr marL="0" lvl="0" indent="0" algn="l" rtl="0">
              <a:lnSpc>
                <a:spcPct val="90000"/>
              </a:lnSpc>
              <a:spcBef>
                <a:spcPts val="1000"/>
              </a:spcBef>
              <a:spcAft>
                <a:spcPts val="0"/>
              </a:spcAft>
              <a:buClr>
                <a:schemeClr val="dk1"/>
              </a:buClr>
              <a:buSzPts val="2400"/>
              <a:buFont typeface="Arial"/>
              <a:buNone/>
            </a:pPr>
            <a:r>
              <a:rPr lang="en-GB" sz="2400">
                <a:solidFill>
                  <a:schemeClr val="dk1"/>
                </a:solidFill>
                <a:latin typeface="Calibri"/>
                <a:ea typeface="Calibri"/>
                <a:cs typeface="Calibri"/>
                <a:sym typeface="Calibri"/>
              </a:rPr>
              <a:t>Shifting towards an IWE will allow for wealth and resources to be shared more equally and give you the best opportunity to participate in your local economy and thrive.</a:t>
            </a:r>
            <a:endParaRPr sz="2400" b="1">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52"/>
        <p:cNvGrpSpPr/>
        <p:nvPr/>
      </p:nvGrpSpPr>
      <p:grpSpPr>
        <a:xfrm>
          <a:off x="0" y="0"/>
          <a:ext cx="0" cy="0"/>
          <a:chOff x="0" y="0"/>
          <a:chExt cx="0" cy="0"/>
        </a:xfrm>
      </p:grpSpPr>
      <p:sp>
        <p:nvSpPr>
          <p:cNvPr id="253" name="Google Shape;253;p21"/>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A vicious cycle or a virtuous cycle?</a:t>
            </a:r>
            <a:endParaRPr/>
          </a:p>
        </p:txBody>
      </p:sp>
      <p:pic>
        <p:nvPicPr>
          <p:cNvPr id="254" name="Google Shape;254;p21" descr="A diagram of a balance scale&#10;&#10;Description automatically generated"/>
          <p:cNvPicPr preferRelativeResize="0"/>
          <p:nvPr/>
        </p:nvPicPr>
        <p:blipFill rotWithShape="1">
          <a:blip r:embed="rId3">
            <a:alphaModFix/>
          </a:blip>
          <a:srcRect/>
          <a:stretch/>
        </p:blipFill>
        <p:spPr>
          <a:xfrm>
            <a:off x="2591855" y="1210369"/>
            <a:ext cx="7008289" cy="564763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59"/>
        <p:cNvGrpSpPr/>
        <p:nvPr/>
      </p:nvGrpSpPr>
      <p:grpSpPr>
        <a:xfrm>
          <a:off x="0" y="0"/>
          <a:ext cx="0" cy="0"/>
          <a:chOff x="0" y="0"/>
          <a:chExt cx="0" cy="0"/>
        </a:xfrm>
      </p:grpSpPr>
      <p:sp>
        <p:nvSpPr>
          <p:cNvPr id="260" name="Google Shape;260;p22"/>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567D2D"/>
              </a:buClr>
              <a:buSzPct val="100000"/>
              <a:buFont typeface="Calibri"/>
              <a:buNone/>
            </a:pPr>
            <a:endParaRPr sz="4800" b="1">
              <a:solidFill>
                <a:srgbClr val="567D2D"/>
              </a:solidFill>
            </a:endParaRPr>
          </a:p>
          <a:p>
            <a:pPr marL="0" lvl="0" indent="0" algn="l" rtl="0">
              <a:lnSpc>
                <a:spcPct val="90000"/>
              </a:lnSpc>
              <a:spcBef>
                <a:spcPts val="0"/>
              </a:spcBef>
              <a:spcAft>
                <a:spcPts val="0"/>
              </a:spcAft>
              <a:buClr>
                <a:srgbClr val="567D2D"/>
              </a:buClr>
              <a:buSzPct val="100000"/>
              <a:buFont typeface="Calibri"/>
              <a:buNone/>
            </a:pPr>
            <a:endParaRPr sz="4800" b="1">
              <a:solidFill>
                <a:srgbClr val="567D2D"/>
              </a:solidFill>
            </a:endParaRPr>
          </a:p>
          <a:p>
            <a:pPr marL="0" lvl="0" indent="0" algn="l" rtl="0">
              <a:lnSpc>
                <a:spcPct val="90000"/>
              </a:lnSpc>
              <a:spcBef>
                <a:spcPts val="0"/>
              </a:spcBef>
              <a:spcAft>
                <a:spcPts val="0"/>
              </a:spcAft>
              <a:buClr>
                <a:srgbClr val="567D2D"/>
              </a:buClr>
              <a:buSzPct val="104854"/>
              <a:buFont typeface="Calibri"/>
              <a:buNone/>
            </a:pPr>
            <a:r>
              <a:rPr lang="en-GB" sz="4577" b="1">
                <a:solidFill>
                  <a:srgbClr val="567D2D"/>
                </a:solidFill>
              </a:rPr>
              <a:t>‘Failure demand’ and the importance of acting early</a:t>
            </a:r>
            <a:endParaRPr sz="5777"/>
          </a:p>
        </p:txBody>
      </p:sp>
      <p:pic>
        <p:nvPicPr>
          <p:cNvPr id="261" name="Google Shape;261;p22"/>
          <p:cNvPicPr preferRelativeResize="0"/>
          <p:nvPr/>
        </p:nvPicPr>
        <p:blipFill>
          <a:blip r:embed="rId3">
            <a:alphaModFix/>
          </a:blip>
          <a:stretch>
            <a:fillRect/>
          </a:stretch>
        </p:blipFill>
        <p:spPr>
          <a:xfrm>
            <a:off x="1244175" y="1019400"/>
            <a:ext cx="9970724" cy="56134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265"/>
        <p:cNvGrpSpPr/>
        <p:nvPr/>
      </p:nvGrpSpPr>
      <p:grpSpPr>
        <a:xfrm>
          <a:off x="0" y="0"/>
          <a:ext cx="0" cy="0"/>
          <a:chOff x="0" y="0"/>
          <a:chExt cx="0" cy="0"/>
        </a:xfrm>
      </p:grpSpPr>
      <p:sp>
        <p:nvSpPr>
          <p:cNvPr id="266" name="Google Shape;266;p23"/>
          <p:cNvSpPr/>
          <p:nvPr/>
        </p:nvSpPr>
        <p:spPr>
          <a:xfrm>
            <a:off x="1341072" y="2032000"/>
            <a:ext cx="10850928" cy="4826000"/>
          </a:xfrm>
          <a:prstGeom prst="round2SameRect">
            <a:avLst>
              <a:gd name="adj1" fmla="val 50000"/>
              <a:gd name="adj2" fmla="val 0"/>
            </a:avLst>
          </a:prstGeom>
          <a:solidFill>
            <a:srgbClr val="567D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23"/>
          <p:cNvSpPr/>
          <p:nvPr/>
        </p:nvSpPr>
        <p:spPr>
          <a:xfrm>
            <a:off x="8475133" y="2032000"/>
            <a:ext cx="3716867" cy="4826000"/>
          </a:xfrm>
          <a:prstGeom prst="rect">
            <a:avLst/>
          </a:prstGeom>
          <a:solidFill>
            <a:srgbClr val="567D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23"/>
          <p:cNvSpPr txBox="1"/>
          <p:nvPr/>
        </p:nvSpPr>
        <p:spPr>
          <a:xfrm>
            <a:off x="2399814" y="3319462"/>
            <a:ext cx="5957358" cy="112553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200"/>
              <a:buFont typeface="Calibri"/>
              <a:buNone/>
            </a:pPr>
            <a:r>
              <a:rPr lang="en-GB" sz="3200" b="1">
                <a:solidFill>
                  <a:schemeClr val="lt1"/>
                </a:solidFill>
                <a:latin typeface="Calibri"/>
                <a:ea typeface="Calibri"/>
                <a:cs typeface="Calibri"/>
                <a:sym typeface="Calibri"/>
              </a:rPr>
              <a:t>How can you get started with inclusive wellbeing economies?</a:t>
            </a:r>
            <a:endParaRPr/>
          </a:p>
        </p:txBody>
      </p:sp>
      <p:pic>
        <p:nvPicPr>
          <p:cNvPr id="269" name="Google Shape;269;p23" descr="A green and white logo&#10;&#10;Description automatically generated"/>
          <p:cNvPicPr preferRelativeResize="0"/>
          <p:nvPr/>
        </p:nvPicPr>
        <p:blipFill rotWithShape="1">
          <a:blip r:embed="rId3">
            <a:alphaModFix/>
          </a:blip>
          <a:srcRect/>
          <a:stretch/>
        </p:blipFill>
        <p:spPr>
          <a:xfrm>
            <a:off x="197499" y="127001"/>
            <a:ext cx="2084354" cy="208435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74"/>
        <p:cNvGrpSpPr/>
        <p:nvPr/>
      </p:nvGrpSpPr>
      <p:grpSpPr>
        <a:xfrm>
          <a:off x="0" y="0"/>
          <a:ext cx="0" cy="0"/>
          <a:chOff x="0" y="0"/>
          <a:chExt cx="0" cy="0"/>
        </a:xfrm>
      </p:grpSpPr>
      <p:sp>
        <p:nvSpPr>
          <p:cNvPr id="275" name="Google Shape;275;p24"/>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Getting started</a:t>
            </a:r>
            <a:endParaRPr/>
          </a:p>
        </p:txBody>
      </p:sp>
      <p:sp>
        <p:nvSpPr>
          <p:cNvPr id="276" name="Google Shape;276;p24"/>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GB" sz="2000">
                <a:solidFill>
                  <a:schemeClr val="dk1"/>
                </a:solidFill>
                <a:latin typeface="Calibri"/>
                <a:ea typeface="Calibri"/>
                <a:cs typeface="Calibri"/>
                <a:sym typeface="Calibri"/>
              </a:rPr>
              <a:t>Moving to a more inclusive wellbeing economy involves changing from one way of thinking about and doing things to another. We can approach this in a couple of different ways.</a:t>
            </a:r>
            <a:endParaRPr/>
          </a:p>
          <a:p>
            <a:pPr marL="0" marR="0" lvl="0" indent="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Looking at the wider systems and ways of doing things that underpin our local economies can bring change at a more systemic level. BUT it’s sometimes harder at a local level to influence the kind of things that will bring about this wider change.</a:t>
            </a:r>
            <a:endParaRPr/>
          </a:p>
          <a:p>
            <a:pPr marL="342900" marR="0" lvl="0" indent="-342900" algn="l" rtl="0">
              <a:lnSpc>
                <a:spcPct val="90000"/>
              </a:lnSpc>
              <a:spcBef>
                <a:spcPts val="10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Looking at smaller, locally-oriented actions allows us to focus down on those things that are practical and achievable at a local level. BUT scope and impact may sometimes be limited by wider factors that are out of our control.</a:t>
            </a:r>
            <a:endParaRPr/>
          </a:p>
          <a:p>
            <a:pPr marL="342900" marR="0" lvl="0" indent="-21590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r>
              <a:rPr lang="en-GB" sz="2000" b="1">
                <a:solidFill>
                  <a:schemeClr val="dk1"/>
                </a:solidFill>
                <a:latin typeface="Calibri"/>
                <a:ea typeface="Calibri"/>
                <a:cs typeface="Calibri"/>
                <a:sym typeface="Calibri"/>
              </a:rPr>
              <a:t>In practice, you probably need some of both </a:t>
            </a:r>
            <a:r>
              <a:rPr lang="en-GB" sz="2000">
                <a:solidFill>
                  <a:schemeClr val="dk1"/>
                </a:solidFill>
                <a:latin typeface="Calibri"/>
                <a:ea typeface="Calibri"/>
                <a:cs typeface="Calibri"/>
                <a:sym typeface="Calibri"/>
              </a:rPr>
              <a:t>and where you start from will depend on your local context and where the interest and energy among your partners takes you. </a:t>
            </a:r>
            <a:endParaRPr/>
          </a:p>
          <a:p>
            <a:pPr marL="0" marR="0" lvl="0" indent="0" algn="l" rtl="0">
              <a:lnSpc>
                <a:spcPct val="90000"/>
              </a:lnSpc>
              <a:spcBef>
                <a:spcPts val="1000"/>
              </a:spcBef>
              <a:spcAft>
                <a:spcPts val="0"/>
              </a:spcAft>
              <a:buClr>
                <a:schemeClr val="dk1"/>
              </a:buClr>
              <a:buSzPts val="2000"/>
              <a:buFont typeface="Arial"/>
              <a:buNone/>
            </a:pPr>
            <a:r>
              <a:rPr lang="en-GB" sz="2000">
                <a:solidFill>
                  <a:schemeClr val="dk1"/>
                </a:solidFill>
                <a:latin typeface="Calibri"/>
                <a:ea typeface="Calibri"/>
                <a:cs typeface="Calibri"/>
                <a:sym typeface="Calibri"/>
              </a:rPr>
              <a:t>You could start by looking at wider systems and then use that to focus down on particular actions that are needed OR start with what’s doable at a small scale and use the energy and momentum generated by that to make the case for wider change.</a:t>
            </a:r>
            <a:endParaRPr/>
          </a:p>
          <a:p>
            <a:pPr marL="342900" marR="0" lvl="0" indent="-19050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81"/>
        <p:cNvGrpSpPr/>
        <p:nvPr/>
      </p:nvGrpSpPr>
      <p:grpSpPr>
        <a:xfrm>
          <a:off x="0" y="0"/>
          <a:ext cx="0" cy="0"/>
          <a:chOff x="0" y="0"/>
          <a:chExt cx="0" cy="0"/>
        </a:xfrm>
      </p:grpSpPr>
      <p:sp>
        <p:nvSpPr>
          <p:cNvPr id="282" name="Google Shape;282;p25"/>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Starting big - thinking about systems change</a:t>
            </a:r>
            <a:endParaRPr/>
          </a:p>
        </p:txBody>
      </p:sp>
      <p:sp>
        <p:nvSpPr>
          <p:cNvPr id="283" name="Google Shape;283;p25"/>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2400">
                <a:solidFill>
                  <a:schemeClr val="dk1"/>
                </a:solidFill>
                <a:latin typeface="Calibri"/>
                <a:ea typeface="Calibri"/>
                <a:cs typeface="Calibri"/>
                <a:sym typeface="Calibri"/>
              </a:rPr>
              <a:t>There are multiple different models that can be used to think about systems change. These next few slides will briefly describe a couple that have already been applied to the shift to more inclusive wellbeing economies and that you can use to help explore what this might look like for you at a local level.</a:t>
            </a:r>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GB" sz="2400">
                <a:solidFill>
                  <a:schemeClr val="dk1"/>
                </a:solidFill>
                <a:latin typeface="Calibri"/>
                <a:ea typeface="Calibri"/>
                <a:cs typeface="Calibri"/>
                <a:sym typeface="Calibri"/>
              </a:rPr>
              <a:t>These are: -</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Two Loops Model (originally described by Wheatley and Frieze)</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Four P’s Model  (described by Trebeck and used by WeAll)</a:t>
            </a:r>
            <a:endParaRPr/>
          </a:p>
          <a:p>
            <a:pPr marL="342900" marR="0" lvl="0" indent="-19050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288"/>
        <p:cNvGrpSpPr/>
        <p:nvPr/>
      </p:nvGrpSpPr>
      <p:grpSpPr>
        <a:xfrm>
          <a:off x="0" y="0"/>
          <a:ext cx="0" cy="0"/>
          <a:chOff x="0" y="0"/>
          <a:chExt cx="0" cy="0"/>
        </a:xfrm>
      </p:grpSpPr>
      <p:sp>
        <p:nvSpPr>
          <p:cNvPr id="289" name="Google Shape;289;p26"/>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Two Loops Model</a:t>
            </a:r>
            <a:endParaRPr/>
          </a:p>
        </p:txBody>
      </p:sp>
      <p:pic>
        <p:nvPicPr>
          <p:cNvPr id="290" name="Google Shape;290;p26"/>
          <p:cNvPicPr preferRelativeResize="0"/>
          <p:nvPr/>
        </p:nvPicPr>
        <p:blipFill rotWithShape="1">
          <a:blip r:embed="rId3">
            <a:alphaModFix/>
          </a:blip>
          <a:srcRect/>
          <a:stretch/>
        </p:blipFill>
        <p:spPr>
          <a:xfrm>
            <a:off x="2055575" y="1100050"/>
            <a:ext cx="8080850" cy="46578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295"/>
        <p:cNvGrpSpPr/>
        <p:nvPr/>
      </p:nvGrpSpPr>
      <p:grpSpPr>
        <a:xfrm>
          <a:off x="0" y="0"/>
          <a:ext cx="0" cy="0"/>
          <a:chOff x="0" y="0"/>
          <a:chExt cx="0" cy="0"/>
        </a:xfrm>
      </p:grpSpPr>
      <p:sp>
        <p:nvSpPr>
          <p:cNvPr id="296" name="Google Shape;296;p27"/>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Four P’s Model</a:t>
            </a:r>
            <a:endParaRPr/>
          </a:p>
        </p:txBody>
      </p:sp>
      <p:pic>
        <p:nvPicPr>
          <p:cNvPr id="297" name="Google Shape;297;p27"/>
          <p:cNvPicPr preferRelativeResize="0"/>
          <p:nvPr/>
        </p:nvPicPr>
        <p:blipFill rotWithShape="1">
          <a:blip r:embed="rId3">
            <a:alphaModFix/>
          </a:blip>
          <a:srcRect/>
          <a:stretch/>
        </p:blipFill>
        <p:spPr>
          <a:xfrm>
            <a:off x="2352674" y="1287256"/>
            <a:ext cx="7606665" cy="42834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05"/>
        <p:cNvGrpSpPr/>
        <p:nvPr/>
      </p:nvGrpSpPr>
      <p:grpSpPr>
        <a:xfrm>
          <a:off x="0" y="0"/>
          <a:ext cx="0" cy="0"/>
          <a:chOff x="0" y="0"/>
          <a:chExt cx="0" cy="0"/>
        </a:xfrm>
      </p:grpSpPr>
      <p:sp>
        <p:nvSpPr>
          <p:cNvPr id="106" name="Google Shape;106;p3"/>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But first some introductions…</a:t>
            </a:r>
            <a:endParaRPr/>
          </a:p>
        </p:txBody>
      </p:sp>
      <p:sp>
        <p:nvSpPr>
          <p:cNvPr id="107" name="Google Shape;107;p3"/>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2400" b="0" i="0" u="none" strike="noStrike" cap="none">
                <a:solidFill>
                  <a:schemeClr val="dk1"/>
                </a:solidFill>
                <a:latin typeface="Calibri"/>
                <a:ea typeface="Calibri"/>
                <a:cs typeface="Calibri"/>
                <a:sym typeface="Calibri"/>
              </a:rPr>
              <a:t>Please briefly share with everyone: -</a:t>
            </a:r>
            <a:endParaRPr/>
          </a:p>
          <a:p>
            <a:pPr marL="342900" marR="0" lvl="0" indent="-342900" algn="l" rtl="0">
              <a:lnSpc>
                <a:spcPct val="90000"/>
              </a:lnSpc>
              <a:spcBef>
                <a:spcPts val="1600"/>
              </a:spcBef>
              <a:spcAft>
                <a:spcPts val="0"/>
              </a:spcAft>
              <a:buClr>
                <a:schemeClr val="dk1"/>
              </a:buClr>
              <a:buSzPts val="2400"/>
              <a:buFont typeface="Arial"/>
              <a:buChar char="•"/>
            </a:pPr>
            <a:r>
              <a:rPr lang="en-GB" sz="2400" b="0" i="0" u="none" strike="noStrike" cap="none">
                <a:solidFill>
                  <a:schemeClr val="dk1"/>
                </a:solidFill>
                <a:latin typeface="Calibri"/>
                <a:ea typeface="Calibri"/>
                <a:cs typeface="Calibri"/>
                <a:sym typeface="Calibri"/>
              </a:rPr>
              <a:t>Your name</a:t>
            </a:r>
            <a:endParaRPr/>
          </a:p>
          <a:p>
            <a:pPr marL="342900" marR="0" lvl="0" indent="-342900" algn="l" rtl="0">
              <a:lnSpc>
                <a:spcPct val="90000"/>
              </a:lnSpc>
              <a:spcBef>
                <a:spcPts val="1600"/>
              </a:spcBef>
              <a:spcAft>
                <a:spcPts val="0"/>
              </a:spcAft>
              <a:buClr>
                <a:schemeClr val="dk1"/>
              </a:buClr>
              <a:buSzPts val="2400"/>
              <a:buFont typeface="Arial"/>
              <a:buChar char="•"/>
            </a:pPr>
            <a:r>
              <a:rPr lang="en-GB" sz="2400" b="0" i="0" u="none" strike="noStrike" cap="none">
                <a:solidFill>
                  <a:schemeClr val="dk1"/>
                </a:solidFill>
                <a:latin typeface="Calibri"/>
                <a:ea typeface="Calibri"/>
                <a:cs typeface="Calibri"/>
                <a:sym typeface="Calibri"/>
              </a:rPr>
              <a:t>Your organisation and/or who you’re representing today</a:t>
            </a:r>
            <a:endParaRPr/>
          </a:p>
          <a:p>
            <a:pPr marL="342900" marR="0" lvl="0" indent="-342900" algn="l" rtl="0">
              <a:lnSpc>
                <a:spcPct val="90000"/>
              </a:lnSpc>
              <a:spcBef>
                <a:spcPts val="1600"/>
              </a:spcBef>
              <a:spcAft>
                <a:spcPts val="0"/>
              </a:spcAft>
              <a:buClr>
                <a:schemeClr val="dk1"/>
              </a:buClr>
              <a:buSzPts val="2400"/>
              <a:buFont typeface="Arial"/>
              <a:buChar char="•"/>
            </a:pPr>
            <a:r>
              <a:rPr lang="en-GB" sz="2400" b="0" i="0" u="none" strike="noStrike" cap="none">
                <a:solidFill>
                  <a:schemeClr val="dk1"/>
                </a:solidFill>
                <a:latin typeface="Calibri"/>
                <a:ea typeface="Calibri"/>
                <a:cs typeface="Calibri"/>
                <a:sym typeface="Calibri"/>
              </a:rPr>
              <a:t>Your response to the below check-in question</a:t>
            </a:r>
            <a:endParaRPr/>
          </a:p>
          <a:p>
            <a:pPr marL="342900" marR="0" lvl="0" indent="-190500" algn="l" rtl="0">
              <a:lnSpc>
                <a:spcPct val="90000"/>
              </a:lnSpc>
              <a:spcBef>
                <a:spcPts val="16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1600"/>
              </a:spcBef>
              <a:spcAft>
                <a:spcPts val="0"/>
              </a:spcAft>
              <a:buClr>
                <a:schemeClr val="dk1"/>
              </a:buClr>
              <a:buSzPts val="2400"/>
              <a:buFont typeface="Arial"/>
              <a:buNone/>
            </a:pPr>
            <a:r>
              <a:rPr lang="en-GB" sz="2400" b="0" i="0" u="none" strike="noStrike" cap="none">
                <a:solidFill>
                  <a:schemeClr val="dk1"/>
                </a:solidFill>
                <a:latin typeface="Calibri"/>
                <a:ea typeface="Calibri"/>
                <a:cs typeface="Calibri"/>
                <a:sym typeface="Calibri"/>
              </a:rPr>
              <a:t>‘When was the last time you had the feeling “This is why I do this work” or “This is why I get up in the morning”? What led to that feeling?’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02"/>
        <p:cNvGrpSpPr/>
        <p:nvPr/>
      </p:nvGrpSpPr>
      <p:grpSpPr>
        <a:xfrm>
          <a:off x="0" y="0"/>
          <a:ext cx="0" cy="0"/>
          <a:chOff x="0" y="0"/>
          <a:chExt cx="0" cy="0"/>
        </a:xfrm>
      </p:grpSpPr>
      <p:sp>
        <p:nvSpPr>
          <p:cNvPr id="303" name="Google Shape;303;p28"/>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Starting small – opportunities for action</a:t>
            </a:r>
            <a:endParaRPr/>
          </a:p>
        </p:txBody>
      </p:sp>
      <p:sp>
        <p:nvSpPr>
          <p:cNvPr id="304" name="Google Shape;304;p28"/>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GB" sz="2000">
                <a:solidFill>
                  <a:schemeClr val="dk1"/>
                </a:solidFill>
                <a:latin typeface="Calibri"/>
                <a:ea typeface="Calibri"/>
                <a:cs typeface="Calibri"/>
                <a:sym typeface="Calibri"/>
              </a:rPr>
              <a:t>There are a wide range of potential opportunities for action at a local level that will help you build and work towards a more inclusive wellbeing economy. </a:t>
            </a:r>
            <a:endParaRPr/>
          </a:p>
          <a:p>
            <a:pPr marL="0" marR="0" lvl="0" indent="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r>
              <a:rPr lang="en-GB" sz="2000">
                <a:solidFill>
                  <a:schemeClr val="dk1"/>
                </a:solidFill>
                <a:latin typeface="Calibri"/>
                <a:ea typeface="Calibri"/>
                <a:cs typeface="Calibri"/>
                <a:sym typeface="Calibri"/>
              </a:rPr>
              <a:t>We can’t cover the full range of these here but they can largely be divided into four main categories, although these are not necessarily exhaustive.</a:t>
            </a:r>
            <a:endParaRPr/>
          </a:p>
          <a:p>
            <a:pPr marL="342900" marR="0" lvl="0" indent="-342900" algn="l" rtl="0">
              <a:lnSpc>
                <a:spcPct val="90000"/>
              </a:lnSpc>
              <a:spcBef>
                <a:spcPts val="10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Work and health </a:t>
            </a:r>
            <a:endParaRPr/>
          </a:p>
          <a:p>
            <a:pPr marL="342900" marR="0" lvl="0" indent="-342900" algn="l" rtl="0">
              <a:lnSpc>
                <a:spcPct val="90000"/>
              </a:lnSpc>
              <a:spcBef>
                <a:spcPts val="10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Circular economies</a:t>
            </a:r>
            <a:endParaRPr/>
          </a:p>
          <a:p>
            <a:pPr marL="342900" marR="0" lvl="0" indent="-342900" algn="l" rtl="0">
              <a:lnSpc>
                <a:spcPct val="90000"/>
              </a:lnSpc>
              <a:spcBef>
                <a:spcPts val="10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Community wealth building</a:t>
            </a:r>
            <a:endParaRPr/>
          </a:p>
          <a:p>
            <a:pPr marL="342900" marR="0" lvl="0" indent="-342900" algn="l" rtl="0">
              <a:lnSpc>
                <a:spcPct val="90000"/>
              </a:lnSpc>
              <a:spcBef>
                <a:spcPts val="10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Anchor organisations</a:t>
            </a:r>
            <a:endParaRPr/>
          </a:p>
          <a:p>
            <a:pPr marL="342900" marR="0" lvl="0" indent="-21590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r>
              <a:rPr lang="en-GB" sz="2000">
                <a:solidFill>
                  <a:schemeClr val="dk1"/>
                </a:solidFill>
                <a:latin typeface="Calibri"/>
                <a:ea typeface="Calibri"/>
                <a:cs typeface="Calibri"/>
                <a:sym typeface="Calibri"/>
              </a:rPr>
              <a:t>There is much more on each of these categories, including specific actions that can be considered in Narrative to Action – Moving towards inclusive wellbeing economies in Yorkshire and the Humber.</a:t>
            </a:r>
            <a:endParaRPr/>
          </a:p>
          <a:p>
            <a:pPr marL="342900" marR="0" lvl="0" indent="-19050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309"/>
        <p:cNvGrpSpPr/>
        <p:nvPr/>
      </p:nvGrpSpPr>
      <p:grpSpPr>
        <a:xfrm>
          <a:off x="0" y="0"/>
          <a:ext cx="0" cy="0"/>
          <a:chOff x="0" y="0"/>
          <a:chExt cx="0" cy="0"/>
        </a:xfrm>
      </p:grpSpPr>
      <p:sp>
        <p:nvSpPr>
          <p:cNvPr id="310" name="Google Shape;310;p29"/>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Laying the groundwork – preparation is key</a:t>
            </a:r>
            <a:endParaRPr/>
          </a:p>
        </p:txBody>
      </p:sp>
      <p:sp>
        <p:nvSpPr>
          <p:cNvPr id="311" name="Google Shape;311;p29"/>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2400">
                <a:solidFill>
                  <a:schemeClr val="dk1"/>
                </a:solidFill>
                <a:latin typeface="Calibri"/>
                <a:ea typeface="Calibri"/>
                <a:cs typeface="Calibri"/>
                <a:sym typeface="Calibri"/>
              </a:rPr>
              <a:t>Whether you’re starting with wider systems or smaller actions, the </a:t>
            </a:r>
            <a:r>
              <a:rPr lang="en-GB" sz="2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inclusive and wellbeing economies narrative</a:t>
            </a:r>
            <a:r>
              <a:rPr lang="en-GB" sz="2400">
                <a:solidFill>
                  <a:schemeClr val="dk1"/>
                </a:solidFill>
                <a:latin typeface="Calibri"/>
                <a:ea typeface="Calibri"/>
                <a:cs typeface="Calibri"/>
                <a:sym typeface="Calibri"/>
              </a:rPr>
              <a:t> developed as part of this fellowship describes some factors that will help make it easier to take action: -</a:t>
            </a:r>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Understand what strategic levers you have at your disposal and use them.</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Know your local population(s) and use community-centred approaches.</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Understand and be prepared to make the best use of local assets at your disposal.</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As far as possible, link your local economy to your local place.</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Understand the impacts of what you do on future generations.</a:t>
            </a:r>
            <a:endParaRPr/>
          </a:p>
          <a:p>
            <a:pPr marL="342900" marR="0" lvl="0" indent="-19050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GB" sz="2400">
                <a:solidFill>
                  <a:schemeClr val="dk1"/>
                </a:solidFill>
                <a:latin typeface="Calibri"/>
                <a:ea typeface="Calibri"/>
                <a:cs typeface="Calibri"/>
                <a:sym typeface="Calibri"/>
              </a:rPr>
              <a:t>There is further guidance on this for people working at a local, sub-regional and regional level in the narrative.</a:t>
            </a:r>
            <a:endParaRPr/>
          </a:p>
          <a:p>
            <a:pPr marL="342900" marR="0" lvl="0" indent="-19050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316"/>
        <p:cNvGrpSpPr/>
        <p:nvPr/>
      </p:nvGrpSpPr>
      <p:grpSpPr>
        <a:xfrm>
          <a:off x="0" y="0"/>
          <a:ext cx="0" cy="0"/>
          <a:chOff x="0" y="0"/>
          <a:chExt cx="0" cy="0"/>
        </a:xfrm>
      </p:grpSpPr>
      <p:sp>
        <p:nvSpPr>
          <p:cNvPr id="317" name="Google Shape;317;p30"/>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Getting started - some potential first steps</a:t>
            </a:r>
            <a:endParaRPr/>
          </a:p>
        </p:txBody>
      </p:sp>
      <p:sp>
        <p:nvSpPr>
          <p:cNvPr id="318" name="Google Shape;318;p30"/>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Engage with stakeholders and local communities to understand local needs and aspirations, and to inform your vision.</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Build and invest in relationships and ways of working that will help you to collaboratively work towards your vision.</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Think about the assets and levers that you have and that can be built upon in your local place, e.g., anchors, voluntary sector.</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Think about getting community wealth building started, to anchor more money to local places and communities.</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Pick a series of indicators that will allow you to measure what good looks like for your local area.</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Look into some of the resources listed at the end of these slides.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322"/>
        <p:cNvGrpSpPr/>
        <p:nvPr/>
      </p:nvGrpSpPr>
      <p:grpSpPr>
        <a:xfrm>
          <a:off x="0" y="0"/>
          <a:ext cx="0" cy="0"/>
          <a:chOff x="0" y="0"/>
          <a:chExt cx="0" cy="0"/>
        </a:xfrm>
      </p:grpSpPr>
      <p:sp>
        <p:nvSpPr>
          <p:cNvPr id="323" name="Google Shape;323;p31"/>
          <p:cNvSpPr/>
          <p:nvPr/>
        </p:nvSpPr>
        <p:spPr>
          <a:xfrm>
            <a:off x="1341072" y="2032000"/>
            <a:ext cx="10850928" cy="4826000"/>
          </a:xfrm>
          <a:prstGeom prst="round2SameRect">
            <a:avLst>
              <a:gd name="adj1" fmla="val 50000"/>
              <a:gd name="adj2" fmla="val 0"/>
            </a:avLst>
          </a:prstGeom>
          <a:solidFill>
            <a:srgbClr val="567D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31"/>
          <p:cNvSpPr/>
          <p:nvPr/>
        </p:nvSpPr>
        <p:spPr>
          <a:xfrm>
            <a:off x="8475133" y="2032000"/>
            <a:ext cx="3716867" cy="4826000"/>
          </a:xfrm>
          <a:prstGeom prst="rect">
            <a:avLst/>
          </a:prstGeom>
          <a:solidFill>
            <a:srgbClr val="567D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31"/>
          <p:cNvSpPr txBox="1"/>
          <p:nvPr/>
        </p:nvSpPr>
        <p:spPr>
          <a:xfrm>
            <a:off x="2399814" y="3319462"/>
            <a:ext cx="5957358" cy="112553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200"/>
              <a:buFont typeface="Calibri"/>
              <a:buNone/>
            </a:pPr>
            <a:r>
              <a:rPr lang="en-GB" sz="3200" b="1">
                <a:solidFill>
                  <a:schemeClr val="lt1"/>
                </a:solidFill>
                <a:latin typeface="Calibri"/>
                <a:ea typeface="Calibri"/>
                <a:cs typeface="Calibri"/>
                <a:sym typeface="Calibri"/>
              </a:rPr>
              <a:t>Some common concerns and misconceptions</a:t>
            </a:r>
            <a:endParaRPr/>
          </a:p>
        </p:txBody>
      </p:sp>
      <p:pic>
        <p:nvPicPr>
          <p:cNvPr id="326" name="Google Shape;326;p31" descr="A green and white logo&#10;&#10;Description automatically generated"/>
          <p:cNvPicPr preferRelativeResize="0"/>
          <p:nvPr/>
        </p:nvPicPr>
        <p:blipFill rotWithShape="1">
          <a:blip r:embed="rId3">
            <a:alphaModFix/>
          </a:blip>
          <a:srcRect/>
          <a:stretch/>
        </p:blipFill>
        <p:spPr>
          <a:xfrm>
            <a:off x="197499" y="127001"/>
            <a:ext cx="2084354" cy="208435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331"/>
        <p:cNvGrpSpPr/>
        <p:nvPr/>
      </p:nvGrpSpPr>
      <p:grpSpPr>
        <a:xfrm>
          <a:off x="0" y="0"/>
          <a:ext cx="0" cy="0"/>
          <a:chOff x="0" y="0"/>
          <a:chExt cx="0" cy="0"/>
        </a:xfrm>
      </p:grpSpPr>
      <p:sp>
        <p:nvSpPr>
          <p:cNvPr id="332" name="Google Shape;332;p32"/>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567D2D"/>
              </a:buClr>
              <a:buSzPts val="4000"/>
              <a:buFont typeface="Calibri"/>
              <a:buNone/>
            </a:pPr>
            <a:r>
              <a:rPr lang="en-GB" sz="4000" b="1">
                <a:solidFill>
                  <a:srgbClr val="567D2D"/>
                </a:solidFill>
              </a:rPr>
              <a:t>Isn’t our wellbeing dependent on economic growth?</a:t>
            </a:r>
            <a:endParaRPr/>
          </a:p>
        </p:txBody>
      </p:sp>
      <p:sp>
        <p:nvSpPr>
          <p:cNvPr id="333" name="Google Shape;333;p32"/>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2400">
                <a:solidFill>
                  <a:schemeClr val="dk1"/>
                </a:solidFill>
                <a:latin typeface="Calibri"/>
                <a:ea typeface="Calibri"/>
                <a:cs typeface="Calibri"/>
                <a:sym typeface="Calibri"/>
              </a:rPr>
              <a:t>Many people still assume that there’s a link between economic growth and population wellbeing. Implicit in our political and public discourse is a belief that economic growth will increase wellbeing for all.</a:t>
            </a:r>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GB" sz="2400">
                <a:solidFill>
                  <a:schemeClr val="dk1"/>
                </a:solidFill>
                <a:latin typeface="Calibri"/>
                <a:ea typeface="Calibri"/>
                <a:cs typeface="Calibri"/>
                <a:sym typeface="Calibri"/>
              </a:rPr>
              <a:t>However: -</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GDP is not a good measure of societal wellbeing.</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A rising tide does not lift all boats equally.</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More is not always better.</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The current growth model is detrimental to wellbeing.</a:t>
            </a: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338"/>
        <p:cNvGrpSpPr/>
        <p:nvPr/>
      </p:nvGrpSpPr>
      <p:grpSpPr>
        <a:xfrm>
          <a:off x="0" y="0"/>
          <a:ext cx="0" cy="0"/>
          <a:chOff x="0" y="0"/>
          <a:chExt cx="0" cy="0"/>
        </a:xfrm>
      </p:grpSpPr>
      <p:sp>
        <p:nvSpPr>
          <p:cNvPr id="339" name="Google Shape;339;p33"/>
          <p:cNvSpPr txBox="1">
            <a:spLocks noGrp="1"/>
          </p:cNvSpPr>
          <p:nvPr>
            <p:ph type="ctrTitle"/>
          </p:nvPr>
        </p:nvSpPr>
        <p:spPr>
          <a:xfrm>
            <a:off x="533400" y="235529"/>
            <a:ext cx="11658600" cy="93979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567D2D"/>
              </a:buClr>
              <a:buSzPts val="4000"/>
              <a:buFont typeface="Calibri"/>
              <a:buNone/>
            </a:pPr>
            <a:r>
              <a:rPr lang="en-GB" sz="4000" b="1">
                <a:solidFill>
                  <a:srgbClr val="567D2D"/>
                </a:solidFill>
              </a:rPr>
              <a:t>Don’t we need economic growth to fund essential public services?</a:t>
            </a:r>
            <a:endParaRPr/>
          </a:p>
        </p:txBody>
      </p:sp>
      <p:sp>
        <p:nvSpPr>
          <p:cNvPr id="340" name="Google Shape;340;p33"/>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2400">
                <a:solidFill>
                  <a:schemeClr val="dk1"/>
                </a:solidFill>
                <a:latin typeface="Calibri"/>
                <a:ea typeface="Calibri"/>
                <a:cs typeface="Calibri"/>
                <a:sym typeface="Calibri"/>
              </a:rPr>
              <a:t>Often, economic growth is presented as a pre-requisite to financing the delivery and improvement of essential public services (including the transition towards inclusive wellbeing economies). More immediate demands on government budgets are sometimes used to argue that ‘we can’t afford to focus on wellbeing’.</a:t>
            </a:r>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GB" sz="2400">
                <a:solidFill>
                  <a:schemeClr val="dk1"/>
                </a:solidFill>
                <a:latin typeface="Calibri"/>
                <a:ea typeface="Calibri"/>
                <a:cs typeface="Calibri"/>
                <a:sym typeface="Calibri"/>
              </a:rPr>
              <a:t>However, this argument only holds true if we take the government’s current fiscal architectures as a given. There are, in fact, several reasons why economic growth is not an inherently necessary condition for financing essential state functions: -</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The composition of government revenues matters</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Strategic public investment is key </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A wellbeing economy will save the government money in the long-term </a:t>
            </a:r>
            <a:endParaRPr sz="16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345"/>
        <p:cNvGrpSpPr/>
        <p:nvPr/>
      </p:nvGrpSpPr>
      <p:grpSpPr>
        <a:xfrm>
          <a:off x="0" y="0"/>
          <a:ext cx="0" cy="0"/>
          <a:chOff x="0" y="0"/>
          <a:chExt cx="0" cy="0"/>
        </a:xfrm>
      </p:grpSpPr>
      <p:sp>
        <p:nvSpPr>
          <p:cNvPr id="346" name="Google Shape;346;p34"/>
          <p:cNvSpPr txBox="1">
            <a:spLocks noGrp="1"/>
          </p:cNvSpPr>
          <p:nvPr>
            <p:ph type="ctrTitle"/>
          </p:nvPr>
        </p:nvSpPr>
        <p:spPr>
          <a:xfrm>
            <a:off x="533400" y="235529"/>
            <a:ext cx="11658600" cy="93979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567D2D"/>
              </a:buClr>
              <a:buSzPts val="4000"/>
              <a:buFont typeface="Calibri"/>
              <a:buNone/>
            </a:pPr>
            <a:r>
              <a:rPr lang="en-GB" sz="4000" b="1">
                <a:solidFill>
                  <a:srgbClr val="567D2D"/>
                </a:solidFill>
              </a:rPr>
              <a:t>Will a wellbeing economy jeopardise a healthy business environment? </a:t>
            </a:r>
            <a:endParaRPr/>
          </a:p>
        </p:txBody>
      </p:sp>
      <p:sp>
        <p:nvSpPr>
          <p:cNvPr id="347" name="Google Shape;347;p34"/>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2400">
                <a:solidFill>
                  <a:schemeClr val="dk1"/>
                </a:solidFill>
                <a:latin typeface="Calibri"/>
                <a:ea typeface="Calibri"/>
                <a:cs typeface="Calibri"/>
                <a:sym typeface="Calibri"/>
              </a:rPr>
              <a:t>A third common concern is that moving to an inclusive wellbeing economy may ‘hurt’ healthy business environments, which could in turn lead to unemployment, putting other wellbeing outcomes at risk.</a:t>
            </a:r>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GB" sz="2400">
                <a:solidFill>
                  <a:schemeClr val="dk1"/>
                </a:solidFill>
                <a:latin typeface="Calibri"/>
                <a:ea typeface="Calibri"/>
                <a:cs typeface="Calibri"/>
                <a:sym typeface="Calibri"/>
              </a:rPr>
              <a:t>However: -</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Businesses are fundamental for a wellbeing economy, especially foundational business sectors (e.g., food, housing, health &amp; care, transport, energy, etc). </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It is how businesses operate, what their overarching goals are, and how they are designed to pursue those goals that will require fundamental shifts.</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Inclusive wellbeing economies are around changing government rules and incentives for businesses, not adding bureaucracy.</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Many businesses are already taking steps to become more ecologically and socially responsible and are calling for government actions to enable broader action.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351"/>
        <p:cNvGrpSpPr/>
        <p:nvPr/>
      </p:nvGrpSpPr>
      <p:grpSpPr>
        <a:xfrm>
          <a:off x="0" y="0"/>
          <a:ext cx="0" cy="0"/>
          <a:chOff x="0" y="0"/>
          <a:chExt cx="0" cy="0"/>
        </a:xfrm>
      </p:grpSpPr>
      <p:sp>
        <p:nvSpPr>
          <p:cNvPr id="352" name="Google Shape;352;p35"/>
          <p:cNvSpPr/>
          <p:nvPr/>
        </p:nvSpPr>
        <p:spPr>
          <a:xfrm>
            <a:off x="1341072" y="2032000"/>
            <a:ext cx="10850928" cy="4826000"/>
          </a:xfrm>
          <a:prstGeom prst="round2SameRect">
            <a:avLst>
              <a:gd name="adj1" fmla="val 50000"/>
              <a:gd name="adj2" fmla="val 0"/>
            </a:avLst>
          </a:prstGeom>
          <a:solidFill>
            <a:srgbClr val="567D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35"/>
          <p:cNvSpPr/>
          <p:nvPr/>
        </p:nvSpPr>
        <p:spPr>
          <a:xfrm>
            <a:off x="8475133" y="2032000"/>
            <a:ext cx="3716867" cy="4826000"/>
          </a:xfrm>
          <a:prstGeom prst="rect">
            <a:avLst/>
          </a:prstGeom>
          <a:solidFill>
            <a:srgbClr val="567D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35"/>
          <p:cNvSpPr txBox="1"/>
          <p:nvPr/>
        </p:nvSpPr>
        <p:spPr>
          <a:xfrm>
            <a:off x="2399814" y="3319462"/>
            <a:ext cx="5957358" cy="112553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200"/>
              <a:buFont typeface="Calibri"/>
              <a:buNone/>
            </a:pPr>
            <a:r>
              <a:rPr lang="en-GB" sz="3200" b="1">
                <a:solidFill>
                  <a:schemeClr val="lt1"/>
                </a:solidFill>
                <a:latin typeface="Calibri"/>
                <a:ea typeface="Calibri"/>
                <a:cs typeface="Calibri"/>
                <a:sym typeface="Calibri"/>
              </a:rPr>
              <a:t>Self assessment</a:t>
            </a:r>
            <a:endParaRPr/>
          </a:p>
        </p:txBody>
      </p:sp>
      <p:pic>
        <p:nvPicPr>
          <p:cNvPr id="355" name="Google Shape;355;p35" descr="A green and white logo&#10;&#10;Description automatically generated"/>
          <p:cNvPicPr preferRelativeResize="0"/>
          <p:nvPr/>
        </p:nvPicPr>
        <p:blipFill rotWithShape="1">
          <a:blip r:embed="rId3">
            <a:alphaModFix/>
          </a:blip>
          <a:srcRect/>
          <a:stretch/>
        </p:blipFill>
        <p:spPr>
          <a:xfrm>
            <a:off x="197499" y="127001"/>
            <a:ext cx="2084354" cy="208435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360"/>
        <p:cNvGrpSpPr/>
        <p:nvPr/>
      </p:nvGrpSpPr>
      <p:grpSpPr>
        <a:xfrm>
          <a:off x="0" y="0"/>
          <a:ext cx="0" cy="0"/>
          <a:chOff x="0" y="0"/>
          <a:chExt cx="0" cy="0"/>
        </a:xfrm>
      </p:grpSpPr>
      <p:sp>
        <p:nvSpPr>
          <p:cNvPr id="361" name="Google Shape;361;p36"/>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Self assessment exercise</a:t>
            </a:r>
            <a:endParaRPr/>
          </a:p>
        </p:txBody>
      </p:sp>
      <p:sp>
        <p:nvSpPr>
          <p:cNvPr id="362" name="Google Shape;362;p36"/>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2400">
                <a:solidFill>
                  <a:schemeClr val="dk1"/>
                </a:solidFill>
                <a:latin typeface="Calibri"/>
                <a:ea typeface="Calibri"/>
                <a:cs typeface="Calibri"/>
                <a:sym typeface="Calibri"/>
              </a:rPr>
              <a:t>It’s time to get a sense of where you think you are as a place in terms of inclusive wellbeing economies.</a:t>
            </a:r>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Work through the maturity matrices that you’ve been given and score yourself </a:t>
            </a:r>
            <a:r>
              <a:rPr lang="en-GB" sz="2400" b="1">
                <a:solidFill>
                  <a:schemeClr val="dk1"/>
                </a:solidFill>
                <a:latin typeface="Calibri"/>
                <a:ea typeface="Calibri"/>
                <a:cs typeface="Calibri"/>
                <a:sym typeface="Calibri"/>
              </a:rPr>
              <a:t>as a place </a:t>
            </a:r>
            <a:r>
              <a:rPr lang="en-GB" sz="2400">
                <a:solidFill>
                  <a:schemeClr val="dk1"/>
                </a:solidFill>
                <a:latin typeface="Calibri"/>
                <a:ea typeface="Calibri"/>
                <a:cs typeface="Calibri"/>
                <a:sym typeface="Calibri"/>
              </a:rPr>
              <a:t>against the various statements.</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It will be helpful to reflect on where you are overall and draw on a range of perspectives to help inform your decisions. </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Give your rationale for each decision in the notes section. If you’re not sure, then say so – there will be time to discuss and confer all together at the end.</a:t>
            </a:r>
            <a:endParaRPr/>
          </a:p>
          <a:p>
            <a:pPr marL="342900" marR="0" lvl="0" indent="-19050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366"/>
        <p:cNvGrpSpPr/>
        <p:nvPr/>
      </p:nvGrpSpPr>
      <p:grpSpPr>
        <a:xfrm>
          <a:off x="0" y="0"/>
          <a:ext cx="0" cy="0"/>
          <a:chOff x="0" y="0"/>
          <a:chExt cx="0" cy="0"/>
        </a:xfrm>
      </p:grpSpPr>
      <p:sp>
        <p:nvSpPr>
          <p:cNvPr id="367" name="Google Shape;367;p37"/>
          <p:cNvSpPr/>
          <p:nvPr/>
        </p:nvSpPr>
        <p:spPr>
          <a:xfrm>
            <a:off x="1239676" y="2032000"/>
            <a:ext cx="10850928" cy="4826000"/>
          </a:xfrm>
          <a:prstGeom prst="round2SameRect">
            <a:avLst>
              <a:gd name="adj1" fmla="val 50000"/>
              <a:gd name="adj2" fmla="val 0"/>
            </a:avLst>
          </a:prstGeom>
          <a:solidFill>
            <a:srgbClr val="567D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8" name="Google Shape;368;p37"/>
          <p:cNvSpPr/>
          <p:nvPr/>
        </p:nvSpPr>
        <p:spPr>
          <a:xfrm>
            <a:off x="8475133" y="2032000"/>
            <a:ext cx="3716867" cy="4826000"/>
          </a:xfrm>
          <a:prstGeom prst="rect">
            <a:avLst/>
          </a:prstGeom>
          <a:solidFill>
            <a:srgbClr val="567D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37"/>
          <p:cNvSpPr txBox="1"/>
          <p:nvPr/>
        </p:nvSpPr>
        <p:spPr>
          <a:xfrm>
            <a:off x="2399814" y="3319462"/>
            <a:ext cx="5957358" cy="112553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200"/>
              <a:buFont typeface="Calibri"/>
              <a:buNone/>
            </a:pPr>
            <a:r>
              <a:rPr lang="en-GB" sz="3200" b="1">
                <a:solidFill>
                  <a:schemeClr val="lt1"/>
                </a:solidFill>
                <a:latin typeface="Calibri"/>
                <a:ea typeface="Calibri"/>
                <a:cs typeface="Calibri"/>
                <a:sym typeface="Calibri"/>
              </a:rPr>
              <a:t>Visioning</a:t>
            </a:r>
            <a:endParaRPr/>
          </a:p>
        </p:txBody>
      </p:sp>
      <p:pic>
        <p:nvPicPr>
          <p:cNvPr id="370" name="Google Shape;370;p37" descr="A green and white logo&#10;&#10;Description automatically generated"/>
          <p:cNvPicPr preferRelativeResize="0"/>
          <p:nvPr/>
        </p:nvPicPr>
        <p:blipFill rotWithShape="1">
          <a:blip r:embed="rId3">
            <a:alphaModFix/>
          </a:blip>
          <a:srcRect/>
          <a:stretch/>
        </p:blipFill>
        <p:spPr>
          <a:xfrm>
            <a:off x="197499" y="127001"/>
            <a:ext cx="2084354" cy="20843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11"/>
        <p:cNvGrpSpPr/>
        <p:nvPr/>
      </p:nvGrpSpPr>
      <p:grpSpPr>
        <a:xfrm>
          <a:off x="0" y="0"/>
          <a:ext cx="0" cy="0"/>
          <a:chOff x="0" y="0"/>
          <a:chExt cx="0" cy="0"/>
        </a:xfrm>
      </p:grpSpPr>
      <p:sp>
        <p:nvSpPr>
          <p:cNvPr id="112" name="Google Shape;112;p4"/>
          <p:cNvSpPr/>
          <p:nvPr/>
        </p:nvSpPr>
        <p:spPr>
          <a:xfrm>
            <a:off x="1341072" y="2032000"/>
            <a:ext cx="10850928" cy="4826000"/>
          </a:xfrm>
          <a:prstGeom prst="round2SameRect">
            <a:avLst>
              <a:gd name="adj1" fmla="val 50000"/>
              <a:gd name="adj2" fmla="val 0"/>
            </a:avLst>
          </a:prstGeom>
          <a:solidFill>
            <a:srgbClr val="567D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4"/>
          <p:cNvSpPr/>
          <p:nvPr/>
        </p:nvSpPr>
        <p:spPr>
          <a:xfrm>
            <a:off x="8475133" y="2032000"/>
            <a:ext cx="3716867" cy="4826000"/>
          </a:xfrm>
          <a:prstGeom prst="rect">
            <a:avLst/>
          </a:prstGeom>
          <a:solidFill>
            <a:srgbClr val="567D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4"/>
          <p:cNvSpPr txBox="1"/>
          <p:nvPr/>
        </p:nvSpPr>
        <p:spPr>
          <a:xfrm>
            <a:off x="2399814" y="3319462"/>
            <a:ext cx="5957358" cy="112553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200"/>
              <a:buFont typeface="Calibri"/>
              <a:buNone/>
            </a:pPr>
            <a:r>
              <a:rPr lang="en-GB" sz="3200" b="1" i="0" u="none" strike="noStrike" cap="none">
                <a:solidFill>
                  <a:schemeClr val="lt1"/>
                </a:solidFill>
                <a:latin typeface="Calibri"/>
                <a:ea typeface="Calibri"/>
                <a:cs typeface="Calibri"/>
                <a:sym typeface="Calibri"/>
              </a:rPr>
              <a:t>What are inclusive wellbeing economies?</a:t>
            </a:r>
            <a:endParaRPr/>
          </a:p>
        </p:txBody>
      </p:sp>
      <p:pic>
        <p:nvPicPr>
          <p:cNvPr id="115" name="Google Shape;115;p4" descr="A green and white logo&#10;&#10;Description automatically generated"/>
          <p:cNvPicPr preferRelativeResize="0"/>
          <p:nvPr/>
        </p:nvPicPr>
        <p:blipFill rotWithShape="1">
          <a:blip r:embed="rId3">
            <a:alphaModFix/>
          </a:blip>
          <a:srcRect/>
          <a:stretch/>
        </p:blipFill>
        <p:spPr>
          <a:xfrm>
            <a:off x="197499" y="127001"/>
            <a:ext cx="2084354" cy="208435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375"/>
        <p:cNvGrpSpPr/>
        <p:nvPr/>
      </p:nvGrpSpPr>
      <p:grpSpPr>
        <a:xfrm>
          <a:off x="0" y="0"/>
          <a:ext cx="0" cy="0"/>
          <a:chOff x="0" y="0"/>
          <a:chExt cx="0" cy="0"/>
        </a:xfrm>
      </p:grpSpPr>
      <p:sp>
        <p:nvSpPr>
          <p:cNvPr id="376" name="Google Shape;376;p38"/>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Visioning exercise (1)</a:t>
            </a:r>
            <a:endParaRPr/>
          </a:p>
        </p:txBody>
      </p:sp>
      <p:sp>
        <p:nvSpPr>
          <p:cNvPr id="377" name="Google Shape;377;p38"/>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2400">
                <a:solidFill>
                  <a:schemeClr val="dk1"/>
                </a:solidFill>
                <a:latin typeface="Calibri"/>
                <a:ea typeface="Calibri"/>
                <a:cs typeface="Calibri"/>
                <a:sym typeface="Calibri"/>
              </a:rPr>
              <a:t>Now that you have a sense of where you currently are as a place, it’s time to think about where you’d like to be in the future.</a:t>
            </a:r>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b="1">
                <a:solidFill>
                  <a:schemeClr val="dk1"/>
                </a:solidFill>
                <a:latin typeface="Calibri"/>
                <a:ea typeface="Calibri"/>
                <a:cs typeface="Calibri"/>
                <a:sym typeface="Calibri"/>
              </a:rPr>
              <a:t>Vision</a:t>
            </a:r>
            <a:r>
              <a:rPr lang="en-GB" sz="2400">
                <a:solidFill>
                  <a:schemeClr val="dk1"/>
                </a:solidFill>
                <a:latin typeface="Calibri"/>
                <a:ea typeface="Calibri"/>
                <a:cs typeface="Calibri"/>
                <a:sym typeface="Calibri"/>
              </a:rPr>
              <a:t> – Try to think of a vision (one to two sentences) that sum up what a place that embraces inclusive wellbeing economies would look like for you. What does good look like? Take time to consider a range of aspects of and perspectives on this.</a:t>
            </a:r>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b="1">
                <a:solidFill>
                  <a:schemeClr val="dk1"/>
                </a:solidFill>
                <a:latin typeface="Calibri"/>
                <a:ea typeface="Calibri"/>
                <a:cs typeface="Calibri"/>
                <a:sym typeface="Calibri"/>
              </a:rPr>
              <a:t>Goals – </a:t>
            </a:r>
            <a:r>
              <a:rPr lang="en-GB" sz="2400">
                <a:solidFill>
                  <a:schemeClr val="dk1"/>
                </a:solidFill>
                <a:latin typeface="Calibri"/>
                <a:ea typeface="Calibri"/>
                <a:cs typeface="Calibri"/>
                <a:sym typeface="Calibri"/>
              </a:rPr>
              <a:t>What do you need to do to achieve your vision? What needs to change and what does this change look like? What needs to happen in the short (next year), medium (next two years) and long term (next five years)?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382"/>
        <p:cNvGrpSpPr/>
        <p:nvPr/>
      </p:nvGrpSpPr>
      <p:grpSpPr>
        <a:xfrm>
          <a:off x="0" y="0"/>
          <a:ext cx="0" cy="0"/>
          <a:chOff x="0" y="0"/>
          <a:chExt cx="0" cy="0"/>
        </a:xfrm>
      </p:grpSpPr>
      <p:sp>
        <p:nvSpPr>
          <p:cNvPr id="383" name="Google Shape;383;g35c938d1ca1_0_23"/>
          <p:cNvSpPr txBox="1">
            <a:spLocks noGrp="1"/>
          </p:cNvSpPr>
          <p:nvPr>
            <p:ph type="ctrTitle"/>
          </p:nvPr>
        </p:nvSpPr>
        <p:spPr>
          <a:xfrm>
            <a:off x="533400" y="2"/>
            <a:ext cx="11658600" cy="939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Visioning exercise (2)</a:t>
            </a:r>
            <a:endParaRPr/>
          </a:p>
        </p:txBody>
      </p:sp>
      <p:sp>
        <p:nvSpPr>
          <p:cNvPr id="384" name="Google Shape;384;g35c938d1ca1_0_23"/>
          <p:cNvSpPr txBox="1"/>
          <p:nvPr/>
        </p:nvSpPr>
        <p:spPr>
          <a:xfrm>
            <a:off x="931358" y="1807725"/>
            <a:ext cx="10862700" cy="4140300"/>
          </a:xfrm>
          <a:prstGeom prst="rect">
            <a:avLst/>
          </a:prstGeom>
          <a:noFill/>
          <a:ln>
            <a:noFill/>
          </a:ln>
        </p:spPr>
        <p:txBody>
          <a:bodyPr spcFirstLastPara="1" wrap="square" lIns="91425" tIns="45700" rIns="91425" bIns="45700" anchor="t" anchorCtr="0">
            <a:noAutofit/>
          </a:bodyPr>
          <a:lstStyle/>
          <a:p>
            <a:pPr marL="457200" lvl="0" indent="-381000" algn="l" rtl="0">
              <a:spcBef>
                <a:spcPts val="0"/>
              </a:spcBef>
              <a:spcAft>
                <a:spcPts val="0"/>
              </a:spcAft>
              <a:buClr>
                <a:schemeClr val="dk1"/>
              </a:buClr>
              <a:buSzPts val="2400"/>
              <a:buChar char="•"/>
            </a:pPr>
            <a:r>
              <a:rPr lang="en-GB" sz="2400" b="1">
                <a:solidFill>
                  <a:schemeClr val="dk1"/>
                </a:solidFill>
              </a:rPr>
              <a:t>Partners</a:t>
            </a:r>
            <a:r>
              <a:rPr lang="en-GB" sz="2400">
                <a:solidFill>
                  <a:schemeClr val="dk1"/>
                </a:solidFill>
              </a:rPr>
              <a:t> - Who needs to be involved for this vision to happen? Are they all in the room now or do you need to bring others in? When and how will you engage them? Are they likely to be supportive or not and how will you manage this?</a:t>
            </a:r>
            <a:endParaRPr sz="2400">
              <a:solidFill>
                <a:schemeClr val="dk1"/>
              </a:solidFill>
            </a:endParaRPr>
          </a:p>
          <a:p>
            <a:pPr marL="0" lvl="0" indent="0" algn="l" rtl="0">
              <a:spcBef>
                <a:spcPts val="0"/>
              </a:spcBef>
              <a:spcAft>
                <a:spcPts val="0"/>
              </a:spcAft>
              <a:buNone/>
            </a:pPr>
            <a:endParaRPr sz="2400">
              <a:solidFill>
                <a:schemeClr val="dk1"/>
              </a:solidFill>
            </a:endParaRPr>
          </a:p>
          <a:p>
            <a:pPr marL="457200" lvl="0" indent="-381000" algn="l" rtl="0">
              <a:spcBef>
                <a:spcPts val="0"/>
              </a:spcBef>
              <a:spcAft>
                <a:spcPts val="0"/>
              </a:spcAft>
              <a:buClr>
                <a:schemeClr val="dk1"/>
              </a:buClr>
              <a:buSzPts val="2400"/>
              <a:buChar char="•"/>
            </a:pPr>
            <a:r>
              <a:rPr lang="en-GB" sz="2400" b="1">
                <a:solidFill>
                  <a:schemeClr val="dk1"/>
                </a:solidFill>
              </a:rPr>
              <a:t>Assets </a:t>
            </a:r>
            <a:r>
              <a:rPr lang="en-GB" sz="2400">
                <a:solidFill>
                  <a:schemeClr val="dk1"/>
                </a:solidFill>
              </a:rPr>
              <a:t>- What assets do you have at your disposal at a local level? Are there assets you can draw upon from a wider level, e.g., regional, national? Consider the full range of both tangible and relational, e.g., organisations, people, resources, relationships, structures.</a:t>
            </a:r>
            <a:endParaRPr sz="24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389"/>
        <p:cNvGrpSpPr/>
        <p:nvPr/>
      </p:nvGrpSpPr>
      <p:grpSpPr>
        <a:xfrm>
          <a:off x="0" y="0"/>
          <a:ext cx="0" cy="0"/>
          <a:chOff x="0" y="0"/>
          <a:chExt cx="0" cy="0"/>
        </a:xfrm>
      </p:grpSpPr>
      <p:sp>
        <p:nvSpPr>
          <p:cNvPr id="390" name="Google Shape;390;p39"/>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Visioning exercise (3)</a:t>
            </a:r>
            <a:endParaRPr/>
          </a:p>
        </p:txBody>
      </p:sp>
      <p:sp>
        <p:nvSpPr>
          <p:cNvPr id="391" name="Google Shape;391;p39"/>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GB" sz="2000">
                <a:solidFill>
                  <a:schemeClr val="dk1"/>
                </a:solidFill>
                <a:latin typeface="Calibri"/>
                <a:ea typeface="Calibri"/>
                <a:cs typeface="Calibri"/>
                <a:sym typeface="Calibri"/>
              </a:rPr>
              <a:t>It may be helpful to use the Four P’s Model to frame your thinking: –</a:t>
            </a:r>
            <a:endParaRPr/>
          </a:p>
          <a:p>
            <a:pPr marL="0" marR="0" lvl="0" indent="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r>
              <a:rPr lang="en-GB" sz="2000" b="1">
                <a:solidFill>
                  <a:schemeClr val="dk1"/>
                </a:solidFill>
                <a:latin typeface="Calibri"/>
                <a:ea typeface="Calibri"/>
                <a:cs typeface="Calibri"/>
                <a:sym typeface="Calibri"/>
              </a:rPr>
              <a:t>Pre-distribution</a:t>
            </a:r>
            <a:r>
              <a:rPr lang="en-GB" sz="2000">
                <a:solidFill>
                  <a:schemeClr val="dk1"/>
                </a:solidFill>
                <a:latin typeface="Calibri"/>
                <a:ea typeface="Calibri"/>
                <a:cs typeface="Calibri"/>
                <a:sym typeface="Calibri"/>
              </a:rPr>
              <a:t> </a:t>
            </a:r>
            <a:endParaRPr/>
          </a:p>
          <a:p>
            <a:pPr marL="0" marR="0" lvl="0" indent="0" algn="l" rtl="0">
              <a:lnSpc>
                <a:spcPct val="90000"/>
              </a:lnSpc>
              <a:spcBef>
                <a:spcPts val="1000"/>
              </a:spcBef>
              <a:spcAft>
                <a:spcPts val="0"/>
              </a:spcAft>
              <a:buClr>
                <a:schemeClr val="dk1"/>
              </a:buClr>
              <a:buSzPts val="2000"/>
              <a:buFont typeface="Arial"/>
              <a:buNone/>
            </a:pPr>
            <a:r>
              <a:rPr lang="en-GB" sz="2000">
                <a:solidFill>
                  <a:schemeClr val="dk1"/>
                </a:solidFill>
                <a:latin typeface="Calibri"/>
                <a:ea typeface="Calibri"/>
                <a:cs typeface="Calibri"/>
                <a:sym typeface="Calibri"/>
              </a:rPr>
              <a:t>We don’t leave it to people to fend for themselves or rely on limited redistributive mechanisms, but pre-distribute power, wealth, time, and income so that the heavy lifting is done by the economy itself. </a:t>
            </a:r>
            <a:endParaRPr/>
          </a:p>
          <a:p>
            <a:pPr marL="0" marR="0" lvl="0" indent="0" algn="l" rtl="0">
              <a:lnSpc>
                <a:spcPct val="90000"/>
              </a:lnSpc>
              <a:spcBef>
                <a:spcPts val="1000"/>
              </a:spcBef>
              <a:spcAft>
                <a:spcPts val="0"/>
              </a:spcAft>
              <a:buClr>
                <a:schemeClr val="dk1"/>
              </a:buClr>
              <a:buSzPts val="2000"/>
              <a:buFont typeface="Arial"/>
              <a:buNone/>
            </a:pPr>
            <a:r>
              <a:rPr lang="en-GB" sz="2000" i="1">
                <a:solidFill>
                  <a:schemeClr val="dk1"/>
                </a:solidFill>
                <a:latin typeface="Calibri"/>
                <a:ea typeface="Calibri"/>
                <a:cs typeface="Calibri"/>
                <a:sym typeface="Calibri"/>
              </a:rPr>
              <a:t>Examples: social enterprises and businesses owned by their workers, community wealth building and living wages</a:t>
            </a:r>
            <a:r>
              <a:rPr lang="en-GB" sz="2000">
                <a:solidFill>
                  <a:schemeClr val="dk1"/>
                </a:solidFill>
                <a:latin typeface="Calibri"/>
                <a:ea typeface="Calibri"/>
                <a:cs typeface="Calibri"/>
                <a:sym typeface="Calibri"/>
              </a:rPr>
              <a:t>.</a:t>
            </a:r>
            <a:endParaRPr/>
          </a:p>
          <a:p>
            <a:pPr marL="0" marR="0" lvl="0" indent="0" algn="l" rtl="0">
              <a:lnSpc>
                <a:spcPct val="90000"/>
              </a:lnSpc>
              <a:spcBef>
                <a:spcPts val="1000"/>
              </a:spcBef>
              <a:spcAft>
                <a:spcPts val="0"/>
              </a:spcAft>
              <a:buClr>
                <a:schemeClr val="dk1"/>
              </a:buClr>
              <a:buSzPts val="2000"/>
              <a:buFont typeface="Arial"/>
              <a:buNone/>
            </a:pPr>
            <a:endParaRPr sz="2000" b="1">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r>
              <a:rPr lang="en-GB" sz="2000" b="1">
                <a:solidFill>
                  <a:schemeClr val="dk1"/>
                </a:solidFill>
                <a:latin typeface="Calibri"/>
                <a:ea typeface="Calibri"/>
                <a:cs typeface="Calibri"/>
                <a:sym typeface="Calibri"/>
              </a:rPr>
              <a:t>Purpose</a:t>
            </a:r>
            <a:r>
              <a:rPr lang="en-GB" sz="2000">
                <a:solidFill>
                  <a:schemeClr val="dk1"/>
                </a:solidFill>
                <a:latin typeface="Calibri"/>
                <a:ea typeface="Calibri"/>
                <a:cs typeface="Calibri"/>
                <a:sym typeface="Calibri"/>
              </a:rPr>
              <a:t> </a:t>
            </a:r>
            <a:endParaRPr/>
          </a:p>
          <a:p>
            <a:pPr marL="0" marR="0" lvl="0" indent="0" algn="l" rtl="0">
              <a:lnSpc>
                <a:spcPct val="90000"/>
              </a:lnSpc>
              <a:spcBef>
                <a:spcPts val="1000"/>
              </a:spcBef>
              <a:spcAft>
                <a:spcPts val="0"/>
              </a:spcAft>
              <a:buClr>
                <a:schemeClr val="dk1"/>
              </a:buClr>
              <a:buSzPts val="2000"/>
              <a:buFont typeface="Arial"/>
              <a:buNone/>
            </a:pPr>
            <a:r>
              <a:rPr lang="en-GB" sz="2000">
                <a:solidFill>
                  <a:schemeClr val="dk1"/>
                </a:solidFill>
                <a:latin typeface="Calibri"/>
                <a:ea typeface="Calibri"/>
                <a:cs typeface="Calibri"/>
                <a:sym typeface="Calibri"/>
              </a:rPr>
              <a:t>The purpose of the economy becomes exclusively to deliver human and ecological wellbeing. </a:t>
            </a:r>
            <a:endParaRPr/>
          </a:p>
          <a:p>
            <a:pPr marL="0" marR="0" lvl="0" indent="0" algn="l" rtl="0">
              <a:lnSpc>
                <a:spcPct val="90000"/>
              </a:lnSpc>
              <a:spcBef>
                <a:spcPts val="1000"/>
              </a:spcBef>
              <a:spcAft>
                <a:spcPts val="0"/>
              </a:spcAft>
              <a:buClr>
                <a:schemeClr val="dk1"/>
              </a:buClr>
              <a:buSzPts val="2000"/>
              <a:buFont typeface="Arial"/>
              <a:buNone/>
            </a:pPr>
            <a:r>
              <a:rPr lang="en-GB" sz="2000" i="1">
                <a:solidFill>
                  <a:schemeClr val="dk1"/>
                </a:solidFill>
                <a:latin typeface="Calibri"/>
                <a:ea typeface="Calibri"/>
                <a:cs typeface="Calibri"/>
                <a:sym typeface="Calibri"/>
              </a:rPr>
              <a:t>Example: adopting a wider suite of success measures Beyond GDP, and visionary strategies and development plans.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396"/>
        <p:cNvGrpSpPr/>
        <p:nvPr/>
      </p:nvGrpSpPr>
      <p:grpSpPr>
        <a:xfrm>
          <a:off x="0" y="0"/>
          <a:ext cx="0" cy="0"/>
          <a:chOff x="0" y="0"/>
          <a:chExt cx="0" cy="0"/>
        </a:xfrm>
      </p:grpSpPr>
      <p:sp>
        <p:nvSpPr>
          <p:cNvPr id="397" name="Google Shape;397;p40"/>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Visioning exercise (4)</a:t>
            </a:r>
            <a:endParaRPr/>
          </a:p>
        </p:txBody>
      </p:sp>
      <p:sp>
        <p:nvSpPr>
          <p:cNvPr id="398" name="Google Shape;398;p40"/>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GB" sz="2000" b="1">
                <a:solidFill>
                  <a:schemeClr val="dk1"/>
                </a:solidFill>
                <a:latin typeface="Calibri"/>
                <a:ea typeface="Calibri"/>
                <a:cs typeface="Calibri"/>
                <a:sym typeface="Calibri"/>
              </a:rPr>
              <a:t>Prevention</a:t>
            </a:r>
            <a:r>
              <a:rPr lang="en-GB" sz="2000">
                <a:solidFill>
                  <a:schemeClr val="dk1"/>
                </a:solidFill>
                <a:latin typeface="Calibri"/>
                <a:ea typeface="Calibri"/>
                <a:cs typeface="Calibri"/>
                <a:sym typeface="Calibri"/>
              </a:rPr>
              <a:t> </a:t>
            </a:r>
            <a:endParaRPr/>
          </a:p>
          <a:p>
            <a:pPr marL="0" marR="0" lvl="0" indent="0" algn="l" rtl="0">
              <a:lnSpc>
                <a:spcPct val="90000"/>
              </a:lnSpc>
              <a:spcBef>
                <a:spcPts val="1000"/>
              </a:spcBef>
              <a:spcAft>
                <a:spcPts val="0"/>
              </a:spcAft>
              <a:buClr>
                <a:schemeClr val="dk1"/>
              </a:buClr>
              <a:buSzPts val="2000"/>
              <a:buFont typeface="Arial"/>
              <a:buNone/>
            </a:pPr>
            <a:r>
              <a:rPr lang="en-GB" sz="2000">
                <a:solidFill>
                  <a:schemeClr val="dk1"/>
                </a:solidFill>
                <a:latin typeface="Calibri"/>
                <a:ea typeface="Calibri"/>
                <a:cs typeface="Calibri"/>
                <a:sym typeface="Calibri"/>
              </a:rPr>
              <a:t>Rather than being content just fixing the harm we do to nature and people, we adopt preventive measures that stop harm from happening in the first place. </a:t>
            </a:r>
            <a:endParaRPr/>
          </a:p>
          <a:p>
            <a:pPr marL="0" marR="0" lvl="0" indent="0" algn="l" rtl="0">
              <a:lnSpc>
                <a:spcPct val="90000"/>
              </a:lnSpc>
              <a:spcBef>
                <a:spcPts val="1000"/>
              </a:spcBef>
              <a:spcAft>
                <a:spcPts val="0"/>
              </a:spcAft>
              <a:buClr>
                <a:schemeClr val="dk1"/>
              </a:buClr>
              <a:buSzPts val="2000"/>
              <a:buFont typeface="Arial"/>
              <a:buNone/>
            </a:pPr>
            <a:r>
              <a:rPr lang="en-GB" sz="2000" i="1">
                <a:solidFill>
                  <a:schemeClr val="dk1"/>
                </a:solidFill>
                <a:latin typeface="Calibri"/>
                <a:ea typeface="Calibri"/>
                <a:cs typeface="Calibri"/>
                <a:sym typeface="Calibri"/>
              </a:rPr>
              <a:t>Example: Outcome budgeting and circular production and consumption.</a:t>
            </a:r>
            <a:endParaRPr/>
          </a:p>
          <a:p>
            <a:pPr marL="0" marR="0" lvl="0" indent="0" algn="l" rtl="0">
              <a:lnSpc>
                <a:spcPct val="90000"/>
              </a:lnSpc>
              <a:spcBef>
                <a:spcPts val="1000"/>
              </a:spcBef>
              <a:spcAft>
                <a:spcPts val="0"/>
              </a:spcAft>
              <a:buClr>
                <a:schemeClr val="dk1"/>
              </a:buClr>
              <a:buSzPts val="2000"/>
              <a:buFont typeface="Arial"/>
              <a:buNone/>
            </a:pPr>
            <a:endParaRPr sz="2000" b="1">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r>
              <a:rPr lang="en-GB" sz="2000" b="1">
                <a:solidFill>
                  <a:schemeClr val="dk1"/>
                </a:solidFill>
                <a:latin typeface="Calibri"/>
                <a:ea typeface="Calibri"/>
                <a:cs typeface="Calibri"/>
                <a:sym typeface="Calibri"/>
              </a:rPr>
              <a:t>People-powered</a:t>
            </a:r>
            <a:endParaRPr sz="20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r>
              <a:rPr lang="en-GB" sz="2000">
                <a:solidFill>
                  <a:schemeClr val="dk1"/>
                </a:solidFill>
                <a:latin typeface="Calibri"/>
                <a:ea typeface="Calibri"/>
                <a:cs typeface="Calibri"/>
                <a:sym typeface="Calibri"/>
              </a:rPr>
              <a:t>Economic decisions are powered by the people, who become directly involved in decision making and agenda setting. </a:t>
            </a:r>
            <a:endParaRPr/>
          </a:p>
          <a:p>
            <a:pPr marL="0" marR="0" lvl="0" indent="0" algn="l" rtl="0">
              <a:lnSpc>
                <a:spcPct val="90000"/>
              </a:lnSpc>
              <a:spcBef>
                <a:spcPts val="1000"/>
              </a:spcBef>
              <a:spcAft>
                <a:spcPts val="0"/>
              </a:spcAft>
              <a:buClr>
                <a:schemeClr val="dk1"/>
              </a:buClr>
              <a:buSzPts val="2000"/>
              <a:buFont typeface="Arial"/>
              <a:buNone/>
            </a:pPr>
            <a:r>
              <a:rPr lang="en-GB" sz="2000" i="1">
                <a:solidFill>
                  <a:schemeClr val="dk1"/>
                </a:solidFill>
                <a:latin typeface="Calibri"/>
                <a:ea typeface="Calibri"/>
                <a:cs typeface="Calibri"/>
                <a:sym typeface="Calibri"/>
              </a:rPr>
              <a:t>Example: Citizen assemblies and participatory budgeting.</a:t>
            </a:r>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403"/>
        <p:cNvGrpSpPr/>
        <p:nvPr/>
      </p:nvGrpSpPr>
      <p:grpSpPr>
        <a:xfrm>
          <a:off x="0" y="0"/>
          <a:ext cx="0" cy="0"/>
          <a:chOff x="0" y="0"/>
          <a:chExt cx="0" cy="0"/>
        </a:xfrm>
      </p:grpSpPr>
      <p:sp>
        <p:nvSpPr>
          <p:cNvPr id="404" name="Google Shape;404;p41"/>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Visioning exercise (5)</a:t>
            </a:r>
            <a:endParaRPr/>
          </a:p>
        </p:txBody>
      </p:sp>
      <p:sp>
        <p:nvSpPr>
          <p:cNvPr id="405" name="Google Shape;405;p41"/>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2400">
                <a:solidFill>
                  <a:schemeClr val="dk1"/>
                </a:solidFill>
                <a:latin typeface="Calibri"/>
                <a:ea typeface="Calibri"/>
                <a:cs typeface="Calibri"/>
                <a:sym typeface="Calibri"/>
              </a:rPr>
              <a:t>Coming back together, share your visions and goals with each other. </a:t>
            </a:r>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Take the time to question and understand each other’s thoughts and perspectives.</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To what extent do they line up? To what extent to they differ?</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Can you come to a consensus and agree on a shared vision and purpose?</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Is it clear what the goals should be to achieve that shared vision and purpose?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409"/>
        <p:cNvGrpSpPr/>
        <p:nvPr/>
      </p:nvGrpSpPr>
      <p:grpSpPr>
        <a:xfrm>
          <a:off x="0" y="0"/>
          <a:ext cx="0" cy="0"/>
          <a:chOff x="0" y="0"/>
          <a:chExt cx="0" cy="0"/>
        </a:xfrm>
      </p:grpSpPr>
      <p:sp>
        <p:nvSpPr>
          <p:cNvPr id="410" name="Google Shape;410;p42"/>
          <p:cNvSpPr/>
          <p:nvPr/>
        </p:nvSpPr>
        <p:spPr>
          <a:xfrm>
            <a:off x="1239676" y="2032000"/>
            <a:ext cx="10850928" cy="4826000"/>
          </a:xfrm>
          <a:prstGeom prst="round2SameRect">
            <a:avLst>
              <a:gd name="adj1" fmla="val 50000"/>
              <a:gd name="adj2" fmla="val 0"/>
            </a:avLst>
          </a:prstGeom>
          <a:solidFill>
            <a:srgbClr val="567D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 name="Google Shape;411;p42"/>
          <p:cNvSpPr/>
          <p:nvPr/>
        </p:nvSpPr>
        <p:spPr>
          <a:xfrm>
            <a:off x="8475133" y="2032000"/>
            <a:ext cx="3716867" cy="4826000"/>
          </a:xfrm>
          <a:prstGeom prst="rect">
            <a:avLst/>
          </a:prstGeom>
          <a:solidFill>
            <a:srgbClr val="567D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2" name="Google Shape;412;p42"/>
          <p:cNvSpPr txBox="1"/>
          <p:nvPr/>
        </p:nvSpPr>
        <p:spPr>
          <a:xfrm>
            <a:off x="2399814" y="3319462"/>
            <a:ext cx="5957358" cy="112553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200"/>
              <a:buFont typeface="Calibri"/>
              <a:buNone/>
            </a:pPr>
            <a:r>
              <a:rPr lang="en-GB" sz="3200" b="1">
                <a:solidFill>
                  <a:schemeClr val="lt1"/>
                </a:solidFill>
                <a:latin typeface="Calibri"/>
                <a:ea typeface="Calibri"/>
                <a:cs typeface="Calibri"/>
                <a:sym typeface="Calibri"/>
              </a:rPr>
              <a:t>Action planning</a:t>
            </a:r>
            <a:endParaRPr/>
          </a:p>
        </p:txBody>
      </p:sp>
      <p:pic>
        <p:nvPicPr>
          <p:cNvPr id="413" name="Google Shape;413;p42" descr="A green and white logo&#10;&#10;Description automatically generated"/>
          <p:cNvPicPr preferRelativeResize="0"/>
          <p:nvPr/>
        </p:nvPicPr>
        <p:blipFill rotWithShape="1">
          <a:blip r:embed="rId3">
            <a:alphaModFix/>
          </a:blip>
          <a:srcRect/>
          <a:stretch/>
        </p:blipFill>
        <p:spPr>
          <a:xfrm>
            <a:off x="197499" y="127001"/>
            <a:ext cx="2084354" cy="208435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418"/>
        <p:cNvGrpSpPr/>
        <p:nvPr/>
      </p:nvGrpSpPr>
      <p:grpSpPr>
        <a:xfrm>
          <a:off x="0" y="0"/>
          <a:ext cx="0" cy="0"/>
          <a:chOff x="0" y="0"/>
          <a:chExt cx="0" cy="0"/>
        </a:xfrm>
      </p:grpSpPr>
      <p:sp>
        <p:nvSpPr>
          <p:cNvPr id="419" name="Google Shape;419;p43"/>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Action planning exercise</a:t>
            </a:r>
            <a:endParaRPr/>
          </a:p>
        </p:txBody>
      </p:sp>
      <p:sp>
        <p:nvSpPr>
          <p:cNvPr id="420" name="Google Shape;420;p43"/>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2400">
                <a:solidFill>
                  <a:schemeClr val="dk1"/>
                </a:solidFill>
                <a:latin typeface="Calibri"/>
                <a:ea typeface="Calibri"/>
                <a:cs typeface="Calibri"/>
                <a:sym typeface="Calibri"/>
              </a:rPr>
              <a:t>Now that you have a shared vision, purpose and goals, it’s time to consider what your next steps are needed to start moving towards this as a place.</a:t>
            </a:r>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GB" sz="2400">
                <a:solidFill>
                  <a:schemeClr val="dk1"/>
                </a:solidFill>
                <a:latin typeface="Calibri"/>
                <a:ea typeface="Calibri"/>
                <a:cs typeface="Calibri"/>
                <a:sym typeface="Calibri"/>
              </a:rPr>
              <a:t>Try to think about some next steps that are </a:t>
            </a:r>
            <a:r>
              <a:rPr lang="en-GB" sz="2400" b="1">
                <a:solidFill>
                  <a:schemeClr val="dk1"/>
                </a:solidFill>
                <a:latin typeface="Calibri"/>
                <a:ea typeface="Calibri"/>
                <a:cs typeface="Calibri"/>
                <a:sym typeface="Calibri"/>
              </a:rPr>
              <a:t>tangible</a:t>
            </a:r>
            <a:r>
              <a:rPr lang="en-GB" sz="2400">
                <a:solidFill>
                  <a:schemeClr val="dk1"/>
                </a:solidFill>
                <a:latin typeface="Calibri"/>
                <a:ea typeface="Calibri"/>
                <a:cs typeface="Calibri"/>
                <a:sym typeface="Calibri"/>
              </a:rPr>
              <a:t>, </a:t>
            </a:r>
            <a:r>
              <a:rPr lang="en-GB" sz="2400" b="1">
                <a:solidFill>
                  <a:schemeClr val="dk1"/>
                </a:solidFill>
                <a:latin typeface="Calibri"/>
                <a:ea typeface="Calibri"/>
                <a:cs typeface="Calibri"/>
                <a:sym typeface="Calibri"/>
              </a:rPr>
              <a:t>actionable</a:t>
            </a:r>
            <a:r>
              <a:rPr lang="en-GB" sz="2400">
                <a:solidFill>
                  <a:schemeClr val="dk1"/>
                </a:solidFill>
                <a:latin typeface="Calibri"/>
                <a:ea typeface="Calibri"/>
                <a:cs typeface="Calibri"/>
                <a:sym typeface="Calibri"/>
              </a:rPr>
              <a:t> and </a:t>
            </a:r>
            <a:r>
              <a:rPr lang="en-GB" sz="2400" b="1">
                <a:solidFill>
                  <a:schemeClr val="dk1"/>
                </a:solidFill>
                <a:latin typeface="Calibri"/>
                <a:ea typeface="Calibri"/>
                <a:cs typeface="Calibri"/>
                <a:sym typeface="Calibri"/>
              </a:rPr>
              <a:t>realistic</a:t>
            </a:r>
            <a:r>
              <a:rPr lang="en-GB" sz="2400">
                <a:solidFill>
                  <a:schemeClr val="dk1"/>
                </a:solidFill>
                <a:latin typeface="Calibri"/>
                <a:ea typeface="Calibri"/>
                <a:cs typeface="Calibri"/>
                <a:sym typeface="Calibri"/>
              </a:rPr>
              <a:t>, and which you are happy to be collectively held to account to.</a:t>
            </a:r>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GB" sz="2400">
                <a:solidFill>
                  <a:schemeClr val="dk1"/>
                </a:solidFill>
                <a:latin typeface="Calibri"/>
                <a:ea typeface="Calibri"/>
                <a:cs typeface="Calibri"/>
                <a:sym typeface="Calibri"/>
              </a:rPr>
              <a:t>Also think about what </a:t>
            </a:r>
            <a:r>
              <a:rPr lang="en-GB" sz="2400" b="1">
                <a:solidFill>
                  <a:schemeClr val="dk1"/>
                </a:solidFill>
                <a:latin typeface="Calibri"/>
                <a:ea typeface="Calibri"/>
                <a:cs typeface="Calibri"/>
                <a:sym typeface="Calibri"/>
              </a:rPr>
              <a:t>structures</a:t>
            </a:r>
            <a:r>
              <a:rPr lang="en-GB" sz="2400">
                <a:solidFill>
                  <a:schemeClr val="dk1"/>
                </a:solidFill>
                <a:latin typeface="Calibri"/>
                <a:ea typeface="Calibri"/>
                <a:cs typeface="Calibri"/>
                <a:sym typeface="Calibri"/>
              </a:rPr>
              <a:t>, </a:t>
            </a:r>
            <a:r>
              <a:rPr lang="en-GB" sz="2400" b="1">
                <a:solidFill>
                  <a:schemeClr val="dk1"/>
                </a:solidFill>
                <a:latin typeface="Calibri"/>
                <a:ea typeface="Calibri"/>
                <a:cs typeface="Calibri"/>
                <a:sym typeface="Calibri"/>
              </a:rPr>
              <a:t>governance</a:t>
            </a:r>
            <a:r>
              <a:rPr lang="en-GB" sz="2400">
                <a:solidFill>
                  <a:schemeClr val="dk1"/>
                </a:solidFill>
                <a:latin typeface="Calibri"/>
                <a:ea typeface="Calibri"/>
                <a:cs typeface="Calibri"/>
                <a:sym typeface="Calibri"/>
              </a:rPr>
              <a:t> and </a:t>
            </a:r>
            <a:r>
              <a:rPr lang="en-GB" sz="2400" b="1">
                <a:solidFill>
                  <a:schemeClr val="dk1"/>
                </a:solidFill>
                <a:latin typeface="Calibri"/>
                <a:ea typeface="Calibri"/>
                <a:cs typeface="Calibri"/>
                <a:sym typeface="Calibri"/>
              </a:rPr>
              <a:t>support</a:t>
            </a:r>
            <a:r>
              <a:rPr lang="en-GB" sz="2400">
                <a:solidFill>
                  <a:schemeClr val="dk1"/>
                </a:solidFill>
                <a:latin typeface="Calibri"/>
                <a:ea typeface="Calibri"/>
                <a:cs typeface="Calibri"/>
                <a:sym typeface="Calibri"/>
              </a:rPr>
              <a:t> are needed to ensure this accountability and to keep forward momentum, e.g., steering group. </a:t>
            </a:r>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425"/>
        <p:cNvGrpSpPr/>
        <p:nvPr/>
      </p:nvGrpSpPr>
      <p:grpSpPr>
        <a:xfrm>
          <a:off x="0" y="0"/>
          <a:ext cx="0" cy="0"/>
          <a:chOff x="0" y="0"/>
          <a:chExt cx="0" cy="0"/>
        </a:xfrm>
      </p:grpSpPr>
      <p:sp>
        <p:nvSpPr>
          <p:cNvPr id="426" name="Google Shape;426;p44"/>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Thanks</a:t>
            </a:r>
            <a:endParaRPr/>
          </a:p>
        </p:txBody>
      </p:sp>
      <p:sp>
        <p:nvSpPr>
          <p:cNvPr id="427" name="Google Shape;427;p44"/>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2400">
                <a:solidFill>
                  <a:schemeClr val="dk1"/>
                </a:solidFill>
                <a:latin typeface="Calibri"/>
                <a:ea typeface="Calibri"/>
                <a:cs typeface="Calibri"/>
                <a:sym typeface="Calibri"/>
              </a:rPr>
              <a:t>Thanks for your participation today. We hope you found this useful, and that it’s the start of a lot more conversations and work to come.</a:t>
            </a:r>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GB" sz="2400">
                <a:solidFill>
                  <a:schemeClr val="dk1"/>
                </a:solidFill>
                <a:latin typeface="Calibri"/>
                <a:ea typeface="Calibri"/>
                <a:cs typeface="Calibri"/>
                <a:sym typeface="Calibri"/>
              </a:rPr>
              <a:t>There are evaluation forms on your tables. Please prioritise completing this before you leave if possible. These sessions are being run as pilots and your feedback will be vital for us in terms of tailoring and improving them for the future.</a:t>
            </a:r>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GB" sz="2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tom.mapplethorpeapf@kirklees.gov.uk</a:t>
            </a:r>
            <a:r>
              <a:rPr lang="en-GB" sz="2400">
                <a:solidFill>
                  <a:schemeClr val="dk1"/>
                </a:solidFill>
                <a:latin typeface="Calibri"/>
                <a:ea typeface="Calibri"/>
                <a:cs typeface="Calibri"/>
                <a:sym typeface="Calibri"/>
              </a:rPr>
              <a:t> </a:t>
            </a:r>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431"/>
        <p:cNvGrpSpPr/>
        <p:nvPr/>
      </p:nvGrpSpPr>
      <p:grpSpPr>
        <a:xfrm>
          <a:off x="0" y="0"/>
          <a:ext cx="0" cy="0"/>
          <a:chOff x="0" y="0"/>
          <a:chExt cx="0" cy="0"/>
        </a:xfrm>
      </p:grpSpPr>
      <p:sp>
        <p:nvSpPr>
          <p:cNvPr id="432" name="Google Shape;432;p45"/>
          <p:cNvSpPr/>
          <p:nvPr/>
        </p:nvSpPr>
        <p:spPr>
          <a:xfrm>
            <a:off x="1341072" y="2032000"/>
            <a:ext cx="10850928" cy="4826000"/>
          </a:xfrm>
          <a:prstGeom prst="round2SameRect">
            <a:avLst>
              <a:gd name="adj1" fmla="val 50000"/>
              <a:gd name="adj2" fmla="val 0"/>
            </a:avLst>
          </a:prstGeom>
          <a:solidFill>
            <a:srgbClr val="567D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45"/>
          <p:cNvSpPr/>
          <p:nvPr/>
        </p:nvSpPr>
        <p:spPr>
          <a:xfrm>
            <a:off x="8475133" y="2032000"/>
            <a:ext cx="3716867" cy="4826000"/>
          </a:xfrm>
          <a:prstGeom prst="rect">
            <a:avLst/>
          </a:prstGeom>
          <a:solidFill>
            <a:srgbClr val="567D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4" name="Google Shape;434;p45"/>
          <p:cNvSpPr txBox="1"/>
          <p:nvPr/>
        </p:nvSpPr>
        <p:spPr>
          <a:xfrm>
            <a:off x="2399814" y="3319462"/>
            <a:ext cx="5957358" cy="112553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200"/>
              <a:buFont typeface="Calibri"/>
              <a:buNone/>
            </a:pPr>
            <a:r>
              <a:rPr lang="en-GB" sz="3200" b="1">
                <a:solidFill>
                  <a:schemeClr val="lt1"/>
                </a:solidFill>
                <a:latin typeface="Calibri"/>
                <a:ea typeface="Calibri"/>
                <a:cs typeface="Calibri"/>
                <a:sym typeface="Calibri"/>
              </a:rPr>
              <a:t>Resources on inclusive wellbeing economies</a:t>
            </a:r>
            <a:endParaRPr/>
          </a:p>
        </p:txBody>
      </p:sp>
      <p:pic>
        <p:nvPicPr>
          <p:cNvPr id="435" name="Google Shape;435;p45" descr="A green and white logo&#10;&#10;Description automatically generated"/>
          <p:cNvPicPr preferRelativeResize="0"/>
          <p:nvPr/>
        </p:nvPicPr>
        <p:blipFill rotWithShape="1">
          <a:blip r:embed="rId3">
            <a:alphaModFix/>
          </a:blip>
          <a:srcRect/>
          <a:stretch/>
        </p:blipFill>
        <p:spPr>
          <a:xfrm>
            <a:off x="197499" y="127001"/>
            <a:ext cx="2084354" cy="208435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440"/>
        <p:cNvGrpSpPr/>
        <p:nvPr/>
      </p:nvGrpSpPr>
      <p:grpSpPr>
        <a:xfrm>
          <a:off x="0" y="0"/>
          <a:ext cx="0" cy="0"/>
          <a:chOff x="0" y="0"/>
          <a:chExt cx="0" cy="0"/>
        </a:xfrm>
      </p:grpSpPr>
      <p:sp>
        <p:nvSpPr>
          <p:cNvPr id="441" name="Google Shape;441;p46"/>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To get you started</a:t>
            </a:r>
            <a:endParaRPr/>
          </a:p>
        </p:txBody>
      </p:sp>
      <p:sp>
        <p:nvSpPr>
          <p:cNvPr id="442" name="Google Shape;442;p46"/>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2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Yorkshire &amp; Humber Public Health Network – Inclusive Wellbeing Economies</a:t>
            </a: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GB" sz="2400">
                <a:solidFill>
                  <a:schemeClr val="dk1"/>
                </a:solidFill>
                <a:latin typeface="Calibri"/>
                <a:ea typeface="Calibri"/>
                <a:cs typeface="Calibri"/>
                <a:sym typeface="Calibri"/>
              </a:rPr>
              <a:t>This website is run by the Yorkshire &amp; Humber Association of Directors of Public Health and includes resource hubs for all three of their priority ambitions, including inclusive wellbeing economies.</a:t>
            </a:r>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GB"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Future NHS NEY Anchor Organisations Network – Inclusive Wellbeing Economies</a:t>
            </a: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GB" sz="2400">
                <a:solidFill>
                  <a:schemeClr val="dk1"/>
                </a:solidFill>
                <a:latin typeface="Calibri"/>
                <a:ea typeface="Calibri"/>
                <a:cs typeface="Calibri"/>
                <a:sym typeface="Calibri"/>
              </a:rPr>
              <a:t>This webpage is run by the NEY Anchor Organisations Network and has a resource hub for inclusive wellbeing economies. Membership of Future NHS is required to access this, but it’s free to sign up.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20"/>
        <p:cNvGrpSpPr/>
        <p:nvPr/>
      </p:nvGrpSpPr>
      <p:grpSpPr>
        <a:xfrm>
          <a:off x="0" y="0"/>
          <a:ext cx="0" cy="0"/>
          <a:chOff x="0" y="0"/>
          <a:chExt cx="0" cy="0"/>
        </a:xfrm>
      </p:grpSpPr>
      <p:sp>
        <p:nvSpPr>
          <p:cNvPr id="121" name="Google Shape;121;p5"/>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Some definitions for starters</a:t>
            </a:r>
            <a:endParaRPr/>
          </a:p>
        </p:txBody>
      </p:sp>
      <p:sp>
        <p:nvSpPr>
          <p:cNvPr id="122" name="Google Shape;122;p5"/>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2400" b="0" i="0" u="none" strike="noStrike" cap="none">
                <a:solidFill>
                  <a:schemeClr val="dk1"/>
                </a:solidFill>
                <a:latin typeface="Calibri"/>
                <a:ea typeface="Calibri"/>
                <a:cs typeface="Calibri"/>
                <a:sym typeface="Calibri"/>
              </a:rPr>
              <a:t>“An economy is </a:t>
            </a:r>
            <a:r>
              <a:rPr lang="en-GB" sz="2400" b="1" i="0" u="none" strike="noStrike" cap="none">
                <a:solidFill>
                  <a:schemeClr val="dk1"/>
                </a:solidFill>
                <a:latin typeface="Calibri"/>
                <a:ea typeface="Calibri"/>
                <a:cs typeface="Calibri"/>
                <a:sym typeface="Calibri"/>
              </a:rPr>
              <a:t>the way that we produce and provide for one another</a:t>
            </a:r>
            <a:r>
              <a:rPr lang="en-GB" sz="2400" b="0" i="0" u="none" strike="noStrike" cap="none">
                <a:solidFill>
                  <a:schemeClr val="dk1"/>
                </a:solidFill>
                <a:latin typeface="Calibri"/>
                <a:ea typeface="Calibri"/>
                <a:cs typeface="Calibri"/>
                <a:sym typeface="Calibri"/>
              </a:rPr>
              <a:t>. Economies operate at different geographies: global, regional and local. The rules, social norms and stories that underpin our economies were </a:t>
            </a:r>
            <a:r>
              <a:rPr lang="en-GB" sz="2400" b="1" i="0" u="none" strike="noStrike" cap="none">
                <a:solidFill>
                  <a:schemeClr val="dk1"/>
                </a:solidFill>
                <a:latin typeface="Calibri"/>
                <a:ea typeface="Calibri"/>
                <a:cs typeface="Calibri"/>
                <a:sym typeface="Calibri"/>
              </a:rPr>
              <a:t>designed by people</a:t>
            </a:r>
            <a:r>
              <a:rPr lang="en-GB" sz="2400" b="0" i="0" u="none" strike="noStrike" cap="none">
                <a:solidFill>
                  <a:schemeClr val="dk1"/>
                </a:solidFill>
                <a:latin typeface="Calibri"/>
                <a:ea typeface="Calibri"/>
                <a:cs typeface="Calibri"/>
                <a:sym typeface="Calibri"/>
              </a:rPr>
              <a:t> and that means that they can also be </a:t>
            </a:r>
            <a:r>
              <a:rPr lang="en-GB" sz="2400" b="1" i="0" u="none" strike="noStrike" cap="none">
                <a:solidFill>
                  <a:schemeClr val="dk1"/>
                </a:solidFill>
                <a:latin typeface="Calibri"/>
                <a:ea typeface="Calibri"/>
                <a:cs typeface="Calibri"/>
                <a:sym typeface="Calibri"/>
              </a:rPr>
              <a:t>changed by people</a:t>
            </a:r>
            <a:r>
              <a:rPr lang="en-GB" sz="2400" b="0" i="0" u="none" strike="noStrike" cap="none">
                <a:solidFill>
                  <a:schemeClr val="dk1"/>
                </a:solidFill>
                <a:latin typeface="Calibri"/>
                <a:ea typeface="Calibri"/>
                <a:cs typeface="Calibri"/>
                <a:sym typeface="Calibri"/>
              </a:rPr>
              <a:t>” </a:t>
            </a:r>
            <a:endParaRPr/>
          </a:p>
          <a:p>
            <a:pPr marL="0" marR="0" lvl="0" indent="0" algn="l" rtl="0">
              <a:lnSpc>
                <a:spcPct val="90000"/>
              </a:lnSpc>
              <a:spcBef>
                <a:spcPts val="1600"/>
              </a:spcBef>
              <a:spcAft>
                <a:spcPts val="0"/>
              </a:spcAft>
              <a:buClr>
                <a:schemeClr val="dk1"/>
              </a:buClr>
              <a:buSzPts val="2400"/>
              <a:buFont typeface="Arial"/>
              <a:buNone/>
            </a:pPr>
            <a:r>
              <a:rPr lang="en-GB" sz="2400" b="0" i="1" u="none" strike="noStrike" cap="none">
                <a:solidFill>
                  <a:schemeClr val="dk1"/>
                </a:solidFill>
                <a:latin typeface="Calibri"/>
                <a:ea typeface="Calibri"/>
                <a:cs typeface="Calibri"/>
                <a:sym typeface="Calibri"/>
              </a:rPr>
              <a:t>Wellbeing Economy Alliance, 2023</a:t>
            </a:r>
            <a:endParaRPr/>
          </a:p>
          <a:p>
            <a:pPr marL="0" marR="0" lvl="0" indent="0" algn="l" rtl="0">
              <a:lnSpc>
                <a:spcPct val="90000"/>
              </a:lnSpc>
              <a:spcBef>
                <a:spcPts val="1600"/>
              </a:spcBef>
              <a:spcAft>
                <a:spcPts val="0"/>
              </a:spcAft>
              <a:buClr>
                <a:schemeClr val="dk1"/>
              </a:buClr>
              <a:buSzPts val="2400"/>
              <a:buFont typeface="Arial"/>
              <a:buNone/>
            </a:pPr>
            <a:endParaRPr sz="2400" b="0" i="1" u="none" strike="noStrike" cap="none">
              <a:solidFill>
                <a:schemeClr val="dk1"/>
              </a:solidFill>
              <a:latin typeface="Calibri"/>
              <a:ea typeface="Calibri"/>
              <a:cs typeface="Calibri"/>
              <a:sym typeface="Calibri"/>
            </a:endParaRPr>
          </a:p>
          <a:p>
            <a:pPr marL="0" marR="0" lvl="0" indent="0" algn="l" rtl="0">
              <a:lnSpc>
                <a:spcPct val="90000"/>
              </a:lnSpc>
              <a:spcBef>
                <a:spcPts val="1600"/>
              </a:spcBef>
              <a:spcAft>
                <a:spcPts val="0"/>
              </a:spcAft>
              <a:buClr>
                <a:schemeClr val="dk1"/>
              </a:buClr>
              <a:buSzPts val="2400"/>
              <a:buFont typeface="Arial"/>
              <a:buNone/>
            </a:pPr>
            <a:r>
              <a:rPr lang="en-GB" sz="2400" b="0" i="0" u="none" strike="noStrike" cap="none">
                <a:solidFill>
                  <a:schemeClr val="dk1"/>
                </a:solidFill>
                <a:latin typeface="Calibri"/>
                <a:ea typeface="Calibri"/>
                <a:cs typeface="Calibri"/>
                <a:sym typeface="Calibri"/>
              </a:rPr>
              <a:t>“[An inclusive wellbeing economy is] a more </a:t>
            </a:r>
            <a:r>
              <a:rPr lang="en-GB" sz="2400" b="1" i="0" u="none" strike="noStrike" cap="none">
                <a:solidFill>
                  <a:schemeClr val="dk1"/>
                </a:solidFill>
                <a:latin typeface="Calibri"/>
                <a:ea typeface="Calibri"/>
                <a:cs typeface="Calibri"/>
                <a:sym typeface="Calibri"/>
              </a:rPr>
              <a:t>deliberate and socially purposeful</a:t>
            </a:r>
            <a:r>
              <a:rPr lang="en-GB" sz="2400" b="0" i="0" u="none" strike="noStrike" cap="none">
                <a:solidFill>
                  <a:schemeClr val="dk1"/>
                </a:solidFill>
                <a:latin typeface="Calibri"/>
                <a:ea typeface="Calibri"/>
                <a:cs typeface="Calibri"/>
                <a:sym typeface="Calibri"/>
              </a:rPr>
              <a:t> economy – measured not just by how fast or aggressive it grows; but also, by </a:t>
            </a:r>
            <a:r>
              <a:rPr lang="en-GB" sz="2400" b="1" i="0" u="none" strike="noStrike" cap="none">
                <a:solidFill>
                  <a:schemeClr val="dk1"/>
                </a:solidFill>
                <a:latin typeface="Calibri"/>
                <a:ea typeface="Calibri"/>
                <a:cs typeface="Calibri"/>
                <a:sym typeface="Calibri"/>
              </a:rPr>
              <a:t>how well wealth is created and shared</a:t>
            </a:r>
            <a:r>
              <a:rPr lang="en-GB" sz="2400" b="0" i="0" u="none" strike="noStrike" cap="none">
                <a:solidFill>
                  <a:schemeClr val="dk1"/>
                </a:solidFill>
                <a:latin typeface="Calibri"/>
                <a:ea typeface="Calibri"/>
                <a:cs typeface="Calibri"/>
                <a:sym typeface="Calibri"/>
              </a:rPr>
              <a:t> across the whole population and place, and by the </a:t>
            </a:r>
            <a:r>
              <a:rPr lang="en-GB" sz="2400" b="1" i="0" u="none" strike="noStrike" cap="none">
                <a:solidFill>
                  <a:schemeClr val="dk1"/>
                </a:solidFill>
                <a:latin typeface="Calibri"/>
                <a:ea typeface="Calibri"/>
                <a:cs typeface="Calibri"/>
                <a:sym typeface="Calibri"/>
              </a:rPr>
              <a:t>social and environmental outcomes</a:t>
            </a:r>
            <a:r>
              <a:rPr lang="en-GB" sz="2400" b="0" i="0" u="none" strike="noStrike" cap="none">
                <a:solidFill>
                  <a:schemeClr val="dk1"/>
                </a:solidFill>
                <a:latin typeface="Calibri"/>
                <a:ea typeface="Calibri"/>
                <a:cs typeface="Calibri"/>
                <a:sym typeface="Calibri"/>
              </a:rPr>
              <a:t> it realises for people” </a:t>
            </a:r>
            <a:endParaRPr/>
          </a:p>
          <a:p>
            <a:pPr marL="0" marR="0" lvl="0" indent="0" algn="l" rtl="0">
              <a:lnSpc>
                <a:spcPct val="90000"/>
              </a:lnSpc>
              <a:spcBef>
                <a:spcPts val="1000"/>
              </a:spcBef>
              <a:spcAft>
                <a:spcPts val="0"/>
              </a:spcAft>
              <a:buClr>
                <a:schemeClr val="dk1"/>
              </a:buClr>
              <a:buSzPts val="2400"/>
              <a:buFont typeface="Arial"/>
              <a:buNone/>
            </a:pPr>
            <a:r>
              <a:rPr lang="en-GB" sz="2400" b="0" i="1" u="none" strike="noStrike" cap="none">
                <a:solidFill>
                  <a:schemeClr val="dk1"/>
                </a:solidFill>
                <a:latin typeface="Calibri"/>
                <a:ea typeface="Calibri"/>
                <a:cs typeface="Calibri"/>
                <a:sym typeface="Calibri"/>
              </a:rPr>
              <a:t>Y&amp;H Public Health Network, 2024</a:t>
            </a:r>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447"/>
        <p:cNvGrpSpPr/>
        <p:nvPr/>
      </p:nvGrpSpPr>
      <p:grpSpPr>
        <a:xfrm>
          <a:off x="0" y="0"/>
          <a:ext cx="0" cy="0"/>
          <a:chOff x="0" y="0"/>
          <a:chExt cx="0" cy="0"/>
        </a:xfrm>
      </p:grpSpPr>
      <p:sp>
        <p:nvSpPr>
          <p:cNvPr id="448" name="Google Shape;448;p47"/>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Exploring a bit deeper</a:t>
            </a:r>
            <a:endParaRPr/>
          </a:p>
        </p:txBody>
      </p:sp>
      <p:sp>
        <p:nvSpPr>
          <p:cNvPr id="449" name="Google Shape;449;p47"/>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2400" b="1">
                <a:solidFill>
                  <a:schemeClr val="dk1"/>
                </a:solidFill>
                <a:latin typeface="Calibri"/>
                <a:ea typeface="Calibri"/>
                <a:cs typeface="Calibri"/>
                <a:sym typeface="Calibri"/>
              </a:rPr>
              <a:t>UK national and English regional policy and advocacy</a:t>
            </a: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Yorkshire &amp; Humber Academic Health Sciences Network - Levelling Up Yorkshire and Humber: health as the new wealth post-COVID</a:t>
            </a: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Health Innovation Yorkshire &amp; Humber - Empowering local places for health and prosperity: new perspectives from Yorkshire and the Humber</a:t>
            </a: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Northern Health Science Alliance - Health for Wealth: Building a Healthier Northern Powerhouse for UK Productivity</a:t>
            </a: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Health Foundation – Using economic development to improve health and reduce health inequalities</a:t>
            </a: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Centre for Local Economic Strategy - The Manifesto for Local Economies</a:t>
            </a:r>
            <a:endParaRPr sz="24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454"/>
        <p:cNvGrpSpPr/>
        <p:nvPr/>
      </p:nvGrpSpPr>
      <p:grpSpPr>
        <a:xfrm>
          <a:off x="0" y="0"/>
          <a:ext cx="0" cy="0"/>
          <a:chOff x="0" y="0"/>
          <a:chExt cx="0" cy="0"/>
        </a:xfrm>
      </p:grpSpPr>
      <p:sp>
        <p:nvSpPr>
          <p:cNvPr id="455" name="Google Shape;455;p48"/>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Exploring a bit deeper</a:t>
            </a:r>
            <a:endParaRPr/>
          </a:p>
        </p:txBody>
      </p:sp>
      <p:sp>
        <p:nvSpPr>
          <p:cNvPr id="456" name="Google Shape;456;p48"/>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2400" b="1">
                <a:solidFill>
                  <a:schemeClr val="dk1"/>
                </a:solidFill>
                <a:latin typeface="Calibri"/>
                <a:ea typeface="Calibri"/>
                <a:cs typeface="Calibri"/>
                <a:sym typeface="Calibri"/>
              </a:rPr>
              <a:t>Policy and advocacy from devolved nations and other countries</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Ireland – Creating an impactful and sustainable Wellbeing Economy for better public health</a:t>
            </a:r>
            <a:endParaRPr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Scotland – Wellbeing Economies</a:t>
            </a:r>
            <a:endParaRPr sz="24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Wales – Wellbeing of Future Generations Act</a:t>
            </a: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World Health Organisation – Health for All: Transforming economies to deliver what matters</a:t>
            </a:r>
            <a:endParaRPr sz="2400">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461"/>
        <p:cNvGrpSpPr/>
        <p:nvPr/>
      </p:nvGrpSpPr>
      <p:grpSpPr>
        <a:xfrm>
          <a:off x="0" y="0"/>
          <a:ext cx="0" cy="0"/>
          <a:chOff x="0" y="0"/>
          <a:chExt cx="0" cy="0"/>
        </a:xfrm>
      </p:grpSpPr>
      <p:sp>
        <p:nvSpPr>
          <p:cNvPr id="462" name="Google Shape;462;p49"/>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Exploring a bit deeper</a:t>
            </a:r>
            <a:endParaRPr/>
          </a:p>
        </p:txBody>
      </p:sp>
      <p:sp>
        <p:nvSpPr>
          <p:cNvPr id="463" name="Google Shape;463;p49"/>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2400" b="1">
                <a:solidFill>
                  <a:schemeClr val="dk1"/>
                </a:solidFill>
                <a:latin typeface="Calibri"/>
                <a:ea typeface="Calibri"/>
                <a:cs typeface="Calibri"/>
                <a:sym typeface="Calibri"/>
              </a:rPr>
              <a:t>Designing and influencing policy</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Wellbeing Economy Alliance – Designing Public Policy</a:t>
            </a: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Wellbeing Economy Alliance – Wellbeing Economy Policy Design Course</a:t>
            </a: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Scottish Government - Wellbeing economy toolkit: supporting place based economic strategy and policy development</a:t>
            </a: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SIPHER Consortium – </a:t>
            </a:r>
            <a:r>
              <a:rPr lang="en-GB" sz="24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Inclusive Economies: Supporting Policy Development</a:t>
            </a:r>
            <a:endParaRPr sz="2400">
              <a:solidFill>
                <a:schemeClr val="dk1"/>
              </a:solidFill>
              <a:latin typeface="Calibri"/>
              <a:ea typeface="Calibri"/>
              <a:cs typeface="Calibri"/>
              <a:sym typeface="Calibri"/>
            </a:endParaRPr>
          </a:p>
          <a:p>
            <a:pPr marL="342900" marR="0" lvl="0" indent="-19050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GB" sz="2400" b="1">
                <a:solidFill>
                  <a:schemeClr val="dk1"/>
                </a:solidFill>
                <a:latin typeface="Calibri"/>
                <a:ea typeface="Calibri"/>
                <a:cs typeface="Calibri"/>
                <a:sym typeface="Calibri"/>
              </a:rPr>
              <a:t>Support with implementation</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Public Health England – Inclusive and sustainable economies: leaving no-one behind</a:t>
            </a: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Local Government Association - Inclusive economies and healthy futures: Supporting place-based action to reduce health inequalities</a:t>
            </a:r>
            <a:endParaRPr sz="2400">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468"/>
        <p:cNvGrpSpPr/>
        <p:nvPr/>
      </p:nvGrpSpPr>
      <p:grpSpPr>
        <a:xfrm>
          <a:off x="0" y="0"/>
          <a:ext cx="0" cy="0"/>
          <a:chOff x="0" y="0"/>
          <a:chExt cx="0" cy="0"/>
        </a:xfrm>
      </p:grpSpPr>
      <p:sp>
        <p:nvSpPr>
          <p:cNvPr id="469" name="Google Shape;469;p50"/>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Exploring a bit deeper</a:t>
            </a:r>
            <a:endParaRPr/>
          </a:p>
        </p:txBody>
      </p:sp>
      <p:sp>
        <p:nvSpPr>
          <p:cNvPr id="470" name="Google Shape;470;p50"/>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2400" b="1">
                <a:solidFill>
                  <a:schemeClr val="dk1"/>
                </a:solidFill>
                <a:latin typeface="Calibri"/>
                <a:ea typeface="Calibri"/>
                <a:cs typeface="Calibri"/>
                <a:sym typeface="Calibri"/>
              </a:rPr>
              <a:t>Community wealth building</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Centre for Local Economic Strategies – What is community wealth building?</a:t>
            </a: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Power to Change – Getting it right: Introducing a community right to buy</a:t>
            </a: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Centre for Local Economic Strategies – How we built community wealth in Preston: Achievements and lession</a:t>
            </a: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b="1">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GB" sz="2400" b="1">
                <a:solidFill>
                  <a:schemeClr val="dk1"/>
                </a:solidFill>
                <a:latin typeface="Calibri"/>
                <a:ea typeface="Calibri"/>
                <a:cs typeface="Calibri"/>
                <a:sym typeface="Calibri"/>
              </a:rPr>
              <a:t>Anchor institutions and networks</a:t>
            </a: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Centre for Local Economic Strategies – How to build and anchor network: Learning from the West Midlands</a:t>
            </a:r>
            <a:endParaRPr sz="24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NHS Confederation - Unlocking the NHS’s social and economic potential: Supporting integrated care systems to develop more productive systems</a:t>
            </a: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NHS Confederation – Unleashing health and prosperity throughout Britain: Supporting health systems to unlock social and economic development</a:t>
            </a: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b="1">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475"/>
        <p:cNvGrpSpPr/>
        <p:nvPr/>
      </p:nvGrpSpPr>
      <p:grpSpPr>
        <a:xfrm>
          <a:off x="0" y="0"/>
          <a:ext cx="0" cy="0"/>
          <a:chOff x="0" y="0"/>
          <a:chExt cx="0" cy="0"/>
        </a:xfrm>
      </p:grpSpPr>
      <p:sp>
        <p:nvSpPr>
          <p:cNvPr id="476" name="Google Shape;476;p51"/>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Exploring a bit deeper</a:t>
            </a:r>
            <a:endParaRPr/>
          </a:p>
        </p:txBody>
      </p:sp>
      <p:sp>
        <p:nvSpPr>
          <p:cNvPr id="477" name="Google Shape;477;p51"/>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2400" b="1">
                <a:solidFill>
                  <a:schemeClr val="dk1"/>
                </a:solidFill>
                <a:latin typeface="Calibri"/>
                <a:ea typeface="Calibri"/>
                <a:cs typeface="Calibri"/>
                <a:sym typeface="Calibri"/>
              </a:rPr>
              <a:t>Work and health</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Local Government Association – Good Work Project</a:t>
            </a: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Health Innovation Yorkshire and Humber – Health and work</a:t>
            </a: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Health Foundation – Towards a healthier workforce: Interim report of the Commission for Healthier Working Lives</a:t>
            </a:r>
            <a:endParaRPr sz="24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NHS Confederation – Improving Our Nation’s Health: a whole of government approach to tackling the causes of long-term sickness and economic inactivity</a:t>
            </a: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Royal Society for Public Health – A better way of doing business: Securing the right to a healthy workforce</a:t>
            </a: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b="1">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482"/>
        <p:cNvGrpSpPr/>
        <p:nvPr/>
      </p:nvGrpSpPr>
      <p:grpSpPr>
        <a:xfrm>
          <a:off x="0" y="0"/>
          <a:ext cx="0" cy="0"/>
          <a:chOff x="0" y="0"/>
          <a:chExt cx="0" cy="0"/>
        </a:xfrm>
      </p:grpSpPr>
      <p:sp>
        <p:nvSpPr>
          <p:cNvPr id="483" name="Google Shape;483;p52"/>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Exploring a bit deeper</a:t>
            </a:r>
            <a:endParaRPr/>
          </a:p>
        </p:txBody>
      </p:sp>
      <p:sp>
        <p:nvSpPr>
          <p:cNvPr id="484" name="Google Shape;484;p52"/>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2400" b="1">
                <a:solidFill>
                  <a:schemeClr val="dk1"/>
                </a:solidFill>
                <a:latin typeface="Calibri"/>
                <a:ea typeface="Calibri"/>
                <a:cs typeface="Calibri"/>
                <a:sym typeface="Calibri"/>
              </a:rPr>
              <a:t>Community centred approaches</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Public Health England - A guide to community-centred approaches for health and wellbeing</a:t>
            </a: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Young Foundation – Rewriting the rulebook: A plan for greener, fairer, community-powered growth across the UK</a:t>
            </a: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b="1">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Shape 489"/>
        <p:cNvGrpSpPr/>
        <p:nvPr/>
      </p:nvGrpSpPr>
      <p:grpSpPr>
        <a:xfrm>
          <a:off x="0" y="0"/>
          <a:ext cx="0" cy="0"/>
          <a:chOff x="0" y="0"/>
          <a:chExt cx="0" cy="0"/>
        </a:xfrm>
      </p:grpSpPr>
      <p:sp>
        <p:nvSpPr>
          <p:cNvPr id="490" name="Google Shape;490;p53"/>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Exploring a bit deeper</a:t>
            </a:r>
            <a:endParaRPr/>
          </a:p>
        </p:txBody>
      </p:sp>
      <p:sp>
        <p:nvSpPr>
          <p:cNvPr id="491" name="Google Shape;491;p53"/>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2400" b="1">
                <a:solidFill>
                  <a:schemeClr val="dk1"/>
                </a:solidFill>
                <a:latin typeface="Calibri"/>
                <a:ea typeface="Calibri"/>
                <a:cs typeface="Calibri"/>
                <a:sym typeface="Calibri"/>
              </a:rPr>
              <a:t>Research and academic literature</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Crisp R, Waite D, Pike A. ‘Beyond GDP’ in cities: Assessing alternative approaches to urban economic development. Urban Political Ecology 2023; 61: 7.</a:t>
            </a:r>
            <a:endParaRPr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Erickson E, Atfield G, et al. Building a business case for good jobs: The links between Good Work and innovation, productivity and employee health/wellbeing (ReWAGE Evidence Paper). 2024</a:t>
            </a:r>
            <a:endParaRPr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Jansen A, Wang R, et al. Beyond GDP: a review and conceptual framework for measuring sustainable and inclusive wellbeing. Lancet Planetary Health 2024; 8: 9: 695-705.</a:t>
            </a: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b="1">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496"/>
        <p:cNvGrpSpPr/>
        <p:nvPr/>
      </p:nvGrpSpPr>
      <p:grpSpPr>
        <a:xfrm>
          <a:off x="0" y="0"/>
          <a:ext cx="0" cy="0"/>
          <a:chOff x="0" y="0"/>
          <a:chExt cx="0" cy="0"/>
        </a:xfrm>
      </p:grpSpPr>
      <p:sp>
        <p:nvSpPr>
          <p:cNvPr id="497" name="Google Shape;497;p54"/>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Exploring a bit deeper</a:t>
            </a:r>
            <a:endParaRPr/>
          </a:p>
        </p:txBody>
      </p:sp>
      <p:sp>
        <p:nvSpPr>
          <p:cNvPr id="498" name="Google Shape;498;p54"/>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2400" b="1">
                <a:solidFill>
                  <a:schemeClr val="dk1"/>
                </a:solidFill>
                <a:latin typeface="Calibri"/>
                <a:ea typeface="Calibri"/>
                <a:cs typeface="Calibri"/>
                <a:sym typeface="Calibri"/>
              </a:rPr>
              <a:t>Research and academic literature</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Mazzucato M, Ghebreyesus TA. Advancing the economics of health for all. Lancet 2024; 404: 10457: 998-1000.</a:t>
            </a:r>
            <a:endParaRPr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Pugh, A 2024, Inclusive and Sustainable Local Economic Performance Evidence Review. The Local Policy Innovation Partnership Hub</a:t>
            </a:r>
            <a:endParaRPr sz="24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Shipton D, Sarica S, Craig N, et al. Knowing the goal: an inclusive economy that can address the public health challenges of our time. J Epidemiol Community Health 2021;75:1129-1132</a:t>
            </a:r>
            <a:endParaRPr sz="2400">
              <a:solidFill>
                <a:schemeClr val="dk1"/>
              </a:solidFill>
              <a:latin typeface="Calibri"/>
              <a:ea typeface="Calibri"/>
              <a:cs typeface="Calibri"/>
              <a:sym typeface="Calibri"/>
            </a:endParaRPr>
          </a:p>
          <a:p>
            <a:pPr marL="342900" marR="0" lvl="0" indent="-190500" algn="l" rtl="0">
              <a:lnSpc>
                <a:spcPct val="90000"/>
              </a:lnSpc>
              <a:spcBef>
                <a:spcPts val="1000"/>
              </a:spcBef>
              <a:spcAft>
                <a:spcPts val="0"/>
              </a:spcAft>
              <a:buClr>
                <a:schemeClr val="dk1"/>
              </a:buClr>
              <a:buSzPts val="2400"/>
              <a:buFont typeface="Arial"/>
              <a:buNone/>
            </a:pPr>
            <a:endParaRPr sz="2400" b="1">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b="1">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503"/>
        <p:cNvGrpSpPr/>
        <p:nvPr/>
      </p:nvGrpSpPr>
      <p:grpSpPr>
        <a:xfrm>
          <a:off x="0" y="0"/>
          <a:ext cx="0" cy="0"/>
          <a:chOff x="0" y="0"/>
          <a:chExt cx="0" cy="0"/>
        </a:xfrm>
      </p:grpSpPr>
      <p:sp>
        <p:nvSpPr>
          <p:cNvPr id="504" name="Google Shape;504;p55"/>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Exploring a bit deeper</a:t>
            </a:r>
            <a:endParaRPr/>
          </a:p>
        </p:txBody>
      </p:sp>
      <p:sp>
        <p:nvSpPr>
          <p:cNvPr id="505" name="Google Shape;505;p55"/>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2400" b="1">
                <a:solidFill>
                  <a:schemeClr val="dk1"/>
                </a:solidFill>
                <a:latin typeface="Calibri"/>
                <a:ea typeface="Calibri"/>
                <a:cs typeface="Calibri"/>
                <a:sym typeface="Calibri"/>
              </a:rPr>
              <a:t>Blogs and short reads</a:t>
            </a: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The Health Foundation (Y Naik) - Creating wealth and health</a:t>
            </a: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Public Healthy (A Turner) – Addressing the causes of the causes through a wellbeing economy</a:t>
            </a: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b="1">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GB" sz="2400" b="1">
                <a:solidFill>
                  <a:schemeClr val="dk1"/>
                </a:solidFill>
                <a:latin typeface="Calibri"/>
                <a:ea typeface="Calibri"/>
                <a:cs typeface="Calibri"/>
                <a:sym typeface="Calibri"/>
              </a:rPr>
              <a:t>Some datasets and indicators that may be of interest</a:t>
            </a: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Wellbeing Economy Alliance – </a:t>
            </a:r>
            <a:r>
              <a:rPr lang="en-GB" sz="24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Measuring the wellbeing economy: How to go beyond GDP</a:t>
            </a: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Australian Government – </a:t>
            </a:r>
            <a:r>
              <a:rPr lang="en-GB" sz="24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Measuring What Matters</a:t>
            </a: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Leeds – </a:t>
            </a:r>
            <a:r>
              <a:rPr lang="en-GB" sz="24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Leeds Social Progress Index</a:t>
            </a:r>
            <a:endParaRPr sz="2400">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Shape 510"/>
        <p:cNvGrpSpPr/>
        <p:nvPr/>
      </p:nvGrpSpPr>
      <p:grpSpPr>
        <a:xfrm>
          <a:off x="0" y="0"/>
          <a:ext cx="0" cy="0"/>
          <a:chOff x="0" y="0"/>
          <a:chExt cx="0" cy="0"/>
        </a:xfrm>
      </p:grpSpPr>
      <p:sp>
        <p:nvSpPr>
          <p:cNvPr id="511" name="Google Shape;511;p56"/>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Exploring a bit deeper</a:t>
            </a:r>
            <a:endParaRPr/>
          </a:p>
        </p:txBody>
      </p:sp>
      <p:sp>
        <p:nvSpPr>
          <p:cNvPr id="512" name="Google Shape;512;p56"/>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2400" b="1">
                <a:solidFill>
                  <a:schemeClr val="dk1"/>
                </a:solidFill>
                <a:latin typeface="Calibri"/>
                <a:ea typeface="Calibri"/>
                <a:cs typeface="Calibri"/>
                <a:sym typeface="Calibri"/>
              </a:rPr>
              <a:t>Some local examples of good practice</a:t>
            </a:r>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Barnsley – Pathways to Work Commission</a:t>
            </a: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Clackmannanshire – Community wealth building in Clackmannanshire</a:t>
            </a:r>
            <a:endParaRPr sz="24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Greater Manchester – Good Employment Charter</a:t>
            </a:r>
            <a:endParaRPr sz="240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Leeds – Leeds Inclusive Growth</a:t>
            </a:r>
            <a:r>
              <a:rPr lang="en-GB" sz="2400">
                <a:solidFill>
                  <a:schemeClr val="dk1"/>
                </a:solidFill>
                <a:latin typeface="Calibri"/>
                <a:ea typeface="Calibri"/>
                <a:cs typeface="Calibri"/>
                <a:sym typeface="Calibri"/>
              </a:rPr>
              <a:t> and </a:t>
            </a:r>
            <a:r>
              <a:rPr lang="en-GB" sz="24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The Leeds Doughnut</a:t>
            </a:r>
            <a:endParaRPr sz="24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endParaRPr>
          </a:p>
          <a:p>
            <a:pPr marL="342900" marR="0" lvl="0" indent="-342900" algn="l" rtl="0">
              <a:lnSpc>
                <a:spcPct val="90000"/>
              </a:lnSpc>
              <a:spcBef>
                <a:spcPts val="1000"/>
              </a:spcBef>
              <a:spcAft>
                <a:spcPts val="0"/>
              </a:spcAft>
              <a:buClr>
                <a:schemeClr val="dk1"/>
              </a:buClr>
              <a:buSzPts val="2400"/>
              <a:buFont typeface="Arial"/>
              <a:buChar char="•"/>
            </a:pPr>
            <a:r>
              <a:rPr lang="en-GB" sz="24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Preston – The Preston Model</a:t>
            </a:r>
            <a:endParaRPr sz="2400">
              <a:solidFill>
                <a:schemeClr val="dk1"/>
              </a:solidFill>
              <a:latin typeface="Calibri"/>
              <a:ea typeface="Calibri"/>
              <a:cs typeface="Calibri"/>
              <a:sym typeface="Calibri"/>
            </a:endParaRPr>
          </a:p>
          <a:p>
            <a:pPr marL="342900" marR="0" lvl="0" indent="-19050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27"/>
        <p:cNvGrpSpPr/>
        <p:nvPr/>
      </p:nvGrpSpPr>
      <p:grpSpPr>
        <a:xfrm>
          <a:off x="0" y="0"/>
          <a:ext cx="0" cy="0"/>
          <a:chOff x="0" y="0"/>
          <a:chExt cx="0" cy="0"/>
        </a:xfrm>
      </p:grpSpPr>
      <p:sp>
        <p:nvSpPr>
          <p:cNvPr id="128" name="Google Shape;128;p6"/>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Some definitions for starters</a:t>
            </a:r>
            <a:endParaRPr/>
          </a:p>
        </p:txBody>
      </p:sp>
      <p:sp>
        <p:nvSpPr>
          <p:cNvPr id="129" name="Google Shape;129;p6"/>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2400" b="0" i="0" u="none" strike="noStrike" cap="none">
                <a:solidFill>
                  <a:schemeClr val="dk1"/>
                </a:solidFill>
                <a:latin typeface="Calibri"/>
                <a:ea typeface="Calibri"/>
                <a:cs typeface="Calibri"/>
                <a:sym typeface="Calibri"/>
              </a:rPr>
              <a:t>“In a wellbeing economy, economic growth is no longer only seen as an end in itself, but </a:t>
            </a:r>
            <a:r>
              <a:rPr lang="en-GB" sz="2400" b="1" i="0" u="none" strike="noStrike" cap="none">
                <a:solidFill>
                  <a:schemeClr val="dk1"/>
                </a:solidFill>
                <a:latin typeface="Calibri"/>
                <a:ea typeface="Calibri"/>
                <a:cs typeface="Calibri"/>
                <a:sym typeface="Calibri"/>
              </a:rPr>
              <a:t>a means to achieving wellbeing</a:t>
            </a:r>
            <a:r>
              <a:rPr lang="en-GB" sz="2400" b="0" i="0" u="none" strike="noStrike" cap="none">
                <a:solidFill>
                  <a:schemeClr val="dk1"/>
                </a:solidFill>
                <a:latin typeface="Calibri"/>
                <a:ea typeface="Calibri"/>
                <a:cs typeface="Calibri"/>
                <a:sym typeface="Calibri"/>
              </a:rPr>
              <a:t>… As such, the growth of an economy is only positive as long as it increases </a:t>
            </a:r>
            <a:r>
              <a:rPr lang="en-GB" sz="2400" b="1" i="0" u="none" strike="noStrike" cap="none">
                <a:solidFill>
                  <a:schemeClr val="dk1"/>
                </a:solidFill>
                <a:latin typeface="Calibri"/>
                <a:ea typeface="Calibri"/>
                <a:cs typeface="Calibri"/>
                <a:sym typeface="Calibri"/>
              </a:rPr>
              <a:t>what matters to people</a:t>
            </a:r>
            <a:r>
              <a:rPr lang="en-GB" sz="2400" b="0" i="0" u="none" strike="noStrike" cap="none">
                <a:solidFill>
                  <a:schemeClr val="dk1"/>
                </a:solidFill>
                <a:latin typeface="Calibri"/>
                <a:ea typeface="Calibri"/>
                <a:cs typeface="Calibri"/>
                <a:sym typeface="Calibri"/>
              </a:rPr>
              <a:t> – that includes basic needs such as housing, nutrition, safety, and health, as well as mental health, psychological wellbeing, and freedom - and </a:t>
            </a:r>
            <a:r>
              <a:rPr lang="en-GB" sz="2400" b="1" i="0" u="none" strike="noStrike" cap="none">
                <a:solidFill>
                  <a:schemeClr val="dk1"/>
                </a:solidFill>
                <a:latin typeface="Calibri"/>
                <a:ea typeface="Calibri"/>
                <a:cs typeface="Calibri"/>
                <a:sym typeface="Calibri"/>
              </a:rPr>
              <a:t>is regenerative/or even restores nature</a:t>
            </a:r>
            <a:r>
              <a:rPr lang="en-GB" sz="2400" b="0" i="0" u="none" strike="noStrike" cap="none">
                <a:solidFill>
                  <a:schemeClr val="dk1"/>
                </a:solidFill>
                <a:latin typeface="Calibri"/>
                <a:ea typeface="Calibri"/>
                <a:cs typeface="Calibri"/>
                <a:sym typeface="Calibri"/>
              </a:rPr>
              <a:t>… [it] aims to achieve conditions that allow everyone to equally </a:t>
            </a:r>
            <a:r>
              <a:rPr lang="en-GB" sz="2400" b="1" i="0" u="none" strike="noStrike" cap="none">
                <a:solidFill>
                  <a:schemeClr val="dk1"/>
                </a:solidFill>
                <a:latin typeface="Calibri"/>
                <a:ea typeface="Calibri"/>
                <a:cs typeface="Calibri"/>
                <a:sym typeface="Calibri"/>
              </a:rPr>
              <a:t>live healthy and happy lives within planetary boundaries</a:t>
            </a:r>
            <a:r>
              <a:rPr lang="en-GB" sz="2400" b="0" i="0" u="none" strike="noStrike" cap="none">
                <a:solidFill>
                  <a:schemeClr val="dk1"/>
                </a:solidFill>
                <a:latin typeface="Calibri"/>
                <a:ea typeface="Calibri"/>
                <a:cs typeface="Calibri"/>
                <a:sym typeface="Calibri"/>
              </a:rPr>
              <a:t>, where everyone includes </a:t>
            </a:r>
            <a:r>
              <a:rPr lang="en-GB" sz="2400" b="1" i="0" u="none" strike="noStrike" cap="none">
                <a:solidFill>
                  <a:schemeClr val="dk1"/>
                </a:solidFill>
                <a:latin typeface="Calibri"/>
                <a:ea typeface="Calibri"/>
                <a:cs typeface="Calibri"/>
                <a:sym typeface="Calibri"/>
              </a:rPr>
              <a:t>future generations</a:t>
            </a:r>
            <a:r>
              <a:rPr lang="en-GB" sz="2400" b="0" i="0" u="none" strike="noStrike" cap="none">
                <a:solidFill>
                  <a:schemeClr val="dk1"/>
                </a:solidFill>
                <a:latin typeface="Calibri"/>
                <a:ea typeface="Calibri"/>
                <a:cs typeface="Calibri"/>
                <a:sym typeface="Calibri"/>
              </a:rPr>
              <a:t>.”</a:t>
            </a:r>
            <a:endParaRPr/>
          </a:p>
          <a:p>
            <a:pPr marL="0" marR="0" lvl="0" indent="0" algn="l" rtl="0">
              <a:lnSpc>
                <a:spcPct val="90000"/>
              </a:lnSpc>
              <a:spcBef>
                <a:spcPts val="1000"/>
              </a:spcBef>
              <a:spcAft>
                <a:spcPts val="0"/>
              </a:spcAft>
              <a:buClr>
                <a:schemeClr val="dk1"/>
              </a:buClr>
              <a:buSzPts val="2400"/>
              <a:buFont typeface="Arial"/>
              <a:buNone/>
            </a:pPr>
            <a:r>
              <a:rPr lang="en-GB" sz="2400" b="0" i="1" u="none" strike="noStrike" cap="none">
                <a:solidFill>
                  <a:schemeClr val="dk1"/>
                </a:solidFill>
                <a:latin typeface="Calibri"/>
                <a:ea typeface="Calibri"/>
                <a:cs typeface="Calibri"/>
                <a:sym typeface="Calibri"/>
              </a:rPr>
              <a:t>Institute for Public Health &amp; Euro Health Net, 2024</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Shape 517"/>
        <p:cNvGrpSpPr/>
        <p:nvPr/>
      </p:nvGrpSpPr>
      <p:grpSpPr>
        <a:xfrm>
          <a:off x="0" y="0"/>
          <a:ext cx="0" cy="0"/>
          <a:chOff x="0" y="0"/>
          <a:chExt cx="0" cy="0"/>
        </a:xfrm>
      </p:grpSpPr>
      <p:sp>
        <p:nvSpPr>
          <p:cNvPr id="518" name="Google Shape;518;p57"/>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Some organisations to keep an eye on </a:t>
            </a:r>
            <a:endParaRPr/>
          </a:p>
        </p:txBody>
      </p:sp>
      <p:sp>
        <p:nvSpPr>
          <p:cNvPr id="519" name="Google Shape;519;p57"/>
          <p:cNvSpPr txBox="1"/>
          <p:nvPr/>
        </p:nvSpPr>
        <p:spPr>
          <a:xfrm>
            <a:off x="931333" y="1358900"/>
            <a:ext cx="5164667"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FF"/>
              </a:buClr>
              <a:buSzPts val="2400"/>
              <a:buFont typeface="Arial"/>
              <a:buNone/>
            </a:pPr>
            <a:r>
              <a:rPr lang="en-GB" sz="24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Centre for Local Economic Studies (CLES)</a:t>
            </a:r>
            <a:endParaRPr sz="2400"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endParaRPr>
          </a:p>
          <a:p>
            <a:pPr marL="0" marR="0" lvl="0" indent="0" algn="l" rtl="0">
              <a:lnSpc>
                <a:spcPct val="90000"/>
              </a:lnSpc>
              <a:spcBef>
                <a:spcPts val="1000"/>
              </a:spcBef>
              <a:spcAft>
                <a:spcPts val="0"/>
              </a:spcAft>
              <a:buClr>
                <a:srgbClr val="0000FF"/>
              </a:buClr>
              <a:buSzPts val="2400"/>
              <a:buFont typeface="Arial"/>
              <a:buNone/>
            </a:pPr>
            <a:r>
              <a:rPr lang="en-GB" sz="2400"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Doughnut Economics Action Lab (DEAL)</a:t>
            </a: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0000FF"/>
              </a:buClr>
              <a:buSzPts val="2400"/>
              <a:buFont typeface="Arial"/>
              <a:buNone/>
            </a:pPr>
            <a:r>
              <a:rPr lang="en-GB" sz="2400" u="sng">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Ellen MacArthur Foundation</a:t>
            </a: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0000FF"/>
              </a:buClr>
              <a:buSzPts val="2400"/>
              <a:buFont typeface="Arial"/>
              <a:buNone/>
            </a:pPr>
            <a:r>
              <a:rPr lang="en-GB" sz="2400" u="sng">
                <a:solidFill>
                  <a:srgbClr val="0000F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Finance Watch</a:t>
            </a: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0000FF"/>
              </a:buClr>
              <a:buSzPts val="2400"/>
              <a:buFont typeface="Arial"/>
              <a:buNone/>
            </a:pPr>
            <a:r>
              <a:rPr lang="en-GB" sz="2400" u="sng">
                <a:solidFill>
                  <a:srgbClr val="0000FF"/>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Green Economy Coalition</a:t>
            </a: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0000FF"/>
              </a:buClr>
              <a:buSzPts val="2400"/>
              <a:buFont typeface="Arial"/>
              <a:buNone/>
            </a:pPr>
            <a:r>
              <a:rPr lang="en-GB" sz="2400" u="sng">
                <a:solidFill>
                  <a:srgbClr val="0000FF"/>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Health Anchors Learning Network (HALN)</a:t>
            </a: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0000FF"/>
              </a:buClr>
              <a:buSzPts val="2400"/>
              <a:buFont typeface="Arial"/>
              <a:buNone/>
            </a:pPr>
            <a:r>
              <a:rPr lang="en-GB" sz="2400" u="sng">
                <a:solidFill>
                  <a:srgbClr val="0000FF"/>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Institute for Progressive Policy Research (IPPR)</a:t>
            </a:r>
            <a:endParaRPr sz="2400">
              <a:solidFill>
                <a:schemeClr val="dk1"/>
              </a:solidFill>
              <a:latin typeface="Calibri"/>
              <a:ea typeface="Calibri"/>
              <a:cs typeface="Calibri"/>
              <a:sym typeface="Calibri"/>
            </a:endParaRPr>
          </a:p>
        </p:txBody>
      </p:sp>
      <p:sp>
        <p:nvSpPr>
          <p:cNvPr id="520" name="Google Shape;520;p57"/>
          <p:cNvSpPr txBox="1"/>
          <p:nvPr/>
        </p:nvSpPr>
        <p:spPr>
          <a:xfrm>
            <a:off x="6096000" y="1358900"/>
            <a:ext cx="5164667"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FF"/>
              </a:buClr>
              <a:buSzPts val="2400"/>
              <a:buFont typeface="Arial"/>
              <a:buNone/>
            </a:pPr>
            <a:r>
              <a:rPr lang="en-GB" sz="2400" u="sng">
                <a:solidFill>
                  <a:srgbClr val="0000FF"/>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Local Futures</a:t>
            </a:r>
            <a:endParaRPr sz="2400" u="sng">
              <a:solidFill>
                <a:srgbClr val="0000FF"/>
              </a:solidFill>
              <a:latin typeface="Calibri"/>
              <a:ea typeface="Calibri"/>
              <a:cs typeface="Calibri"/>
              <a:sym typeface="Calibri"/>
              <a:hlinkClick r:id="rId11">
                <a:extLst>
                  <a:ext uri="{A12FA001-AC4F-418D-AE19-62706E023703}">
                    <ahyp:hlinkClr xmlns:ahyp="http://schemas.microsoft.com/office/drawing/2018/hyperlinkcolor" val="tx"/>
                  </a:ext>
                </a:extLst>
              </a:hlinkClick>
            </a:endParaRPr>
          </a:p>
          <a:p>
            <a:pPr marL="0" marR="0" lvl="0" indent="0" algn="l" rtl="0">
              <a:lnSpc>
                <a:spcPct val="90000"/>
              </a:lnSpc>
              <a:spcBef>
                <a:spcPts val="1000"/>
              </a:spcBef>
              <a:spcAft>
                <a:spcPts val="0"/>
              </a:spcAft>
              <a:buClr>
                <a:srgbClr val="0000FF"/>
              </a:buClr>
              <a:buSzPts val="2400"/>
              <a:buFont typeface="Arial"/>
              <a:buNone/>
            </a:pPr>
            <a:r>
              <a:rPr lang="en-GB" sz="2400" u="sng">
                <a:solidFill>
                  <a:srgbClr val="0000FF"/>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New Economics Foundation (NEF)</a:t>
            </a: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0000FF"/>
              </a:buClr>
              <a:buSzPts val="2400"/>
              <a:buFont typeface="Arial"/>
              <a:buNone/>
            </a:pPr>
            <a:r>
              <a:rPr lang="en-GB" sz="2400" u="sng">
                <a:solidFill>
                  <a:srgbClr val="0000FF"/>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Population Health Improvement UK (PHI UK)</a:t>
            </a: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0000FF"/>
              </a:buClr>
              <a:buSzPts val="2400"/>
              <a:buFont typeface="Arial"/>
              <a:buNone/>
            </a:pPr>
            <a:r>
              <a:rPr lang="en-GB" sz="2400" u="sng">
                <a:solidFill>
                  <a:srgbClr val="0000FF"/>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Post Growth Institute</a:t>
            </a: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0000FF"/>
              </a:buClr>
              <a:buSzPts val="2400"/>
              <a:buFont typeface="Arial"/>
              <a:buNone/>
            </a:pPr>
            <a:r>
              <a:rPr lang="en-GB" sz="2400" u="sng">
                <a:solidFill>
                  <a:srgbClr val="0000FF"/>
                </a:solidFill>
                <a:latin typeface="Calibri"/>
                <a:ea typeface="Calibri"/>
                <a:cs typeface="Calibri"/>
                <a:sym typeface="Calibri"/>
                <a:hlinkClick r:id="rId14">
                  <a:extLst>
                    <a:ext uri="{A12FA001-AC4F-418D-AE19-62706E023703}">
                      <ahyp:hlinkClr xmlns:ahyp="http://schemas.microsoft.com/office/drawing/2018/hyperlinkcolor" val="tx"/>
                    </a:ext>
                  </a:extLst>
                </a:hlinkClick>
              </a:rPr>
              <a:t>Rethinking Economics</a:t>
            </a: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0000FF"/>
              </a:buClr>
              <a:buSzPts val="2400"/>
              <a:buFont typeface="Arial"/>
              <a:buNone/>
            </a:pPr>
            <a:r>
              <a:rPr lang="en-GB" sz="2400" u="sng">
                <a:solidFill>
                  <a:srgbClr val="0000FF"/>
                </a:solidFill>
                <a:latin typeface="Calibri"/>
                <a:ea typeface="Calibri"/>
                <a:cs typeface="Calibri"/>
                <a:sym typeface="Calibri"/>
                <a:hlinkClick r:id="rId15">
                  <a:extLst>
                    <a:ext uri="{A12FA001-AC4F-418D-AE19-62706E023703}">
                      <ahyp:hlinkClr xmlns:ahyp="http://schemas.microsoft.com/office/drawing/2018/hyperlinkcolor" val="tx"/>
                    </a:ext>
                  </a:extLst>
                </a:hlinkClick>
              </a:rPr>
              <a:t>Systems Science in Public Health &amp; Health Economic Research (SIPHER)</a:t>
            </a: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0000FF"/>
              </a:buClr>
              <a:buSzPts val="2400"/>
              <a:buFont typeface="Arial"/>
              <a:buNone/>
            </a:pPr>
            <a:r>
              <a:rPr lang="en-GB" sz="2400" u="sng">
                <a:solidFill>
                  <a:srgbClr val="0000FF"/>
                </a:solidFill>
                <a:latin typeface="Calibri"/>
                <a:ea typeface="Calibri"/>
                <a:cs typeface="Calibri"/>
                <a:sym typeface="Calibri"/>
                <a:hlinkClick r:id="rId16">
                  <a:extLst>
                    <a:ext uri="{A12FA001-AC4F-418D-AE19-62706E023703}">
                      <ahyp:hlinkClr xmlns:ahyp="http://schemas.microsoft.com/office/drawing/2018/hyperlinkcolor" val="tx"/>
                    </a:ext>
                  </a:extLst>
                </a:hlinkClick>
              </a:rPr>
              <a:t>Wellbeing Economy Alliance (WEAll)</a:t>
            </a: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b="1">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34"/>
        <p:cNvGrpSpPr/>
        <p:nvPr/>
      </p:nvGrpSpPr>
      <p:grpSpPr>
        <a:xfrm>
          <a:off x="0" y="0"/>
          <a:ext cx="0" cy="0"/>
          <a:chOff x="0" y="0"/>
          <a:chExt cx="0" cy="0"/>
        </a:xfrm>
      </p:grpSpPr>
      <p:sp>
        <p:nvSpPr>
          <p:cNvPr id="135" name="Google Shape;135;p7"/>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And some quotes</a:t>
            </a:r>
            <a:endParaRPr/>
          </a:p>
        </p:txBody>
      </p:sp>
      <p:sp>
        <p:nvSpPr>
          <p:cNvPr id="136" name="Google Shape;136;p7"/>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GB" sz="2000" b="0" i="0" u="none" strike="noStrike" cap="none">
                <a:solidFill>
                  <a:schemeClr val="dk1"/>
                </a:solidFill>
                <a:latin typeface="Calibri"/>
                <a:ea typeface="Calibri"/>
                <a:cs typeface="Calibri"/>
                <a:sym typeface="Calibri"/>
              </a:rPr>
              <a:t>“</a:t>
            </a:r>
            <a:r>
              <a:rPr lang="en-GB" sz="2000" b="0" i="1" u="none" strike="noStrike" cap="none">
                <a:solidFill>
                  <a:schemeClr val="dk1"/>
                </a:solidFill>
                <a:latin typeface="Calibri"/>
                <a:ea typeface="Calibri"/>
                <a:cs typeface="Calibri"/>
                <a:sym typeface="Calibri"/>
              </a:rPr>
              <a:t>Anyone who believes </a:t>
            </a:r>
            <a:r>
              <a:rPr lang="en-GB" sz="2000" b="1" i="1" u="none" strike="noStrike" cap="none">
                <a:solidFill>
                  <a:schemeClr val="dk1"/>
                </a:solidFill>
                <a:latin typeface="Calibri"/>
                <a:ea typeface="Calibri"/>
                <a:cs typeface="Calibri"/>
                <a:sym typeface="Calibri"/>
              </a:rPr>
              <a:t>exponential growth</a:t>
            </a:r>
            <a:r>
              <a:rPr lang="en-GB" sz="2000" b="0" i="1" u="none" strike="noStrike" cap="none">
                <a:solidFill>
                  <a:schemeClr val="dk1"/>
                </a:solidFill>
                <a:latin typeface="Calibri"/>
                <a:ea typeface="Calibri"/>
                <a:cs typeface="Calibri"/>
                <a:sym typeface="Calibri"/>
              </a:rPr>
              <a:t> can go on forever in a </a:t>
            </a:r>
            <a:r>
              <a:rPr lang="en-GB" sz="2000" b="1" i="1" u="none" strike="noStrike" cap="none">
                <a:solidFill>
                  <a:schemeClr val="dk1"/>
                </a:solidFill>
                <a:latin typeface="Calibri"/>
                <a:ea typeface="Calibri"/>
                <a:cs typeface="Calibri"/>
                <a:sym typeface="Calibri"/>
              </a:rPr>
              <a:t>finite world</a:t>
            </a:r>
            <a:r>
              <a:rPr lang="en-GB" sz="2000" b="0" i="1" u="none" strike="noStrike" cap="none">
                <a:solidFill>
                  <a:schemeClr val="dk1"/>
                </a:solidFill>
                <a:latin typeface="Calibri"/>
                <a:ea typeface="Calibri"/>
                <a:cs typeface="Calibri"/>
                <a:sym typeface="Calibri"/>
              </a:rPr>
              <a:t> is either a madman or an economist</a:t>
            </a:r>
            <a:r>
              <a:rPr lang="en-GB" sz="2000" b="0" i="0" u="none" strike="noStrike" cap="none">
                <a:solidFill>
                  <a:schemeClr val="dk1"/>
                </a:solidFill>
                <a:latin typeface="Calibri"/>
                <a:ea typeface="Calibri"/>
                <a:cs typeface="Calibri"/>
                <a:sym typeface="Calibri"/>
              </a:rPr>
              <a:t>”</a:t>
            </a:r>
            <a:endParaRPr/>
          </a:p>
          <a:p>
            <a:pPr marL="0" marR="0" lvl="0" indent="0" algn="l" rtl="0">
              <a:lnSpc>
                <a:spcPct val="90000"/>
              </a:lnSpc>
              <a:spcBef>
                <a:spcPts val="1000"/>
              </a:spcBef>
              <a:spcAft>
                <a:spcPts val="0"/>
              </a:spcAft>
              <a:buClr>
                <a:schemeClr val="dk1"/>
              </a:buClr>
              <a:buSzPts val="2000"/>
              <a:buFont typeface="Arial"/>
              <a:buNone/>
            </a:pPr>
            <a:r>
              <a:rPr lang="en-GB" sz="2000" b="0" i="0" u="none" strike="noStrike" cap="none">
                <a:solidFill>
                  <a:schemeClr val="dk1"/>
                </a:solidFill>
                <a:latin typeface="Calibri"/>
                <a:ea typeface="Calibri"/>
                <a:cs typeface="Calibri"/>
                <a:sym typeface="Calibri"/>
              </a:rPr>
              <a:t>	Kenneth Boulding</a:t>
            </a:r>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r>
              <a:rPr lang="en-GB" sz="2000" b="0" i="1" u="none" strike="noStrike" cap="none">
                <a:solidFill>
                  <a:schemeClr val="dk1"/>
                </a:solidFill>
                <a:latin typeface="Calibri"/>
                <a:ea typeface="Calibri"/>
                <a:cs typeface="Calibri"/>
                <a:sym typeface="Calibri"/>
              </a:rPr>
              <a:t>“The gross national product does not allow for the health of our children, the quality of their education or the joy of their play. It does not include the beauty of our poetry or the strength of our marriages, the intelligence of our public debate or the integrity of our public officials.  It measures neither our wit nor our courage, neither our wisdom nor our learning, neither our compassion nor our devotion to our country, </a:t>
            </a:r>
            <a:r>
              <a:rPr lang="en-GB" sz="2000" b="1" i="1" u="none" strike="noStrike" cap="none">
                <a:solidFill>
                  <a:schemeClr val="dk1"/>
                </a:solidFill>
                <a:latin typeface="Calibri"/>
                <a:ea typeface="Calibri"/>
                <a:cs typeface="Calibri"/>
                <a:sym typeface="Calibri"/>
              </a:rPr>
              <a:t>it measures everything in short, except that which makes life worthwhile</a:t>
            </a:r>
            <a:r>
              <a:rPr lang="en-GB" sz="2000" b="0" i="1" u="none" strike="noStrike" cap="none">
                <a:solidFill>
                  <a:schemeClr val="dk1"/>
                </a:solidFill>
                <a:latin typeface="Calibri"/>
                <a:ea typeface="Calibri"/>
                <a:cs typeface="Calibri"/>
                <a:sym typeface="Calibri"/>
              </a:rPr>
              <a:t>.”</a:t>
            </a:r>
            <a:r>
              <a:rPr lang="en-GB" sz="2000" b="0" i="0" u="none" strike="noStrike" cap="none">
                <a:solidFill>
                  <a:schemeClr val="dk1"/>
                </a:solidFill>
                <a:latin typeface="Calibri"/>
                <a:ea typeface="Calibri"/>
                <a:cs typeface="Calibri"/>
                <a:sym typeface="Calibri"/>
              </a:rPr>
              <a:t>	</a:t>
            </a:r>
            <a:endParaRPr/>
          </a:p>
          <a:p>
            <a:pPr marL="0" marR="0" lvl="0" indent="0" algn="l" rtl="0">
              <a:lnSpc>
                <a:spcPct val="90000"/>
              </a:lnSpc>
              <a:spcBef>
                <a:spcPts val="1000"/>
              </a:spcBef>
              <a:spcAft>
                <a:spcPts val="0"/>
              </a:spcAft>
              <a:buClr>
                <a:schemeClr val="dk1"/>
              </a:buClr>
              <a:buSzPts val="2000"/>
              <a:buFont typeface="Arial"/>
              <a:buNone/>
            </a:pPr>
            <a:r>
              <a:rPr lang="en-GB" sz="2000" b="0" i="0" u="none" strike="noStrike" cap="none">
                <a:solidFill>
                  <a:schemeClr val="dk1"/>
                </a:solidFill>
                <a:latin typeface="Calibri"/>
                <a:ea typeface="Calibri"/>
                <a:cs typeface="Calibri"/>
                <a:sym typeface="Calibri"/>
              </a:rPr>
              <a:t>	Robert F. Kennedy</a:t>
            </a:r>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2000"/>
              <a:buFont typeface="Arial"/>
              <a:buNone/>
            </a:pPr>
            <a:r>
              <a:rPr lang="en-GB" sz="2000" b="0" i="1" u="none" strike="noStrike" cap="none">
                <a:solidFill>
                  <a:srgbClr val="000000"/>
                </a:solidFill>
                <a:latin typeface="Arial"/>
                <a:ea typeface="Arial"/>
                <a:cs typeface="Arial"/>
                <a:sym typeface="Arial"/>
              </a:rPr>
              <a:t>“The </a:t>
            </a:r>
            <a:r>
              <a:rPr lang="en-GB" sz="2000" b="1" i="1" u="none" strike="noStrike" cap="none">
                <a:solidFill>
                  <a:srgbClr val="000000"/>
                </a:solidFill>
                <a:latin typeface="Arial"/>
                <a:ea typeface="Arial"/>
                <a:cs typeface="Arial"/>
                <a:sym typeface="Arial"/>
              </a:rPr>
              <a:t>welfare of a nation</a:t>
            </a:r>
            <a:r>
              <a:rPr lang="en-GB" sz="2000" b="0" i="1" u="none" strike="noStrike" cap="none">
                <a:solidFill>
                  <a:srgbClr val="000000"/>
                </a:solidFill>
                <a:latin typeface="Arial"/>
                <a:ea typeface="Arial"/>
                <a:cs typeface="Arial"/>
                <a:sym typeface="Arial"/>
              </a:rPr>
              <a:t> can scarcely be inferred from a </a:t>
            </a:r>
            <a:r>
              <a:rPr lang="en-GB" sz="2000" b="1" i="1" u="none" strike="noStrike" cap="none">
                <a:solidFill>
                  <a:srgbClr val="000000"/>
                </a:solidFill>
                <a:latin typeface="Arial"/>
                <a:ea typeface="Arial"/>
                <a:cs typeface="Arial"/>
                <a:sym typeface="Arial"/>
              </a:rPr>
              <a:t>measure of national income</a:t>
            </a:r>
            <a:r>
              <a:rPr lang="en-GB" sz="2000" b="0" i="1" u="none" strike="noStrike" cap="none">
                <a:solidFill>
                  <a:srgbClr val="000000"/>
                </a:solidFill>
                <a:latin typeface="Arial"/>
                <a:ea typeface="Arial"/>
                <a:cs typeface="Arial"/>
                <a:sym typeface="Arial"/>
              </a:rPr>
              <a:t>.”</a:t>
            </a:r>
            <a:endParaRPr/>
          </a:p>
          <a:p>
            <a:pPr marL="0" marR="0" lvl="0" indent="0" algn="l" rtl="0">
              <a:lnSpc>
                <a:spcPct val="90000"/>
              </a:lnSpc>
              <a:spcBef>
                <a:spcPts val="1000"/>
              </a:spcBef>
              <a:spcAft>
                <a:spcPts val="0"/>
              </a:spcAft>
              <a:buClr>
                <a:srgbClr val="000000"/>
              </a:buClr>
              <a:buSzPts val="2000"/>
              <a:buFont typeface="Arial"/>
              <a:buNone/>
            </a:pPr>
            <a:r>
              <a:rPr lang="en-GB" sz="2000" b="0" i="1" u="none" strike="noStrike" cap="none">
                <a:solidFill>
                  <a:srgbClr val="000000"/>
                </a:solidFill>
                <a:latin typeface="Arial"/>
                <a:ea typeface="Arial"/>
                <a:cs typeface="Arial"/>
                <a:sym typeface="Arial"/>
              </a:rPr>
              <a:t>	</a:t>
            </a:r>
            <a:r>
              <a:rPr lang="en-GB" sz="2000" b="0" i="0" u="none" strike="noStrike" cap="none">
                <a:solidFill>
                  <a:srgbClr val="000000"/>
                </a:solidFill>
                <a:latin typeface="Arial"/>
                <a:ea typeface="Arial"/>
                <a:cs typeface="Arial"/>
                <a:sym typeface="Arial"/>
              </a:rPr>
              <a:t>Simon Kuznets</a:t>
            </a:r>
            <a:endParaRPr sz="2000" b="0" i="1"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41"/>
        <p:cNvGrpSpPr/>
        <p:nvPr/>
      </p:nvGrpSpPr>
      <p:grpSpPr>
        <a:xfrm>
          <a:off x="0" y="0"/>
          <a:ext cx="0" cy="0"/>
          <a:chOff x="0" y="0"/>
          <a:chExt cx="0" cy="0"/>
        </a:xfrm>
      </p:grpSpPr>
      <p:sp>
        <p:nvSpPr>
          <p:cNvPr id="142" name="Google Shape;142;p8"/>
          <p:cNvSpPr txBox="1"/>
          <p:nvPr/>
        </p:nvSpPr>
        <p:spPr>
          <a:xfrm>
            <a:off x="664632" y="6163833"/>
            <a:ext cx="10862734" cy="44665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000"/>
              <a:buFont typeface="Arial"/>
              <a:buNone/>
            </a:pPr>
            <a:r>
              <a:rPr lang="en-GB" sz="20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https://www.youtube.com/watch?v=R8no2wZLKHc&amp;t=174s</a:t>
            </a:r>
            <a:r>
              <a:rPr lang="en-GB" sz="2000" b="0" i="0" u="none" strike="noStrike" cap="none">
                <a:solidFill>
                  <a:schemeClr val="dk1"/>
                </a:solidFill>
                <a:latin typeface="Calibri"/>
                <a:ea typeface="Calibri"/>
                <a:cs typeface="Calibri"/>
                <a:sym typeface="Calibri"/>
              </a:rPr>
              <a:t> </a:t>
            </a:r>
            <a:endParaRPr/>
          </a:p>
        </p:txBody>
      </p:sp>
      <p:pic>
        <p:nvPicPr>
          <p:cNvPr id="143" name="Google Shape;143;p8" title="A Wellbeing Economy is Possible"/>
          <p:cNvPicPr preferRelativeResize="0"/>
          <p:nvPr/>
        </p:nvPicPr>
        <p:blipFill rotWithShape="1">
          <a:blip r:embed="rId4">
            <a:alphaModFix/>
          </a:blip>
          <a:srcRect/>
          <a:stretch/>
        </p:blipFill>
        <p:spPr>
          <a:xfrm>
            <a:off x="1381620" y="585679"/>
            <a:ext cx="9428759" cy="53036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48"/>
        <p:cNvGrpSpPr/>
        <p:nvPr/>
      </p:nvGrpSpPr>
      <p:grpSpPr>
        <a:xfrm>
          <a:off x="0" y="0"/>
          <a:ext cx="0" cy="0"/>
          <a:chOff x="0" y="0"/>
          <a:chExt cx="0" cy="0"/>
        </a:xfrm>
      </p:grpSpPr>
      <p:sp>
        <p:nvSpPr>
          <p:cNvPr id="149" name="Google Shape;149;p9"/>
          <p:cNvSpPr txBox="1">
            <a:spLocks noGrp="1"/>
          </p:cNvSpPr>
          <p:nvPr>
            <p:ph type="ctrTitle"/>
          </p:nvPr>
        </p:nvSpPr>
        <p:spPr>
          <a:xfrm>
            <a:off x="533400" y="2"/>
            <a:ext cx="11658600" cy="939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67D2D"/>
              </a:buClr>
              <a:buSzPts val="4800"/>
              <a:buFont typeface="Calibri"/>
              <a:buNone/>
            </a:pPr>
            <a:r>
              <a:rPr lang="en-GB" sz="4800" b="1">
                <a:solidFill>
                  <a:srgbClr val="567D2D"/>
                </a:solidFill>
              </a:rPr>
              <a:t>How does IWE differ from BAU?</a:t>
            </a:r>
            <a:endParaRPr/>
          </a:p>
        </p:txBody>
      </p:sp>
      <p:sp>
        <p:nvSpPr>
          <p:cNvPr id="150" name="Google Shape;150;p9"/>
          <p:cNvSpPr txBox="1"/>
          <p:nvPr/>
        </p:nvSpPr>
        <p:spPr>
          <a:xfrm>
            <a:off x="931333" y="1358900"/>
            <a:ext cx="10862734" cy="41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GB" sz="2000" b="1" i="0" u="none" strike="noStrike" cap="none">
                <a:solidFill>
                  <a:schemeClr val="dk1"/>
                </a:solidFill>
                <a:latin typeface="Calibri"/>
                <a:ea typeface="Calibri"/>
                <a:cs typeface="Calibri"/>
                <a:sym typeface="Calibri"/>
              </a:rPr>
              <a:t>Business as usual	</a:t>
            </a:r>
            <a:r>
              <a:rPr lang="en-GB" sz="2000" b="0" i="0" u="none" strike="noStrike" cap="none">
                <a:solidFill>
                  <a:schemeClr val="dk1"/>
                </a:solidFill>
                <a:latin typeface="Calibri"/>
                <a:ea typeface="Calibri"/>
                <a:cs typeface="Calibri"/>
                <a:sym typeface="Calibri"/>
              </a:rPr>
              <a:t>				</a:t>
            </a:r>
            <a:r>
              <a:rPr lang="en-GB" sz="2000" b="1" i="0" u="none" strike="noStrike" cap="none">
                <a:solidFill>
                  <a:schemeClr val="dk1"/>
                </a:solidFill>
                <a:latin typeface="Calibri"/>
                <a:ea typeface="Calibri"/>
                <a:cs typeface="Calibri"/>
                <a:sym typeface="Calibri"/>
              </a:rPr>
              <a:t>Inclusive wellbeing economies</a:t>
            </a:r>
            <a:endParaRPr/>
          </a:p>
          <a:p>
            <a:pPr marL="0" marR="0" lvl="0" indent="0" algn="l" rtl="0">
              <a:lnSpc>
                <a:spcPct val="90000"/>
              </a:lnSpc>
              <a:spcBef>
                <a:spcPts val="1000"/>
              </a:spcBef>
              <a:spcAft>
                <a:spcPts val="0"/>
              </a:spcAft>
              <a:buClr>
                <a:schemeClr val="dk1"/>
              </a:buClr>
              <a:buSzPts val="2000"/>
              <a:buFont typeface="Arial"/>
              <a:buNone/>
            </a:pPr>
            <a:r>
              <a:rPr lang="en-GB" sz="2000" b="0" i="0" u="none" strike="noStrike" cap="none">
                <a:solidFill>
                  <a:schemeClr val="dk1"/>
                </a:solidFill>
                <a:latin typeface="Calibri"/>
                <a:ea typeface="Calibri"/>
                <a:cs typeface="Calibri"/>
                <a:sym typeface="Calibri"/>
              </a:rPr>
              <a:t>Focus on economic growth, e.g., GDP		Focus on wellbeing and thriving populations</a:t>
            </a:r>
            <a:endParaRPr/>
          </a:p>
          <a:p>
            <a:pPr marL="0" marR="0" lvl="0" indent="0" algn="l" rtl="0">
              <a:lnSpc>
                <a:spcPct val="90000"/>
              </a:lnSpc>
              <a:spcBef>
                <a:spcPts val="1000"/>
              </a:spcBef>
              <a:spcAft>
                <a:spcPts val="0"/>
              </a:spcAft>
              <a:buClr>
                <a:schemeClr val="dk1"/>
              </a:buClr>
              <a:buSzPts val="2000"/>
              <a:buFont typeface="Arial"/>
              <a:buNone/>
            </a:pPr>
            <a:r>
              <a:rPr lang="en-GB" sz="2000" b="0" i="0" u="none" strike="noStrike" cap="none">
                <a:solidFill>
                  <a:schemeClr val="dk1"/>
                </a:solidFill>
                <a:latin typeface="Calibri"/>
                <a:ea typeface="Calibri"/>
                <a:cs typeface="Calibri"/>
                <a:sym typeface="Calibri"/>
              </a:rPr>
              <a:t>Growth is the end goal / measure of success		Growth is a means to an end</a:t>
            </a:r>
            <a:endParaRPr/>
          </a:p>
          <a:p>
            <a:pPr marL="0" marR="0" lvl="0" indent="0" algn="l" rtl="0">
              <a:lnSpc>
                <a:spcPct val="90000"/>
              </a:lnSpc>
              <a:spcBef>
                <a:spcPts val="1000"/>
              </a:spcBef>
              <a:spcAft>
                <a:spcPts val="0"/>
              </a:spcAft>
              <a:buClr>
                <a:schemeClr val="dk1"/>
              </a:buClr>
              <a:buSzPts val="2000"/>
              <a:buFont typeface="Arial"/>
              <a:buNone/>
            </a:pPr>
            <a:r>
              <a:rPr lang="en-GB" sz="2000" b="0" i="0" u="none" strike="noStrike" cap="none">
                <a:solidFill>
                  <a:schemeClr val="dk1"/>
                </a:solidFill>
                <a:latin typeface="Calibri"/>
                <a:ea typeface="Calibri"/>
                <a:cs typeface="Calibri"/>
                <a:sym typeface="Calibri"/>
              </a:rPr>
              <a:t>Grows regardless of whether people thrive		People thrive regardless of whether it grows</a:t>
            </a:r>
            <a:endParaRPr/>
          </a:p>
          <a:p>
            <a:pPr marL="0" marR="0" lvl="0" indent="0" algn="l" rtl="0">
              <a:lnSpc>
                <a:spcPct val="90000"/>
              </a:lnSpc>
              <a:spcBef>
                <a:spcPts val="1000"/>
              </a:spcBef>
              <a:spcAft>
                <a:spcPts val="0"/>
              </a:spcAft>
              <a:buClr>
                <a:schemeClr val="dk1"/>
              </a:buClr>
              <a:buSzPts val="2000"/>
              <a:buFont typeface="Arial"/>
              <a:buNone/>
            </a:pPr>
            <a:r>
              <a:rPr lang="en-GB" sz="2000" b="0" i="0" u="none" strike="noStrike" cap="none">
                <a:solidFill>
                  <a:schemeClr val="dk1"/>
                </a:solidFill>
                <a:latin typeface="Calibri"/>
                <a:ea typeface="Calibri"/>
                <a:cs typeface="Calibri"/>
                <a:sym typeface="Calibri"/>
              </a:rPr>
              <a:t>Extracts wealth and resources			Circulates wealth and resources</a:t>
            </a:r>
            <a:endParaRPr/>
          </a:p>
          <a:p>
            <a:pPr marL="0" marR="0" lvl="0" indent="0" algn="l" rtl="0">
              <a:lnSpc>
                <a:spcPct val="90000"/>
              </a:lnSpc>
              <a:spcBef>
                <a:spcPts val="1000"/>
              </a:spcBef>
              <a:spcAft>
                <a:spcPts val="0"/>
              </a:spcAft>
              <a:buClr>
                <a:schemeClr val="dk1"/>
              </a:buClr>
              <a:buSzPts val="2000"/>
              <a:buFont typeface="Arial"/>
              <a:buNone/>
            </a:pPr>
            <a:r>
              <a:rPr lang="en-GB" sz="2000" b="0" i="0" u="none" strike="noStrike" cap="none">
                <a:solidFill>
                  <a:schemeClr val="dk1"/>
                </a:solidFill>
                <a:latin typeface="Calibri"/>
                <a:ea typeface="Calibri"/>
                <a:cs typeface="Calibri"/>
                <a:sym typeface="Calibri"/>
              </a:rPr>
              <a:t>Wealth and resources distributed inequitably	Wealth and resources shared equitably</a:t>
            </a:r>
            <a:endParaRPr/>
          </a:p>
          <a:p>
            <a:pPr marL="0" marR="0" lvl="0" indent="0" algn="l" rtl="0">
              <a:lnSpc>
                <a:spcPct val="90000"/>
              </a:lnSpc>
              <a:spcBef>
                <a:spcPts val="1000"/>
              </a:spcBef>
              <a:spcAft>
                <a:spcPts val="0"/>
              </a:spcAft>
              <a:buClr>
                <a:schemeClr val="dk1"/>
              </a:buClr>
              <a:buSzPts val="2000"/>
              <a:buFont typeface="Arial"/>
              <a:buNone/>
            </a:pPr>
            <a:r>
              <a:rPr lang="en-GB" sz="2000" b="0" i="0" u="none" strike="noStrike" cap="none">
                <a:solidFill>
                  <a:schemeClr val="dk1"/>
                </a:solidFill>
                <a:latin typeface="Calibri"/>
                <a:ea typeface="Calibri"/>
                <a:cs typeface="Calibri"/>
                <a:sym typeface="Calibri"/>
              </a:rPr>
              <a:t>Not working within planetary boundaries		Working within planetary boundaries</a:t>
            </a:r>
            <a:endParaRPr/>
          </a:p>
          <a:p>
            <a:pPr marL="0" marR="0" lvl="0" indent="0" algn="l" rtl="0">
              <a:lnSpc>
                <a:spcPct val="90000"/>
              </a:lnSpc>
              <a:spcBef>
                <a:spcPts val="1000"/>
              </a:spcBef>
              <a:spcAft>
                <a:spcPts val="0"/>
              </a:spcAft>
              <a:buClr>
                <a:schemeClr val="dk1"/>
              </a:buClr>
              <a:buSzPts val="2000"/>
              <a:buFont typeface="Arial"/>
              <a:buNone/>
            </a:pPr>
            <a:r>
              <a:rPr lang="en-GB" sz="2000" b="0" i="0" u="none" strike="noStrike" cap="none">
                <a:solidFill>
                  <a:schemeClr val="dk1"/>
                </a:solidFill>
                <a:latin typeface="Calibri"/>
                <a:ea typeface="Calibri"/>
                <a:cs typeface="Calibri"/>
                <a:sym typeface="Calibri"/>
              </a:rPr>
              <a:t>Complicated but linear				Complex system</a:t>
            </a:r>
            <a:endParaRPr/>
          </a:p>
          <a:p>
            <a:pPr marL="0" marR="0" lvl="0" indent="0" algn="l" rtl="0">
              <a:lnSpc>
                <a:spcPct val="90000"/>
              </a:lnSpc>
              <a:spcBef>
                <a:spcPts val="1000"/>
              </a:spcBef>
              <a:spcAft>
                <a:spcPts val="0"/>
              </a:spcAft>
              <a:buClr>
                <a:schemeClr val="dk1"/>
              </a:buClr>
              <a:buSzPts val="2000"/>
              <a:buFont typeface="Arial"/>
              <a:buNone/>
            </a:pPr>
            <a:r>
              <a:rPr lang="en-GB" sz="2000" b="0" i="0" u="none" strike="noStrike" cap="none">
                <a:solidFill>
                  <a:schemeClr val="dk1"/>
                </a:solidFill>
                <a:latin typeface="Calibri"/>
                <a:ea typeface="Calibri"/>
                <a:cs typeface="Calibri"/>
                <a:sym typeface="Calibri"/>
              </a:rPr>
              <a:t>Primacy of the market				Embedded economy</a:t>
            </a:r>
            <a:endParaRPr/>
          </a:p>
          <a:p>
            <a:pPr marL="0" marR="0" lvl="0" indent="0" algn="l" rtl="0">
              <a:lnSpc>
                <a:spcPct val="90000"/>
              </a:lnSpc>
              <a:spcBef>
                <a:spcPts val="1000"/>
              </a:spcBef>
              <a:spcAft>
                <a:spcPts val="0"/>
              </a:spcAft>
              <a:buClr>
                <a:schemeClr val="dk1"/>
              </a:buClr>
              <a:buSzPts val="2000"/>
              <a:buFont typeface="Arial"/>
              <a:buNone/>
            </a:pPr>
            <a:r>
              <a:rPr lang="en-GB" sz="2000" b="0" i="0" u="none" strike="noStrike" cap="none">
                <a:solidFill>
                  <a:schemeClr val="dk1"/>
                </a:solidFill>
                <a:latin typeface="Calibri"/>
                <a:ea typeface="Calibri"/>
                <a:cs typeface="Calibri"/>
                <a:sym typeface="Calibri"/>
              </a:rPr>
              <a:t>Markets are self-regulating			Markets should be regulated</a:t>
            </a:r>
            <a:endParaRPr/>
          </a:p>
          <a:p>
            <a:pPr marL="0" marR="0" lvl="0" indent="0" algn="l" rtl="0">
              <a:lnSpc>
                <a:spcPct val="90000"/>
              </a:lnSpc>
              <a:spcBef>
                <a:spcPts val="1000"/>
              </a:spcBef>
              <a:spcAft>
                <a:spcPts val="0"/>
              </a:spcAft>
              <a:buClr>
                <a:schemeClr val="dk1"/>
              </a:buClr>
              <a:buSzPts val="2000"/>
              <a:buFont typeface="Arial"/>
              <a:buNone/>
            </a:pPr>
            <a:r>
              <a:rPr lang="en-GB" sz="2000" b="0" i="0" u="none" strike="noStrike" cap="none">
                <a:solidFill>
                  <a:schemeClr val="dk1"/>
                </a:solidFill>
                <a:latin typeface="Calibri"/>
                <a:ea typeface="Calibri"/>
                <a:cs typeface="Calibri"/>
                <a:sym typeface="Calibri"/>
              </a:rPr>
              <a:t>People serve the economy				Economy serves the people</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7833</Words>
  <Application>Microsoft Office PowerPoint</Application>
  <PresentationFormat>Widescreen</PresentationFormat>
  <Paragraphs>547</Paragraphs>
  <Slides>60</Slides>
  <Notes>60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Roboto</vt:lpstr>
      <vt:lpstr>PT Mono</vt:lpstr>
      <vt:lpstr>Calibri</vt:lpstr>
      <vt:lpstr>Arial</vt:lpstr>
      <vt:lpstr>Helvetica Neue</vt:lpstr>
      <vt:lpstr>Office Theme</vt:lpstr>
      <vt:lpstr>PowerPoint Presentation</vt:lpstr>
      <vt:lpstr>Agenda and timings</vt:lpstr>
      <vt:lpstr>But first some introductions…</vt:lpstr>
      <vt:lpstr>PowerPoint Presentation</vt:lpstr>
      <vt:lpstr>Some definitions for starters</vt:lpstr>
      <vt:lpstr>Some definitions for starters</vt:lpstr>
      <vt:lpstr>And some quotes</vt:lpstr>
      <vt:lpstr>PowerPoint Presentation</vt:lpstr>
      <vt:lpstr>How does IWE differ from BAU?</vt:lpstr>
      <vt:lpstr>Economic growth – a more nuanced view</vt:lpstr>
      <vt:lpstr>PowerPoint Presentation</vt:lpstr>
      <vt:lpstr>More circular local economies</vt:lpstr>
      <vt:lpstr> Components of an inclusive wellbeing economy</vt:lpstr>
      <vt:lpstr> Inclusive wellbeing economies in practice - a case study</vt:lpstr>
      <vt:lpstr> Inclusive wellbeing economies in practice - a case study</vt:lpstr>
      <vt:lpstr>Different models, same principles</vt:lpstr>
      <vt:lpstr>PowerPoint Presentation</vt:lpstr>
      <vt:lpstr>Why does it matter? So what?</vt:lpstr>
      <vt:lpstr>Why does it matter? So what?</vt:lpstr>
      <vt:lpstr>Why does it matter? So what?</vt:lpstr>
      <vt:lpstr>Why does it matter? So what?</vt:lpstr>
      <vt:lpstr>Why does it matter? So what?</vt:lpstr>
      <vt:lpstr>A vicious cycle or a virtuous cycle?</vt:lpstr>
      <vt:lpstr>  ‘Failure demand’ and the importance of acting early</vt:lpstr>
      <vt:lpstr>PowerPoint Presentation</vt:lpstr>
      <vt:lpstr>Getting started</vt:lpstr>
      <vt:lpstr>Starting big - thinking about systems change</vt:lpstr>
      <vt:lpstr>Two Loops Model</vt:lpstr>
      <vt:lpstr>Four P’s Model</vt:lpstr>
      <vt:lpstr>Starting small – opportunities for action</vt:lpstr>
      <vt:lpstr>Laying the groundwork – preparation is key</vt:lpstr>
      <vt:lpstr>Getting started - some potential first steps</vt:lpstr>
      <vt:lpstr>PowerPoint Presentation</vt:lpstr>
      <vt:lpstr>Isn’t our wellbeing dependent on economic growth?</vt:lpstr>
      <vt:lpstr>Don’t we need economic growth to fund essential public services?</vt:lpstr>
      <vt:lpstr>Will a wellbeing economy jeopardise a healthy business environment? </vt:lpstr>
      <vt:lpstr>PowerPoint Presentation</vt:lpstr>
      <vt:lpstr>Self assessment exercise</vt:lpstr>
      <vt:lpstr>PowerPoint Presentation</vt:lpstr>
      <vt:lpstr>Visioning exercise (1)</vt:lpstr>
      <vt:lpstr>Visioning exercise (2)</vt:lpstr>
      <vt:lpstr>Visioning exercise (3)</vt:lpstr>
      <vt:lpstr>Visioning exercise (4)</vt:lpstr>
      <vt:lpstr>Visioning exercise (5)</vt:lpstr>
      <vt:lpstr>PowerPoint Presentation</vt:lpstr>
      <vt:lpstr>Action planning exercise</vt:lpstr>
      <vt:lpstr>Thanks</vt:lpstr>
      <vt:lpstr>PowerPoint Presentation</vt:lpstr>
      <vt:lpstr>To get you started</vt:lpstr>
      <vt:lpstr>Exploring a bit deeper</vt:lpstr>
      <vt:lpstr>Exploring a bit deeper</vt:lpstr>
      <vt:lpstr>Exploring a bit deeper</vt:lpstr>
      <vt:lpstr>Exploring a bit deeper</vt:lpstr>
      <vt:lpstr>Exploring a bit deeper</vt:lpstr>
      <vt:lpstr>Exploring a bit deeper</vt:lpstr>
      <vt:lpstr>Exploring a bit deeper</vt:lpstr>
      <vt:lpstr>Exploring a bit deeper</vt:lpstr>
      <vt:lpstr>Exploring a bit deeper</vt:lpstr>
      <vt:lpstr>Exploring a bit deeper</vt:lpstr>
      <vt:lpstr>Some organisations to keep an eye 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Hall Marc</dc:creator>
  <cp:lastModifiedBy>Tom Mapplethorpe</cp:lastModifiedBy>
  <cp:revision>1</cp:revision>
  <dcterms:created xsi:type="dcterms:W3CDTF">2018-08-16T12:57:46Z</dcterms:created>
  <dcterms:modified xsi:type="dcterms:W3CDTF">2025-10-08T10:41:09Z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ad5af3-eb5c-4559-9375-26974fdd413e_Enabled">
    <vt:lpwstr>true</vt:lpwstr>
  </property>
  <property fmtid="{D5CDD505-2E9C-101B-9397-08002B2CF9AE}" pid="3" name="MSIP_Label_bdad5af3-eb5c-4559-9375-26974fdd413e_SetDate">
    <vt:lpwstr>2024-06-20T05:31:15Z</vt:lpwstr>
  </property>
  <property fmtid="{D5CDD505-2E9C-101B-9397-08002B2CF9AE}" pid="4" name="MSIP_Label_bdad5af3-eb5c-4559-9375-26974fdd413e_Method">
    <vt:lpwstr>Standard</vt:lpwstr>
  </property>
  <property fmtid="{D5CDD505-2E9C-101B-9397-08002B2CF9AE}" pid="5" name="MSIP_Label_bdad5af3-eb5c-4559-9375-26974fdd413e_Name">
    <vt:lpwstr>General</vt:lpwstr>
  </property>
  <property fmtid="{D5CDD505-2E9C-101B-9397-08002B2CF9AE}" pid="6" name="MSIP_Label_bdad5af3-eb5c-4559-9375-26974fdd413e_SiteId">
    <vt:lpwstr>998b793d-d177-4b88-8be1-6fe1f323a70b</vt:lpwstr>
  </property>
  <property fmtid="{D5CDD505-2E9C-101B-9397-08002B2CF9AE}" pid="7" name="MSIP_Label_bdad5af3-eb5c-4559-9375-26974fdd413e_ActionId">
    <vt:lpwstr>f379884b-07fb-4d5b-8618-c4a831c982ef</vt:lpwstr>
  </property>
  <property fmtid="{D5CDD505-2E9C-101B-9397-08002B2CF9AE}" pid="8" name="MSIP_Label_bdad5af3-eb5c-4559-9375-26974fdd413e_ContentBits">
    <vt:lpwstr>3</vt:lpwstr>
  </property>
  <property fmtid="{D5CDD505-2E9C-101B-9397-08002B2CF9AE}" pid="9" name="ClassificationContentMarkingFooterLocations">
    <vt:lpwstr>Office Theme:10</vt:lpwstr>
  </property>
  <property fmtid="{D5CDD505-2E9C-101B-9397-08002B2CF9AE}" pid="10" name="ClassificationContentMarkingFooterText">
    <vt:lpwstr>OFFICIAL</vt:lpwstr>
  </property>
  <property fmtid="{D5CDD505-2E9C-101B-9397-08002B2CF9AE}" pid="11" name="ClassificationContentMarkingHeaderLocations">
    <vt:lpwstr>Office Theme:9</vt:lpwstr>
  </property>
  <property fmtid="{D5CDD505-2E9C-101B-9397-08002B2CF9AE}" pid="12" name="ClassificationContentMarkingHeaderText">
    <vt:lpwstr>OFFICIAL</vt:lpwstr>
  </property>
  <property fmtid="{D5CDD505-2E9C-101B-9397-08002B2CF9AE}" pid="13" name="MSIP_Label_22127eb8-1c2a-4c17-86cc-a5ba0926d1f9_Enabled">
    <vt:lpwstr>true</vt:lpwstr>
  </property>
  <property fmtid="{D5CDD505-2E9C-101B-9397-08002B2CF9AE}" pid="14" name="MSIP_Label_22127eb8-1c2a-4c17-86cc-a5ba0926d1f9_SetDate">
    <vt:lpwstr>2024-12-20T11:18:14Z</vt:lpwstr>
  </property>
  <property fmtid="{D5CDD505-2E9C-101B-9397-08002B2CF9AE}" pid="15" name="MSIP_Label_22127eb8-1c2a-4c17-86cc-a5ba0926d1f9_Method">
    <vt:lpwstr>Standard</vt:lpwstr>
  </property>
  <property fmtid="{D5CDD505-2E9C-101B-9397-08002B2CF9AE}" pid="16" name="MSIP_Label_22127eb8-1c2a-4c17-86cc-a5ba0926d1f9_Name">
    <vt:lpwstr>22127eb8-1c2a-4c17-86cc-a5ba0926d1f9</vt:lpwstr>
  </property>
  <property fmtid="{D5CDD505-2E9C-101B-9397-08002B2CF9AE}" pid="17" name="MSIP_Label_22127eb8-1c2a-4c17-86cc-a5ba0926d1f9_SiteId">
    <vt:lpwstr>61d0734f-7fce-4063-b638-09ac5ad5a43f</vt:lpwstr>
  </property>
  <property fmtid="{D5CDD505-2E9C-101B-9397-08002B2CF9AE}" pid="18" name="MSIP_Label_22127eb8-1c2a-4c17-86cc-a5ba0926d1f9_ActionId">
    <vt:lpwstr>647828ff-00cf-4d5c-bf0f-b074f52b6ada</vt:lpwstr>
  </property>
  <property fmtid="{D5CDD505-2E9C-101B-9397-08002B2CF9AE}" pid="19" name="MSIP_Label_22127eb8-1c2a-4c17-86cc-a5ba0926d1f9_ContentBits">
    <vt:lpwstr>0</vt:lpwstr>
  </property>
</Properties>
</file>