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Lst>
  <p:notesMasterIdLst>
    <p:notesMasterId r:id="rId64"/>
  </p:notesMasterIdLst>
  <p:sldIdLst>
    <p:sldId id="1383" r:id="rId5"/>
    <p:sldId id="2147483380" r:id="rId6"/>
    <p:sldId id="2147483368" r:id="rId7"/>
    <p:sldId id="2147483266" r:id="rId8"/>
    <p:sldId id="2147483267" r:id="rId9"/>
    <p:sldId id="2147483297" r:id="rId10"/>
    <p:sldId id="2147483269" r:id="rId11"/>
    <p:sldId id="2147483298" r:id="rId12"/>
    <p:sldId id="2147483299" r:id="rId13"/>
    <p:sldId id="2147483301" r:id="rId14"/>
    <p:sldId id="2147483302" r:id="rId15"/>
    <p:sldId id="2147483354" r:id="rId16"/>
    <p:sldId id="2147483303" r:id="rId17"/>
    <p:sldId id="2147483338" r:id="rId18"/>
    <p:sldId id="2147483304" r:id="rId19"/>
    <p:sldId id="2147483340" r:id="rId20"/>
    <p:sldId id="2147483358" r:id="rId21"/>
    <p:sldId id="2147483341" r:id="rId22"/>
    <p:sldId id="2147483241" r:id="rId23"/>
    <p:sldId id="2147483342" r:id="rId24"/>
    <p:sldId id="2147483348" r:id="rId25"/>
    <p:sldId id="2147483307" r:id="rId26"/>
    <p:sldId id="2147483309" r:id="rId27"/>
    <p:sldId id="2147483308" r:id="rId28"/>
    <p:sldId id="2147483369" r:id="rId29"/>
    <p:sldId id="2147483310" r:id="rId30"/>
    <p:sldId id="2147483311" r:id="rId31"/>
    <p:sldId id="2147483343" r:id="rId32"/>
    <p:sldId id="2147483360" r:id="rId33"/>
    <p:sldId id="2147483361" r:id="rId34"/>
    <p:sldId id="2147483370" r:id="rId35"/>
    <p:sldId id="2147483371" r:id="rId36"/>
    <p:sldId id="2147483372" r:id="rId37"/>
    <p:sldId id="2147483345" r:id="rId38"/>
    <p:sldId id="2147483318" r:id="rId39"/>
    <p:sldId id="2147483357" r:id="rId40"/>
    <p:sldId id="2147483320" r:id="rId41"/>
    <p:sldId id="2147483347" r:id="rId42"/>
    <p:sldId id="2147483322" r:id="rId43"/>
    <p:sldId id="2147483323" r:id="rId44"/>
    <p:sldId id="2147483394" r:id="rId45"/>
    <p:sldId id="2147483379" r:id="rId46"/>
    <p:sldId id="2147483373" r:id="rId47"/>
    <p:sldId id="2147483376" r:id="rId48"/>
    <p:sldId id="2147483374" r:id="rId49"/>
    <p:sldId id="2147483378" r:id="rId50"/>
    <p:sldId id="2147483324" r:id="rId51"/>
    <p:sldId id="2147483382" r:id="rId52"/>
    <p:sldId id="2147483375" r:id="rId53"/>
    <p:sldId id="2147483391" r:id="rId54"/>
    <p:sldId id="2147483392" r:id="rId55"/>
    <p:sldId id="2147483387" r:id="rId56"/>
    <p:sldId id="2147483377" r:id="rId57"/>
    <p:sldId id="2147483390" r:id="rId58"/>
    <p:sldId id="2147483393" r:id="rId59"/>
    <p:sldId id="2147483381" r:id="rId60"/>
    <p:sldId id="2147483325" r:id="rId61"/>
    <p:sldId id="2147483326" r:id="rId62"/>
    <p:sldId id="2147483363"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verview" id="{F25DB903-01A0-4010-9AB0-F302476007FA}">
          <p14:sldIdLst>
            <p14:sldId id="1383"/>
            <p14:sldId id="2147483380"/>
            <p14:sldId id="2147483368"/>
            <p14:sldId id="2147483266"/>
          </p14:sldIdLst>
        </p14:section>
        <p14:section name="1. About inclusion health" id="{0CD36A85-DE3E-447B-8FC6-67190A671E3B}">
          <p14:sldIdLst>
            <p14:sldId id="2147483267"/>
            <p14:sldId id="2147483297"/>
            <p14:sldId id="2147483269"/>
          </p14:sldIdLst>
        </p14:section>
        <p14:section name="2. 10YHP and inclusion health" id="{69B423C7-A614-4530-9517-F3E30536719B}">
          <p14:sldIdLst>
            <p14:sldId id="2147483298"/>
          </p14:sldIdLst>
        </p14:section>
        <p14:section name="3. Wider policy levers" id="{57A3C3AC-E0E6-4ADE-99E4-3BE95A24A824}">
          <p14:sldIdLst>
            <p14:sldId id="2147483299"/>
            <p14:sldId id="2147483301"/>
          </p14:sldIdLst>
        </p14:section>
        <p14:section name="4. The economic case for change" id="{538D2586-5CA2-412C-8738-AC45873BF77E}">
          <p14:sldIdLst>
            <p14:sldId id="2147483302"/>
            <p14:sldId id="2147483354"/>
            <p14:sldId id="2147483303"/>
            <p14:sldId id="2147483338"/>
          </p14:sldIdLst>
        </p14:section>
        <p14:section name="5. What's best practice?" id="{2EC2500F-8EFD-4C64-BBD4-099F23581029}">
          <p14:sldIdLst>
            <p14:sldId id="2147483304"/>
            <p14:sldId id="2147483340"/>
          </p14:sldIdLst>
        </p14:section>
        <p14:section name="6. Driving data quality" id="{51DF5DC3-3051-4805-BB2D-541A95E84803}">
          <p14:sldIdLst>
            <p14:sldId id="2147483358"/>
            <p14:sldId id="2147483341"/>
            <p14:sldId id="2147483241"/>
          </p14:sldIdLst>
        </p14:section>
        <p14:section name="7. Current context: Roles and responsibilities" id="{FB170CFB-C826-4397-9407-B0EF5A15DCC7}">
          <p14:sldIdLst>
            <p14:sldId id="2147483342"/>
            <p14:sldId id="2147483348"/>
            <p14:sldId id="2147483307"/>
            <p14:sldId id="2147483309"/>
            <p14:sldId id="2147483308"/>
            <p14:sldId id="2147483369"/>
            <p14:sldId id="2147483310"/>
            <p14:sldId id="2147483311"/>
            <p14:sldId id="2147483343"/>
            <p14:sldId id="2147483360"/>
          </p14:sldIdLst>
        </p14:section>
        <p14:section name="8. Neighbourhood health" id="{7592E345-AA46-47C1-B99E-426C19BBF59B}">
          <p14:sldIdLst>
            <p14:sldId id="2147483361"/>
            <p14:sldId id="2147483370"/>
            <p14:sldId id="2147483371"/>
            <p14:sldId id="2147483372"/>
            <p14:sldId id="2147483345"/>
          </p14:sldIdLst>
        </p14:section>
        <p14:section name="9. Resources to support action" id="{E7B7BB01-35AC-400E-A8C9-6A70E9D44B95}">
          <p14:sldIdLst>
            <p14:sldId id="2147483318"/>
            <p14:sldId id="2147483357"/>
            <p14:sldId id="2147483320"/>
            <p14:sldId id="2147483347"/>
            <p14:sldId id="2147483322"/>
            <p14:sldId id="2147483323"/>
          </p14:sldIdLst>
        </p14:section>
        <p14:section name="10. Case studies" id="{6AC75EDB-F12B-453B-A6F9-1861F6224ABF}">
          <p14:sldIdLst>
            <p14:sldId id="2147483394"/>
            <p14:sldId id="2147483379"/>
            <p14:sldId id="2147483373"/>
            <p14:sldId id="2147483376"/>
            <p14:sldId id="2147483374"/>
            <p14:sldId id="2147483378"/>
            <p14:sldId id="2147483324"/>
            <p14:sldId id="2147483382"/>
            <p14:sldId id="2147483375"/>
            <p14:sldId id="2147483391"/>
            <p14:sldId id="2147483392"/>
            <p14:sldId id="2147483387"/>
            <p14:sldId id="2147483377"/>
            <p14:sldId id="2147483390"/>
            <p14:sldId id="2147483393"/>
            <p14:sldId id="2147483381"/>
          </p14:sldIdLst>
        </p14:section>
        <p14:section name="11. Further resources" id="{EFB8DB59-F54A-4D88-98DD-2048D5BC0712}">
          <p14:sldIdLst>
            <p14:sldId id="2147483325"/>
            <p14:sldId id="2147483326"/>
          </p14:sldIdLst>
        </p14:section>
        <p14:section name="12. Acronyms" id="{241EA7A4-9129-44A2-AD88-AFB561953AB0}">
          <p14:sldIdLst>
            <p14:sldId id="214748336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992708-0B71-A4C6-77BA-578603DB0E8C}" name="Bental, Rob" initials="RB" userId="S::Rob.Bental@dhsc.gov.uk::49e47a9d-373f-4b5f-8ba1-bc06c319ecdf" providerId="AD"/>
  <p188:author id="{6A06320C-A9DC-9EC9-192C-D18301C630C9}" name="Andrew Hayward" initials="AH" userId="S::andrew.hayward@ukhsa.gov.uk::ac7f42ff-1ddb-4464-9d3f-5db338472a34" providerId="AD"/>
  <p188:author id="{8A065021-DE99-03F8-954D-73873D84700C}" name="Porter, Lizzie" initials="LP" userId="S::Elizabeth.Porter@dhsc.gov.uk::6ee73e0d-75ab-4542-9fff-c0c112a0af91" providerId="AD"/>
  <p188:author id="{4FF42C27-189A-BA51-B47E-55B1068F1772}" name="Thompson, Gabriela" initials="" userId="S::Gabriela.Thompson@dhsc.gov.uk::f34548d3-bea9-44f0-9811-123221b4d81f" providerId="AD"/>
  <p188:author id="{20F1E52D-3DA1-1FE0-0184-213041D6A106}" name="Grant-Foale, Sophie" initials="GS" userId="S::sophie.grantfoale@dhsc.gov.uk::d2bdb9a6-7e18-4332-96cb-74fc12612145" providerId="AD"/>
  <p188:author id="{6EC78E31-7C32-E04E-3F5C-A149FF146472}" name="Grant-Foale, Sophie" initials="" userId="S::Sophie.GrantFoale@dhsc.gov.uk::d2bdb9a6-7e18-4332-96cb-74fc12612145" providerId="AD"/>
  <p188:author id="{8DD92E37-E632-FBAB-D8BE-78EAB3540E88}" name="FALGAYRAC-JONES, Olivia (NHS ENGLAND)" initials="OF" userId="S::olivia.falgayrac-jones@nhs.net::fab02a8b-6f77-4496-9971-4f7b1482badf" providerId="AD"/>
  <p188:author id="{379A893C-A52C-D623-1C90-813D118CAFE6}" name="Charlotte Petrie" initials="CP" userId="S::Charlotte.Petrie@homeoffice.gov.uk::f1a33108-3ebc-4499-9016-182cbdf7daa1" providerId="AD"/>
  <p188:author id="{5E12EE4D-CBE4-6CF1-6449-B88AEF8E402E}" name="Roach, Carla" initials="CR" userId="S::Carla.Roach@dhsc.gov.uk::8f465798-0b59-4277-9772-19f8b4e30b64" providerId="AD"/>
  <p188:author id="{61D2125B-C85F-111C-075F-00558C7D64F8}" name="Simmonds, Karen" initials="SK" userId="S::karen.simmonds@dhsc.gov.uk::ffb09426-8f82-490f-b7bc-47f6ed98d00c" providerId="AD"/>
  <p188:author id="{8D5ED36D-537F-6224-B8E1-107D600FB256}" name="RYDER-BELSON, Cicely (NHS ENGLAND)" initials="CR" userId="S::cicely.ryder-belson@nhs.net::b412df95-de27-41ea-9d3f-51bd4886ed0b" providerId="AD"/>
  <p188:author id="{126AA575-157C-F538-99B6-0A1AE2731238}" name="Lois Murray2" initials="LM" userId="S::Lois.Murray2@ukhsa.gov.uk::6b33d648-b98c-49cb-acfe-4bc1af214ce0" providerId="AD"/>
  <p188:author id="{085145A1-9EA0-659C-60DC-04468CBEF622}" name="Railton, Cathie" initials="CR" userId="S::Cathie.Railton@dhsc.gov.uk::70dbbc6a-f92c-4292-89f8-71e89edd4876" providerId="AD"/>
  <p188:author id="{A6AF23AC-DCFF-577A-6A52-215B4E025B80}" name="Craig, Kelly" initials="KC" userId="S::kelly.craig@dhsc.gov.uk::4d200ce1-ff6c-4850-8804-d8c5c4e3a889" providerId="AD"/>
  <p188:author id="{66572DC7-631F-58F4-8ECC-4B890D9521A7}" name="Porter, Lucy" initials="PL" userId="S::lucy.porter1@dhsc.gov.uk::151a86b3-6626-4c33-9a03-10e52772b913" providerId="AD"/>
  <p188:author id="{76A823DD-3482-D814-3090-24A69BC3243C}" name="Andrew Hayward" initials="AH" userId="S::Andrew.Hayward@ukhsa.gov.uk::ac7f42ff-1ddb-4464-9d3f-5db338472a34" providerId="AD"/>
  <p188:author id="{4928EAE2-C81D-1715-F9B9-03BF1B3AEC14}" name="Railton, Cathie" initials="RC" userId="S::cathie.railton@dhsc.gov.uk::70dbbc6a-f92c-4292-89f8-71e89edd4876" providerId="AD"/>
  <p188:author id="{DA0262E3-A045-332B-327E-0EABA5525DCF}" name="Simmonds, Karen" initials="KS" userId="S::Karen.Simmonds@dhsc.gov.uk::ffb09426-8f82-490f-b7bc-47f6ed98d00c" providerId="AD"/>
  <p188:author id="{B95F66F2-2DB2-EF8C-B9C6-AFEF47EB0EE2}" name="RYDER-BELSON, Cicely (NHS ENGLAND - X24)" initials="RX" userId="S::cicely.ryder-belson_nhs.net#ext#@healthsharedservice.onmicrosoft.com::128600d6-d3ca-4d2e-92df-d967940827d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B00"/>
    <a:srgbClr val="D3C9E5"/>
    <a:srgbClr val="01A188"/>
    <a:srgbClr val="0072CE"/>
    <a:srgbClr val="00A188"/>
    <a:srgbClr val="42BBB2"/>
    <a:srgbClr val="FFFFFF"/>
    <a:srgbClr val="C9FFF6"/>
    <a:srgbClr val="616265"/>
    <a:srgbClr val="FFF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baseline="0">
                <a:solidFill>
                  <a:schemeClr val="accent5">
                    <a:lumMod val="50000"/>
                  </a:schemeClr>
                </a:solidFill>
              </a:rPr>
              <a:t>Healthcare costs by age </a:t>
            </a:r>
            <a:br>
              <a:rPr lang="en-US" sz="1600" b="1" baseline="0">
                <a:solidFill>
                  <a:schemeClr val="accent5">
                    <a:lumMod val="50000"/>
                  </a:schemeClr>
                </a:solidFill>
              </a:rPr>
            </a:br>
            <a:r>
              <a:rPr lang="en-US" sz="1400" b="1" baseline="0">
                <a:solidFill>
                  <a:schemeClr val="accent5">
                    <a:lumMod val="50000"/>
                  </a:schemeClr>
                </a:solidFill>
              </a:rPr>
              <a:t>compared to costs in inclusion health groups</a:t>
            </a:r>
            <a:endParaRPr lang="en-US" sz="1600" b="1" baseline="0">
              <a:solidFill>
                <a:schemeClr val="accent5">
                  <a:lumMod val="50000"/>
                </a:schemeClr>
              </a:solidFill>
            </a:endParaRPr>
          </a:p>
        </c:rich>
      </c:tx>
      <c:layout>
        <c:manualLayout>
          <c:xMode val="edge"/>
          <c:yMode val="edge"/>
          <c:x val="0.20384923454800435"/>
          <c:y val="2.280030879158363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dPt>
            <c:idx val="6"/>
            <c:marker>
              <c:symbol val="x"/>
              <c:size val="15"/>
              <c:spPr>
                <a:solidFill>
                  <a:srgbClr val="FFFF00"/>
                </a:solidFill>
                <a:ln w="9525">
                  <a:solidFill>
                    <a:schemeClr val="accent1"/>
                  </a:solidFill>
                </a:ln>
                <a:effectLst/>
              </c:spPr>
            </c:marker>
            <c:bubble3D val="0"/>
            <c:extLst>
              <c:ext xmlns:c16="http://schemas.microsoft.com/office/drawing/2014/chart" uri="{C3380CC4-5D6E-409C-BE32-E72D297353CC}">
                <c16:uniqueId val="{00000000-BB05-469D-B2D2-CCA660C38E84}"/>
              </c:ext>
            </c:extLst>
          </c:dPt>
          <c:dPt>
            <c:idx val="8"/>
            <c:marker>
              <c:symbol val="x"/>
              <c:size val="15"/>
              <c:spPr>
                <a:solidFill>
                  <a:srgbClr val="FFC000"/>
                </a:solidFill>
                <a:ln w="9525">
                  <a:solidFill>
                    <a:schemeClr val="accent1"/>
                  </a:solidFill>
                </a:ln>
                <a:effectLst/>
              </c:spPr>
            </c:marker>
            <c:bubble3D val="0"/>
            <c:extLst>
              <c:ext xmlns:c16="http://schemas.microsoft.com/office/drawing/2014/chart" uri="{C3380CC4-5D6E-409C-BE32-E72D297353CC}">
                <c16:uniqueId val="{00000001-BB05-469D-B2D2-CCA660C38E84}"/>
              </c:ext>
            </c:extLst>
          </c:dPt>
          <c:dPt>
            <c:idx val="10"/>
            <c:marker>
              <c:symbol val="x"/>
              <c:size val="15"/>
              <c:spPr>
                <a:solidFill>
                  <a:srgbClr val="FF0000">
                    <a:alpha val="75000"/>
                  </a:srgbClr>
                </a:solidFill>
                <a:ln w="9525">
                  <a:solidFill>
                    <a:schemeClr val="accent1"/>
                  </a:solidFill>
                </a:ln>
                <a:effectLst/>
              </c:spPr>
            </c:marker>
            <c:bubble3D val="0"/>
            <c:extLst>
              <c:ext xmlns:c16="http://schemas.microsoft.com/office/drawing/2014/chart" uri="{C3380CC4-5D6E-409C-BE32-E72D297353CC}">
                <c16:uniqueId val="{00000002-BB05-469D-B2D2-CCA660C38E84}"/>
              </c:ext>
            </c:extLst>
          </c:dPt>
          <c:xVal>
            <c:numRef>
              <c:f>Sheet1!$C$5:$C$16</c:f>
              <c:numCache>
                <c:formatCode>General</c:formatCode>
                <c:ptCount val="12"/>
                <c:pt idx="0">
                  <c:v>10</c:v>
                </c:pt>
                <c:pt idx="1">
                  <c:v>20</c:v>
                </c:pt>
                <c:pt idx="2">
                  <c:v>30</c:v>
                </c:pt>
                <c:pt idx="3">
                  <c:v>40</c:v>
                </c:pt>
                <c:pt idx="4">
                  <c:v>50</c:v>
                </c:pt>
                <c:pt idx="5">
                  <c:v>60</c:v>
                </c:pt>
                <c:pt idx="6">
                  <c:v>68</c:v>
                </c:pt>
                <c:pt idx="7">
                  <c:v>70</c:v>
                </c:pt>
                <c:pt idx="8">
                  <c:v>78</c:v>
                </c:pt>
                <c:pt idx="9">
                  <c:v>80</c:v>
                </c:pt>
                <c:pt idx="10">
                  <c:v>85</c:v>
                </c:pt>
                <c:pt idx="11">
                  <c:v>90</c:v>
                </c:pt>
              </c:numCache>
            </c:numRef>
          </c:xVal>
          <c:yVal>
            <c:numRef>
              <c:f>Sheet1!$D$5:$D$16</c:f>
              <c:numCache>
                <c:formatCode>General</c:formatCode>
                <c:ptCount val="12"/>
                <c:pt idx="0">
                  <c:v>1260</c:v>
                </c:pt>
                <c:pt idx="1">
                  <c:v>829</c:v>
                </c:pt>
                <c:pt idx="2">
                  <c:v>1230</c:v>
                </c:pt>
                <c:pt idx="3">
                  <c:v>1270</c:v>
                </c:pt>
                <c:pt idx="4">
                  <c:v>1986</c:v>
                </c:pt>
                <c:pt idx="5">
                  <c:v>2210</c:v>
                </c:pt>
                <c:pt idx="6">
                  <c:v>3712</c:v>
                </c:pt>
                <c:pt idx="7">
                  <c:v>3950</c:v>
                </c:pt>
                <c:pt idx="8">
                  <c:v>5380</c:v>
                </c:pt>
                <c:pt idx="9">
                  <c:v>5970</c:v>
                </c:pt>
                <c:pt idx="10">
                  <c:v>7717</c:v>
                </c:pt>
                <c:pt idx="11">
                  <c:v>9940</c:v>
                </c:pt>
              </c:numCache>
            </c:numRef>
          </c:yVal>
          <c:smooth val="0"/>
          <c:extLst>
            <c:ext xmlns:c16="http://schemas.microsoft.com/office/drawing/2014/chart" uri="{C3380CC4-5D6E-409C-BE32-E72D297353CC}">
              <c16:uniqueId val="{00000003-BB05-469D-B2D2-CCA660C38E84}"/>
            </c:ext>
          </c:extLst>
        </c:ser>
        <c:dLbls>
          <c:showLegendKey val="0"/>
          <c:showVal val="0"/>
          <c:showCatName val="0"/>
          <c:showSerName val="0"/>
          <c:showPercent val="0"/>
          <c:showBubbleSize val="0"/>
        </c:dLbls>
        <c:axId val="561134024"/>
        <c:axId val="561132224"/>
      </c:scatterChart>
      <c:valAx>
        <c:axId val="56113402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a:solidFill>
                      <a:schemeClr val="tx1"/>
                    </a:solidFill>
                  </a:rPr>
                  <a:t>Age </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61132224"/>
        <c:crosses val="autoZero"/>
        <c:crossBetween val="midCat"/>
      </c:valAx>
      <c:valAx>
        <c:axId val="5611322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baseline="0">
                    <a:solidFill>
                      <a:schemeClr val="tx1"/>
                    </a:solidFill>
                  </a:rPr>
                  <a:t>Annual healthcare costs</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6113402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A9E37C-DD1A-4073-B30C-386131B90569}" type="datetimeFigureOut">
              <a:rPr lang="en-GB" smtClean="0"/>
              <a:t>29/05/2026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676B2-F24C-455B-A0FE-DDE7C0C01D95}" type="slidenum">
              <a:rPr lang="en-GB" smtClean="0"/>
              <a:t>‹#›</a:t>
            </a:fld>
            <a:endParaRPr lang="en-GB"/>
          </a:p>
        </p:txBody>
      </p:sp>
    </p:spTree>
    <p:extLst>
      <p:ext uri="{BB962C8B-B14F-4D97-AF65-F5344CB8AC3E}">
        <p14:creationId xmlns:p14="http://schemas.microsoft.com/office/powerpoint/2010/main" val="868963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5F2FD-6C80-4C0F-8567-8D6293805D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F01FB5-42BF-1DA9-7A51-1C22ADA786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3C7902C-3BB1-8490-10ED-F796F4BE815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9FB5531-F451-FDD1-12FC-B49FA98E4BE7}"/>
              </a:ext>
            </a:extLst>
          </p:cNvPr>
          <p:cNvSpPr>
            <a:spLocks noGrp="1"/>
          </p:cNvSpPr>
          <p:nvPr>
            <p:ph type="sldNum" sz="quarter" idx="5"/>
          </p:nvPr>
        </p:nvSpPr>
        <p:spPr/>
        <p:txBody>
          <a:bodyPr/>
          <a:lstStyle/>
          <a:p>
            <a:fld id="{CFC676B2-F24C-455B-A0FE-DDE7C0C01D95}" type="slidenum">
              <a:rPr lang="en-GB" smtClean="0"/>
              <a:t>2</a:t>
            </a:fld>
            <a:endParaRPr lang="en-GB"/>
          </a:p>
        </p:txBody>
      </p:sp>
    </p:spTree>
    <p:extLst>
      <p:ext uri="{BB962C8B-B14F-4D97-AF65-F5344CB8AC3E}">
        <p14:creationId xmlns:p14="http://schemas.microsoft.com/office/powerpoint/2010/main" val="2607253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8BBB4-16BD-836A-B5FD-EFA1144F5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8027C0-360D-4CD8-6F52-0AB1481211D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0B44800-69B7-E2E2-52C4-2F8325FFF53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FF9D06B-AE4A-25C4-2D2A-F2D23C47396B}"/>
              </a:ext>
            </a:extLst>
          </p:cNvPr>
          <p:cNvSpPr>
            <a:spLocks noGrp="1"/>
          </p:cNvSpPr>
          <p:nvPr>
            <p:ph type="sldNum" sz="quarter" idx="5"/>
          </p:nvPr>
        </p:nvSpPr>
        <p:spPr/>
        <p:txBody>
          <a:bodyPr/>
          <a:lstStyle/>
          <a:p>
            <a:fld id="{CFC676B2-F24C-455B-A0FE-DDE7C0C01D95}" type="slidenum">
              <a:rPr lang="en-GB" smtClean="0"/>
              <a:t>32</a:t>
            </a:fld>
            <a:endParaRPr lang="en-GB"/>
          </a:p>
        </p:txBody>
      </p:sp>
    </p:spTree>
    <p:extLst>
      <p:ext uri="{BB962C8B-B14F-4D97-AF65-F5344CB8AC3E}">
        <p14:creationId xmlns:p14="http://schemas.microsoft.com/office/powerpoint/2010/main" val="1649205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BE478-1B4E-19E7-7D15-AA93012BC3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3C222B-49C2-7E3D-7E2B-2D7FC3EAA1D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61F8ED7-4401-0398-8E51-AFB3E788421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A08615B-067D-EBA2-72D3-EB1A77265CA3}"/>
              </a:ext>
            </a:extLst>
          </p:cNvPr>
          <p:cNvSpPr>
            <a:spLocks noGrp="1"/>
          </p:cNvSpPr>
          <p:nvPr>
            <p:ph type="sldNum" sz="quarter" idx="5"/>
          </p:nvPr>
        </p:nvSpPr>
        <p:spPr/>
        <p:txBody>
          <a:bodyPr/>
          <a:lstStyle/>
          <a:p>
            <a:fld id="{CFC676B2-F24C-455B-A0FE-DDE7C0C01D95}" type="slidenum">
              <a:rPr lang="en-GB" smtClean="0"/>
              <a:t>33</a:t>
            </a:fld>
            <a:endParaRPr lang="en-GB"/>
          </a:p>
        </p:txBody>
      </p:sp>
    </p:spTree>
    <p:extLst>
      <p:ext uri="{BB962C8B-B14F-4D97-AF65-F5344CB8AC3E}">
        <p14:creationId xmlns:p14="http://schemas.microsoft.com/office/powerpoint/2010/main" val="1639977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D24F0-2F27-6F68-A2B1-8B2EAE4DEB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23B815-20E6-6225-16AB-131AA34F1C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58896C-E231-A9E8-03B8-F8367DA7B51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EBCBAF0-49A8-BED8-FEE5-3B0A4E310124}"/>
              </a:ext>
            </a:extLst>
          </p:cNvPr>
          <p:cNvSpPr>
            <a:spLocks noGrp="1"/>
          </p:cNvSpPr>
          <p:nvPr>
            <p:ph type="sldNum" sz="quarter" idx="5"/>
          </p:nvPr>
        </p:nvSpPr>
        <p:spPr/>
        <p:txBody>
          <a:bodyPr/>
          <a:lstStyle/>
          <a:p>
            <a:fld id="{CFC676B2-F24C-455B-A0FE-DDE7C0C01D95}" type="slidenum">
              <a:rPr lang="en-GB" smtClean="0"/>
              <a:t>41</a:t>
            </a:fld>
            <a:endParaRPr lang="en-GB"/>
          </a:p>
        </p:txBody>
      </p:sp>
    </p:spTree>
    <p:extLst>
      <p:ext uri="{BB962C8B-B14F-4D97-AF65-F5344CB8AC3E}">
        <p14:creationId xmlns:p14="http://schemas.microsoft.com/office/powerpoint/2010/main" val="3288813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2A8CD-E6F8-EFBC-4413-F34671EED3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4E5144-B8E2-6E7D-B68C-FA13A09466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F3966E-7808-31F2-2CA8-362E767CBD9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0C08562-0F3A-DE15-6FCE-CD09FF91F6C2}"/>
              </a:ext>
            </a:extLst>
          </p:cNvPr>
          <p:cNvSpPr>
            <a:spLocks noGrp="1"/>
          </p:cNvSpPr>
          <p:nvPr>
            <p:ph type="sldNum" sz="quarter" idx="5"/>
          </p:nvPr>
        </p:nvSpPr>
        <p:spPr/>
        <p:txBody>
          <a:bodyPr/>
          <a:lstStyle/>
          <a:p>
            <a:fld id="{CFC676B2-F24C-455B-A0FE-DDE7C0C01D95}" type="slidenum">
              <a:rPr lang="en-GB" smtClean="0"/>
              <a:t>42</a:t>
            </a:fld>
            <a:endParaRPr lang="en-GB"/>
          </a:p>
        </p:txBody>
      </p:sp>
    </p:spTree>
    <p:extLst>
      <p:ext uri="{BB962C8B-B14F-4D97-AF65-F5344CB8AC3E}">
        <p14:creationId xmlns:p14="http://schemas.microsoft.com/office/powerpoint/2010/main" val="732603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FC676B2-F24C-455B-A0FE-DDE7C0C01D95}" type="slidenum">
              <a:rPr lang="en-GB" smtClean="0"/>
              <a:t>46</a:t>
            </a:fld>
            <a:endParaRPr lang="en-GB"/>
          </a:p>
        </p:txBody>
      </p:sp>
    </p:spTree>
    <p:extLst>
      <p:ext uri="{BB962C8B-B14F-4D97-AF65-F5344CB8AC3E}">
        <p14:creationId xmlns:p14="http://schemas.microsoft.com/office/powerpoint/2010/main" val="22185166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9038C-B0A6-876A-3DC4-4A90B42DD2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1FEF2-B9D5-E945-4735-B0C2C1FA4E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762E54-15EF-E421-6AB4-A35969C5CA3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9F0CAA6-16C3-19C2-18B3-7E62666AF758}"/>
              </a:ext>
            </a:extLst>
          </p:cNvPr>
          <p:cNvSpPr>
            <a:spLocks noGrp="1"/>
          </p:cNvSpPr>
          <p:nvPr>
            <p:ph type="sldNum" sz="quarter" idx="5"/>
          </p:nvPr>
        </p:nvSpPr>
        <p:spPr/>
        <p:txBody>
          <a:bodyPr/>
          <a:lstStyle/>
          <a:p>
            <a:fld id="{CFC676B2-F24C-455B-A0FE-DDE7C0C01D95}" type="slidenum">
              <a:rPr lang="en-GB" smtClean="0"/>
              <a:t>48</a:t>
            </a:fld>
            <a:endParaRPr lang="en-GB"/>
          </a:p>
        </p:txBody>
      </p:sp>
    </p:spTree>
    <p:extLst>
      <p:ext uri="{BB962C8B-B14F-4D97-AF65-F5344CB8AC3E}">
        <p14:creationId xmlns:p14="http://schemas.microsoft.com/office/powerpoint/2010/main" val="3032748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295E0-8628-F6B4-81A3-E8EAE8C587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5C0B72-6735-81A8-A0DE-8E0D8250EC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BD6821-F825-C0EC-3B86-152FA939364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B847346-1BF7-D5AC-90C6-408376E83D15}"/>
              </a:ext>
            </a:extLst>
          </p:cNvPr>
          <p:cNvSpPr>
            <a:spLocks noGrp="1"/>
          </p:cNvSpPr>
          <p:nvPr>
            <p:ph type="sldNum" sz="quarter" idx="5"/>
          </p:nvPr>
        </p:nvSpPr>
        <p:spPr/>
        <p:txBody>
          <a:bodyPr/>
          <a:lstStyle/>
          <a:p>
            <a:fld id="{CFC676B2-F24C-455B-A0FE-DDE7C0C01D95}" type="slidenum">
              <a:rPr lang="en-GB" smtClean="0"/>
              <a:t>50</a:t>
            </a:fld>
            <a:endParaRPr lang="en-GB"/>
          </a:p>
        </p:txBody>
      </p:sp>
    </p:spTree>
    <p:extLst>
      <p:ext uri="{BB962C8B-B14F-4D97-AF65-F5344CB8AC3E}">
        <p14:creationId xmlns:p14="http://schemas.microsoft.com/office/powerpoint/2010/main" val="1882163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32871-58A0-A5B3-D50D-2019A0AEFB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C3107C-8CC5-B9B5-06EC-77AE275E19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23193A-2527-C738-B6F1-4CC6D99F4E9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647174B-662A-F99C-CC04-05099D477D95}"/>
              </a:ext>
            </a:extLst>
          </p:cNvPr>
          <p:cNvSpPr>
            <a:spLocks noGrp="1"/>
          </p:cNvSpPr>
          <p:nvPr>
            <p:ph type="sldNum" sz="quarter" idx="5"/>
          </p:nvPr>
        </p:nvSpPr>
        <p:spPr/>
        <p:txBody>
          <a:bodyPr/>
          <a:lstStyle/>
          <a:p>
            <a:fld id="{CFC676B2-F24C-455B-A0FE-DDE7C0C01D95}" type="slidenum">
              <a:rPr lang="en-GB" smtClean="0"/>
              <a:t>51</a:t>
            </a:fld>
            <a:endParaRPr lang="en-GB"/>
          </a:p>
        </p:txBody>
      </p:sp>
    </p:spTree>
    <p:extLst>
      <p:ext uri="{BB962C8B-B14F-4D97-AF65-F5344CB8AC3E}">
        <p14:creationId xmlns:p14="http://schemas.microsoft.com/office/powerpoint/2010/main" val="2585669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EE9E3-0931-B88D-83D8-E06C820BA5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9E712A-8002-5657-9AC6-0ACA3B7831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9D7AF8-8D79-7CE8-2513-098A42FC7C4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0388639-2B59-0501-BBB5-5BB4DBC683A4}"/>
              </a:ext>
            </a:extLst>
          </p:cNvPr>
          <p:cNvSpPr>
            <a:spLocks noGrp="1"/>
          </p:cNvSpPr>
          <p:nvPr>
            <p:ph type="sldNum" sz="quarter" idx="5"/>
          </p:nvPr>
        </p:nvSpPr>
        <p:spPr/>
        <p:txBody>
          <a:bodyPr/>
          <a:lstStyle/>
          <a:p>
            <a:fld id="{CFC676B2-F24C-455B-A0FE-DDE7C0C01D95}" type="slidenum">
              <a:rPr lang="en-GB" smtClean="0"/>
              <a:t>54</a:t>
            </a:fld>
            <a:endParaRPr lang="en-GB"/>
          </a:p>
        </p:txBody>
      </p:sp>
    </p:spTree>
    <p:extLst>
      <p:ext uri="{BB962C8B-B14F-4D97-AF65-F5344CB8AC3E}">
        <p14:creationId xmlns:p14="http://schemas.microsoft.com/office/powerpoint/2010/main" val="36041274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C47C5-98F9-F8B3-B04D-766BBDD807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E250E0-38D6-7FDF-0822-672630A7A0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5B21A2-7F18-CBEE-71EB-1070168B0B8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5366A86-D464-56FE-BDCE-D06EE1761CF7}"/>
              </a:ext>
            </a:extLst>
          </p:cNvPr>
          <p:cNvSpPr>
            <a:spLocks noGrp="1"/>
          </p:cNvSpPr>
          <p:nvPr>
            <p:ph type="sldNum" sz="quarter" idx="5"/>
          </p:nvPr>
        </p:nvSpPr>
        <p:spPr/>
        <p:txBody>
          <a:bodyPr/>
          <a:lstStyle/>
          <a:p>
            <a:fld id="{CFC676B2-F24C-455B-A0FE-DDE7C0C01D95}" type="slidenum">
              <a:rPr lang="en-GB" smtClean="0"/>
              <a:t>55</a:t>
            </a:fld>
            <a:endParaRPr lang="en-GB"/>
          </a:p>
        </p:txBody>
      </p:sp>
    </p:spTree>
    <p:extLst>
      <p:ext uri="{BB962C8B-B14F-4D97-AF65-F5344CB8AC3E}">
        <p14:creationId xmlns:p14="http://schemas.microsoft.com/office/powerpoint/2010/main" val="302222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FC676B2-F24C-455B-A0FE-DDE7C0C01D95}" type="slidenum">
              <a:rPr lang="en-GB" smtClean="0"/>
              <a:t>5</a:t>
            </a:fld>
            <a:endParaRPr lang="en-GB"/>
          </a:p>
        </p:txBody>
      </p:sp>
    </p:spTree>
    <p:extLst>
      <p:ext uri="{BB962C8B-B14F-4D97-AF65-F5344CB8AC3E}">
        <p14:creationId xmlns:p14="http://schemas.microsoft.com/office/powerpoint/2010/main" val="1220472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BA42E-F97A-435A-D52E-A4E0664DA1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CCA7FD-84E6-FC48-5D09-BAA388EDA6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ACD926-A638-1D8A-59F5-4EF4F2DFC16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E2CAA8A-81F3-4776-D89E-2D974CA84474}"/>
              </a:ext>
            </a:extLst>
          </p:cNvPr>
          <p:cNvSpPr>
            <a:spLocks noGrp="1"/>
          </p:cNvSpPr>
          <p:nvPr>
            <p:ph type="sldNum" sz="quarter" idx="5"/>
          </p:nvPr>
        </p:nvSpPr>
        <p:spPr/>
        <p:txBody>
          <a:bodyPr/>
          <a:lstStyle/>
          <a:p>
            <a:fld id="{CFC676B2-F24C-455B-A0FE-DDE7C0C01D95}" type="slidenum">
              <a:rPr lang="en-GB" smtClean="0"/>
              <a:t>56</a:t>
            </a:fld>
            <a:endParaRPr lang="en-GB"/>
          </a:p>
        </p:txBody>
      </p:sp>
    </p:spTree>
    <p:extLst>
      <p:ext uri="{BB962C8B-B14F-4D97-AF65-F5344CB8AC3E}">
        <p14:creationId xmlns:p14="http://schemas.microsoft.com/office/powerpoint/2010/main" val="3143464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FC676B2-F24C-455B-A0FE-DDE7C0C01D95}" type="slidenum">
              <a:rPr lang="en-GB" smtClean="0"/>
              <a:t>10</a:t>
            </a:fld>
            <a:endParaRPr lang="en-GB"/>
          </a:p>
        </p:txBody>
      </p:sp>
    </p:spTree>
    <p:extLst>
      <p:ext uri="{BB962C8B-B14F-4D97-AF65-F5344CB8AC3E}">
        <p14:creationId xmlns:p14="http://schemas.microsoft.com/office/powerpoint/2010/main" val="2049648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FC676B2-F24C-455B-A0FE-DDE7C0C01D95}" type="slidenum">
              <a:rPr lang="en-GB" smtClean="0"/>
              <a:t>16</a:t>
            </a:fld>
            <a:endParaRPr lang="en-GB"/>
          </a:p>
        </p:txBody>
      </p:sp>
    </p:spTree>
    <p:extLst>
      <p:ext uri="{BB962C8B-B14F-4D97-AF65-F5344CB8AC3E}">
        <p14:creationId xmlns:p14="http://schemas.microsoft.com/office/powerpoint/2010/main" val="2905838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51A09-635D-8457-9D2B-A3436FAD28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96A457-C5C1-3B2F-F0B5-5627A69FBE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A74964-A672-8CAD-07C7-5B4B77A723E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280017C-F465-02F4-BDBC-BF7038B6E498}"/>
              </a:ext>
            </a:extLst>
          </p:cNvPr>
          <p:cNvSpPr>
            <a:spLocks noGrp="1"/>
          </p:cNvSpPr>
          <p:nvPr>
            <p:ph type="sldNum" sz="quarter" idx="5"/>
          </p:nvPr>
        </p:nvSpPr>
        <p:spPr/>
        <p:txBody>
          <a:bodyPr/>
          <a:lstStyle/>
          <a:p>
            <a:fld id="{CF4ECEDA-BCA0-41A1-A3E2-25550C70A651}" type="slidenum">
              <a:rPr lang="en-GB" smtClean="0"/>
              <a:t>19</a:t>
            </a:fld>
            <a:endParaRPr lang="en-GB"/>
          </a:p>
        </p:txBody>
      </p:sp>
    </p:spTree>
    <p:extLst>
      <p:ext uri="{BB962C8B-B14F-4D97-AF65-F5344CB8AC3E}">
        <p14:creationId xmlns:p14="http://schemas.microsoft.com/office/powerpoint/2010/main" val="2054314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FC676B2-F24C-455B-A0FE-DDE7C0C01D95}" type="slidenum">
              <a:rPr lang="en-GB" smtClean="0"/>
              <a:t>21</a:t>
            </a:fld>
            <a:endParaRPr lang="en-GB"/>
          </a:p>
        </p:txBody>
      </p:sp>
    </p:spTree>
    <p:extLst>
      <p:ext uri="{BB962C8B-B14F-4D97-AF65-F5344CB8AC3E}">
        <p14:creationId xmlns:p14="http://schemas.microsoft.com/office/powerpoint/2010/main" val="781091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FC676B2-F24C-455B-A0FE-DDE7C0C01D95}" type="slidenum">
              <a:rPr lang="en-GB" smtClean="0"/>
              <a:t>23</a:t>
            </a:fld>
            <a:endParaRPr lang="en-GB"/>
          </a:p>
        </p:txBody>
      </p:sp>
    </p:spTree>
    <p:extLst>
      <p:ext uri="{BB962C8B-B14F-4D97-AF65-F5344CB8AC3E}">
        <p14:creationId xmlns:p14="http://schemas.microsoft.com/office/powerpoint/2010/main" val="2682655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FC676B2-F24C-455B-A0FE-DDE7C0C01D95}" type="slidenum">
              <a:rPr lang="en-GB" smtClean="0"/>
              <a:t>29</a:t>
            </a:fld>
            <a:endParaRPr lang="en-GB"/>
          </a:p>
        </p:txBody>
      </p:sp>
    </p:spTree>
    <p:extLst>
      <p:ext uri="{BB962C8B-B14F-4D97-AF65-F5344CB8AC3E}">
        <p14:creationId xmlns:p14="http://schemas.microsoft.com/office/powerpoint/2010/main" val="3213591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84630-6533-FBEA-37FE-0F7200D3D5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F8C91C-7BBB-EF97-9EF8-B725DEBF6E5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8AA5F5F-F02B-C9E1-A2DC-F43BAF09EA4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95F3564-964B-0F8E-D4DA-E594A0A06DD3}"/>
              </a:ext>
            </a:extLst>
          </p:cNvPr>
          <p:cNvSpPr>
            <a:spLocks noGrp="1"/>
          </p:cNvSpPr>
          <p:nvPr>
            <p:ph type="sldNum" sz="quarter" idx="5"/>
          </p:nvPr>
        </p:nvSpPr>
        <p:spPr/>
        <p:txBody>
          <a:bodyPr/>
          <a:lstStyle/>
          <a:p>
            <a:fld id="{CFC676B2-F24C-455B-A0FE-DDE7C0C01D95}" type="slidenum">
              <a:rPr lang="en-GB" smtClean="0"/>
              <a:t>31</a:t>
            </a:fld>
            <a:endParaRPr lang="en-GB"/>
          </a:p>
        </p:txBody>
      </p:sp>
    </p:spTree>
    <p:extLst>
      <p:ext uri="{BB962C8B-B14F-4D97-AF65-F5344CB8AC3E}">
        <p14:creationId xmlns:p14="http://schemas.microsoft.com/office/powerpoint/2010/main" val="25332894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5.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Front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626727" y="2101581"/>
            <a:ext cx="7555004" cy="810244"/>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626728" y="3001862"/>
            <a:ext cx="5664000" cy="488951"/>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2" name="TextBox 11">
            <a:extLst>
              <a:ext uri="{FF2B5EF4-FFF2-40B4-BE49-F238E27FC236}">
                <a16:creationId xmlns:a16="http://schemas.microsoft.com/office/drawing/2014/main" id="{391DEB39-6B31-D948-AF21-75D8DF423B1B}"/>
              </a:ext>
            </a:extLst>
          </p:cNvPr>
          <p:cNvSpPr txBox="1"/>
          <p:nvPr/>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638441" y="5173948"/>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p:nvSpPr>
        <p:spPr>
          <a:xfrm>
            <a:off x="9233452" y="5486400"/>
            <a:ext cx="184731" cy="369332"/>
          </a:xfrm>
          <a:prstGeom prst="rect">
            <a:avLst/>
          </a:prstGeom>
          <a:noFill/>
        </p:spPr>
        <p:txBody>
          <a:bodyPr wrap="none" rtlCol="0">
            <a:spAutoFit/>
          </a:bodyPr>
          <a:lstStyle/>
          <a:p>
            <a:endParaRPr lang="en-US"/>
          </a:p>
        </p:txBody>
      </p:sp>
      <p:pic>
        <p:nvPicPr>
          <p:cNvPr id="15" name="Picture 14" descr="A black and green logo&#10;&#10;AI-generated content may be incorrect.">
            <a:extLst>
              <a:ext uri="{FF2B5EF4-FFF2-40B4-BE49-F238E27FC236}">
                <a16:creationId xmlns:a16="http://schemas.microsoft.com/office/drawing/2014/main" id="{63BE4D83-C437-975C-2CFB-857C9F15D303}"/>
              </a:ext>
            </a:extLst>
          </p:cNvPr>
          <p:cNvPicPr>
            <a:picLocks noChangeAspect="1"/>
          </p:cNvPicPr>
          <p:nvPr/>
        </p:nvPicPr>
        <p:blipFill>
          <a:blip r:embed="rId2"/>
          <a:stretch>
            <a:fillRect/>
          </a:stretch>
        </p:blipFill>
        <p:spPr>
          <a:xfrm>
            <a:off x="81667" y="76102"/>
            <a:ext cx="2401194" cy="2162778"/>
          </a:xfrm>
          <a:prstGeom prst="rect">
            <a:avLst/>
          </a:prstGeom>
        </p:spPr>
      </p:pic>
      <p:pic>
        <p:nvPicPr>
          <p:cNvPr id="16" name="Picture 15" descr="A blue and white logo&#10;&#10;AI-generated content may be incorrect.">
            <a:extLst>
              <a:ext uri="{FF2B5EF4-FFF2-40B4-BE49-F238E27FC236}">
                <a16:creationId xmlns:a16="http://schemas.microsoft.com/office/drawing/2014/main" id="{6DE1F7C3-CD3D-9DD2-5EDA-6D6129AB4621}"/>
              </a:ext>
            </a:extLst>
          </p:cNvPr>
          <p:cNvPicPr>
            <a:picLocks noChangeAspect="1"/>
          </p:cNvPicPr>
          <p:nvPr/>
        </p:nvPicPr>
        <p:blipFill>
          <a:blip r:embed="rId3"/>
          <a:stretch>
            <a:fillRect/>
          </a:stretch>
        </p:blipFill>
        <p:spPr>
          <a:xfrm>
            <a:off x="10145268" y="238490"/>
            <a:ext cx="1803391" cy="1538948"/>
          </a:xfrm>
          <a:prstGeom prst="rect">
            <a:avLst/>
          </a:prstGeom>
        </p:spPr>
      </p:pic>
      <p:sp>
        <p:nvSpPr>
          <p:cNvPr id="5" name="Rectangle 4">
            <a:extLst>
              <a:ext uri="{FF2B5EF4-FFF2-40B4-BE49-F238E27FC236}">
                <a16:creationId xmlns:a16="http://schemas.microsoft.com/office/drawing/2014/main" id="{CD18ECF7-B866-5D4F-DF31-F392ACFB6FAA}"/>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AD93"/>
              </a:solidFill>
            </a:endParaRPr>
          </a:p>
        </p:txBody>
      </p:sp>
    </p:spTree>
    <p:extLst>
      <p:ext uri="{BB962C8B-B14F-4D97-AF65-F5344CB8AC3E}">
        <p14:creationId xmlns:p14="http://schemas.microsoft.com/office/powerpoint/2010/main" val="98319776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CON Grid Boxes 4UP Grey">
    <p:bg>
      <p:bgPr>
        <a:solidFill>
          <a:schemeClr val="bg1"/>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727275"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0" name="Rectangle 9">
            <a:extLst>
              <a:ext uri="{FF2B5EF4-FFF2-40B4-BE49-F238E27FC236}">
                <a16:creationId xmlns:a16="http://schemas.microsoft.com/office/drawing/2014/main" id="{E42CCDA4-D437-6B48-8BBD-CAC30F281160}"/>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 name="Rectangle 1">
            <a:extLst>
              <a:ext uri="{FF2B5EF4-FFF2-40B4-BE49-F238E27FC236}">
                <a16:creationId xmlns:a16="http://schemas.microsoft.com/office/drawing/2014/main" id="{927B792D-252C-7792-ABEE-8F0D3B7299DE}"/>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07628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ICON Grid Boxes 2UP Grey">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Title 1">
            <a:extLst>
              <a:ext uri="{FF2B5EF4-FFF2-40B4-BE49-F238E27FC236}">
                <a16:creationId xmlns:a16="http://schemas.microsoft.com/office/drawing/2014/main" id="{58C5AB48-6A81-B36A-058A-A2FFF5760DBC}"/>
              </a:ext>
            </a:extLst>
          </p:cNvPr>
          <p:cNvSpPr>
            <a:spLocks noGrp="1"/>
          </p:cNvSpPr>
          <p:nvPr>
            <p:ph type="title" hasCustomPrompt="1"/>
          </p:nvPr>
        </p:nvSpPr>
        <p:spPr>
          <a:xfrm>
            <a:off x="727275"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Rectangle 2">
            <a:extLst>
              <a:ext uri="{FF2B5EF4-FFF2-40B4-BE49-F238E27FC236}">
                <a16:creationId xmlns:a16="http://schemas.microsoft.com/office/drawing/2014/main" id="{56C84364-3C10-71F4-79E7-904B1475BE65}"/>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380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Grid, Titles 4UP Grey">
    <p:bg>
      <p:bgPr>
        <a:solidFill>
          <a:schemeClr val="bg1"/>
        </a:solidFill>
        <a:effectLst/>
      </p:bgPr>
    </p:bg>
    <p:spTree>
      <p:nvGrpSpPr>
        <p:cNvPr id="1" name=""/>
        <p:cNvGrpSpPr/>
        <p:nvPr/>
      </p:nvGrpSpPr>
      <p:grpSpPr>
        <a:xfrm>
          <a:off x="0" y="0"/>
          <a:ext cx="0" cy="0"/>
          <a:chOff x="0" y="0"/>
          <a:chExt cx="0" cy="0"/>
        </a:xfrm>
      </p:grpSpPr>
      <p:sp>
        <p:nvSpPr>
          <p:cNvPr id="18" name="Rectangle: Top Corners Rounded 17">
            <a:extLst>
              <a:ext uri="{FF2B5EF4-FFF2-40B4-BE49-F238E27FC236}">
                <a16:creationId xmlns:a16="http://schemas.microsoft.com/office/drawing/2014/main" id="{205929B3-ED58-E54F-B724-E24FB5F163DF}"/>
              </a:ext>
              <a:ext uri="{C183D7F6-B498-43B3-948B-1728B52AA6E4}">
                <adec:decorative xmlns:adec="http://schemas.microsoft.com/office/drawing/2017/decorative" val="1"/>
              </a:ext>
            </a:extLst>
          </p:cNvPr>
          <p:cNvSpPr/>
          <p:nvPr/>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a:t>Insert title</a:t>
            </a:r>
          </a:p>
        </p:txBody>
      </p:sp>
      <p:sp>
        <p:nvSpPr>
          <p:cNvPr id="2" name="Title 1">
            <a:extLst>
              <a:ext uri="{FF2B5EF4-FFF2-40B4-BE49-F238E27FC236}">
                <a16:creationId xmlns:a16="http://schemas.microsoft.com/office/drawing/2014/main" id="{4660C072-B099-6994-6DAD-96B7D2206558}"/>
              </a:ext>
            </a:extLst>
          </p:cNvPr>
          <p:cNvSpPr>
            <a:spLocks noGrp="1"/>
          </p:cNvSpPr>
          <p:nvPr>
            <p:ph type="title" hasCustomPrompt="1"/>
          </p:nvPr>
        </p:nvSpPr>
        <p:spPr>
          <a:xfrm>
            <a:off x="727275"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3">
            <a:extLst>
              <a:ext uri="{FF2B5EF4-FFF2-40B4-BE49-F238E27FC236}">
                <a16:creationId xmlns:a16="http://schemas.microsoft.com/office/drawing/2014/main" id="{565E2439-3A08-A189-F152-9DDF8C668474}"/>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5473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EXT Grid Boxes, Titles 2UP +Intro ">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290349"/>
            <a:ext cx="3564000" cy="3764374"/>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p:nvSpPr>
        <p:spPr>
          <a:xfrm>
            <a:off x="4366871" y="1282349"/>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290349"/>
            <a:ext cx="3564000" cy="3764372"/>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p:nvSpPr>
        <p:spPr>
          <a:xfrm>
            <a:off x="8259249" y="1282349"/>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1285014"/>
            <a:ext cx="3564001" cy="4769711"/>
          </a:xfrm>
        </p:spPr>
        <p:txBody>
          <a:bodyPr lIns="0" tIns="0" rIns="0" bIns="0"/>
          <a:lstStyle>
            <a:lvl1pPr marL="0" indent="0">
              <a:buNone/>
              <a:defRPr sz="2200">
                <a:solidFill>
                  <a:schemeClr val="tx1"/>
                </a:solidFill>
              </a:defRPr>
            </a:lvl1pPr>
          </a:lstStyle>
          <a:p>
            <a:r>
              <a:rPr lang="en-GB"/>
              <a:t>Intro summary text goes here</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4474871" y="1426237"/>
            <a:ext cx="3348000" cy="684000"/>
          </a:xfrm>
        </p:spPr>
        <p:txBody>
          <a:bodyPr anchor="ctr"/>
          <a:lstStyle>
            <a:lvl1pPr algn="ctr">
              <a:buNone/>
              <a:defRPr sz="2200" b="1">
                <a:solidFill>
                  <a:schemeClr val="accent6"/>
                </a:solidFill>
              </a:defRPr>
            </a:lvl1pPr>
          </a:lstStyle>
          <a:p>
            <a:pPr lvl="0"/>
            <a:r>
              <a:rPr lang="en-GB"/>
              <a:t>Insert title</a:t>
            </a:r>
          </a:p>
        </p:txBody>
      </p:sp>
      <p:sp>
        <p:nvSpPr>
          <p:cNvPr id="18" name="Text Placeholder 2">
            <a:extLst>
              <a:ext uri="{FF2B5EF4-FFF2-40B4-BE49-F238E27FC236}">
                <a16:creationId xmlns:a16="http://schemas.microsoft.com/office/drawing/2014/main" id="{6076541C-26A7-7147-BAC1-5A229E7C0E3C}"/>
              </a:ext>
            </a:extLst>
          </p:cNvPr>
          <p:cNvSpPr>
            <a:spLocks noGrp="1"/>
          </p:cNvSpPr>
          <p:nvPr>
            <p:ph type="body" sz="quarter" idx="19" hasCustomPrompt="1"/>
          </p:nvPr>
        </p:nvSpPr>
        <p:spPr>
          <a:xfrm>
            <a:off x="8367249" y="1426237"/>
            <a:ext cx="3348000" cy="684000"/>
          </a:xfrm>
        </p:spPr>
        <p:txBody>
          <a:bodyPr anchor="ctr"/>
          <a:lstStyle>
            <a:lvl1pPr algn="ctr">
              <a:buNone/>
              <a:defRPr sz="2200" b="1">
                <a:solidFill>
                  <a:schemeClr val="accent6"/>
                </a:solidFill>
              </a:defRPr>
            </a:lvl1pPr>
          </a:lstStyle>
          <a:p>
            <a:pPr lvl="0"/>
            <a:r>
              <a:rPr lang="en-GB"/>
              <a:t>Insert title</a:t>
            </a:r>
          </a:p>
        </p:txBody>
      </p:sp>
      <p:sp>
        <p:nvSpPr>
          <p:cNvPr id="2" name="Title 1">
            <a:extLst>
              <a:ext uri="{FF2B5EF4-FFF2-40B4-BE49-F238E27FC236}">
                <a16:creationId xmlns:a16="http://schemas.microsoft.com/office/drawing/2014/main" id="{4964B176-CEA9-FBBC-E021-AF790DB96122}"/>
              </a:ext>
            </a:extLst>
          </p:cNvPr>
          <p:cNvSpPr>
            <a:spLocks noGrp="1"/>
          </p:cNvSpPr>
          <p:nvPr>
            <p:ph type="title" hasCustomPrompt="1"/>
          </p:nvPr>
        </p:nvSpPr>
        <p:spPr>
          <a:xfrm>
            <a:off x="727275"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Rectangle 2">
            <a:extLst>
              <a:ext uri="{FF2B5EF4-FFF2-40B4-BE49-F238E27FC236}">
                <a16:creationId xmlns:a16="http://schemas.microsoft.com/office/drawing/2014/main" id="{38CC2849-C53E-AC06-89C8-9CB1140C433A}"/>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477971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EXT Grid boxes, Titles 3UP">
    <p:bg>
      <p:bgPr>
        <a:solidFill>
          <a:schemeClr val="bg1"/>
        </a:solidFill>
        <a:effectLst/>
      </p:bgPr>
    </p:bg>
    <p:spTree>
      <p:nvGrpSpPr>
        <p:cNvPr id="1" name=""/>
        <p:cNvGrpSpPr/>
        <p:nvPr/>
      </p:nvGrpSpPr>
      <p:grpSpPr>
        <a:xfrm>
          <a:off x="0" y="0"/>
          <a:ext cx="0" cy="0"/>
          <a:chOff x="0" y="0"/>
          <a:chExt cx="0" cy="0"/>
        </a:xfrm>
      </p:grpSpPr>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p:nvSpPr>
        <p:spPr>
          <a:xfrm>
            <a:off x="412708"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2">
            <a:extLst>
              <a:ext uri="{FF2B5EF4-FFF2-40B4-BE49-F238E27FC236}">
                <a16:creationId xmlns:a16="http://schemas.microsoft.com/office/drawing/2014/main" id="{145D2B57-B97B-B347-9DEB-D5C1AC753AE7}"/>
              </a:ext>
            </a:extLst>
          </p:cNvPr>
          <p:cNvSpPr>
            <a:spLocks noGrp="1"/>
          </p:cNvSpPr>
          <p:nvPr>
            <p:ph type="body" sz="quarter" idx="18" hasCustomPrompt="1"/>
          </p:nvPr>
        </p:nvSpPr>
        <p:spPr>
          <a:xfrm>
            <a:off x="520708" y="1897014"/>
            <a:ext cx="3348000" cy="684000"/>
          </a:xfrm>
        </p:spPr>
        <p:txBody>
          <a:bodyPr anchor="ctr"/>
          <a:lstStyle>
            <a:lvl1pPr algn="ctr">
              <a:buNone/>
              <a:defRPr sz="2200" b="1">
                <a:solidFill>
                  <a:schemeClr val="accent6"/>
                </a:solidFill>
              </a:defRPr>
            </a:lvl1pPr>
          </a:lstStyle>
          <a:p>
            <a:pPr lvl="0"/>
            <a:r>
              <a:rPr lang="en-GB"/>
              <a:t>Insert title</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2">
            <a:extLst>
              <a:ext uri="{FF2B5EF4-FFF2-40B4-BE49-F238E27FC236}">
                <a16:creationId xmlns:a16="http://schemas.microsoft.com/office/drawing/2014/main" id="{53DD1D30-BF5F-3F4D-A1DE-F7778CA7ED96}"/>
              </a:ext>
            </a:extLst>
          </p:cNvPr>
          <p:cNvSpPr>
            <a:spLocks noGrp="1"/>
          </p:cNvSpPr>
          <p:nvPr>
            <p:ph type="body" sz="quarter" idx="19" hasCustomPrompt="1"/>
          </p:nvPr>
        </p:nvSpPr>
        <p:spPr>
          <a:xfrm>
            <a:off x="4474871" y="1897014"/>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2">
            <a:extLst>
              <a:ext uri="{FF2B5EF4-FFF2-40B4-BE49-F238E27FC236}">
                <a16:creationId xmlns:a16="http://schemas.microsoft.com/office/drawing/2014/main" id="{0D443938-DE7C-934D-A74E-737FAD8DA310}"/>
              </a:ext>
            </a:extLst>
          </p:cNvPr>
          <p:cNvSpPr>
            <a:spLocks noGrp="1"/>
          </p:cNvSpPr>
          <p:nvPr>
            <p:ph type="body" sz="quarter" idx="20" hasCustomPrompt="1"/>
          </p:nvPr>
        </p:nvSpPr>
        <p:spPr>
          <a:xfrm>
            <a:off x="8367249" y="1891996"/>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0" name="Rectangle 9">
            <a:extLst>
              <a:ext uri="{FF2B5EF4-FFF2-40B4-BE49-F238E27FC236}">
                <a16:creationId xmlns:a16="http://schemas.microsoft.com/office/drawing/2014/main" id="{E42CCDA4-D437-6B48-8BBD-CAC30F281160}"/>
              </a:ext>
            </a:extLst>
          </p:cNvPr>
          <p:cNvSpPr/>
          <p:nvPr/>
        </p:nvSpPr>
        <p:spPr>
          <a:xfrm>
            <a:off x="11444644" y="6266961"/>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 name="Title 1">
            <a:extLst>
              <a:ext uri="{FF2B5EF4-FFF2-40B4-BE49-F238E27FC236}">
                <a16:creationId xmlns:a16="http://schemas.microsoft.com/office/drawing/2014/main" id="{9C4CE2C7-FE3A-969D-01C2-6F21162E0564}"/>
              </a:ext>
            </a:extLst>
          </p:cNvPr>
          <p:cNvSpPr>
            <a:spLocks noGrp="1"/>
          </p:cNvSpPr>
          <p:nvPr>
            <p:ph type="title" hasCustomPrompt="1"/>
          </p:nvPr>
        </p:nvSpPr>
        <p:spPr>
          <a:xfrm>
            <a:off x="727275"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Rectangle 2">
            <a:extLst>
              <a:ext uri="{FF2B5EF4-FFF2-40B4-BE49-F238E27FC236}">
                <a16:creationId xmlns:a16="http://schemas.microsoft.com/office/drawing/2014/main" id="{22933FEE-1774-25DD-7F0A-4714B3A24016}"/>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96221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TEXT Grid boxes, Titles 4UP +Intro">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2" name="Rectangle: Top Corners Rounded 11">
            <a:extLst>
              <a:ext uri="{FF2B5EF4-FFF2-40B4-BE49-F238E27FC236}">
                <a16:creationId xmlns:a16="http://schemas.microsoft.com/office/drawing/2014/main" id="{5E206611-9F04-2C46-95B1-573726492E29}"/>
              </a:ext>
              <a:ext uri="{C183D7F6-B498-43B3-948B-1728B52AA6E4}">
                <adec:decorative xmlns:adec="http://schemas.microsoft.com/office/drawing/2017/decorative" val="1"/>
              </a:ext>
            </a:extLst>
          </p:cNvPr>
          <p:cNvSpPr/>
          <p:nvPr/>
        </p:nvSpPr>
        <p:spPr>
          <a:xfrm>
            <a:off x="4310428"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 uri="{C183D7F6-B498-43B3-948B-1728B52AA6E4}">
                <adec:decorative xmlns:adec="http://schemas.microsoft.com/office/drawing/2017/decorative" val="1"/>
              </a:ext>
            </a:extLst>
          </p:cNvPr>
          <p:cNvSpPr/>
          <p:nvPr/>
        </p:nvSpPr>
        <p:spPr>
          <a:xfrm>
            <a:off x="8264591"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 uri="{C183D7F6-B498-43B3-948B-1728B52AA6E4}">
                <adec:decorative xmlns:adec="http://schemas.microsoft.com/office/drawing/2017/decorative" val="1"/>
              </a:ext>
            </a:extLst>
          </p:cNvPr>
          <p:cNvSpPr/>
          <p:nvPr/>
        </p:nvSpPr>
        <p:spPr>
          <a:xfrm>
            <a:off x="4310428" y="384628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 uri="{C183D7F6-B498-43B3-948B-1728B52AA6E4}">
                <adec:decorative xmlns:adec="http://schemas.microsoft.com/office/drawing/2017/decorative" val="1"/>
              </a:ext>
            </a:extLst>
          </p:cNvPr>
          <p:cNvSpPr/>
          <p:nvPr/>
        </p:nvSpPr>
        <p:spPr>
          <a:xfrm>
            <a:off x="8272154" y="3849215"/>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Content Placeholder 3">
            <a:extLst>
              <a:ext uri="{FF2B5EF4-FFF2-40B4-BE49-F238E27FC236}">
                <a16:creationId xmlns:a16="http://schemas.microsoft.com/office/drawing/2014/main" id="{EA0FBD3D-6E21-E549-967B-395F00EE1908}"/>
              </a:ext>
            </a:extLst>
          </p:cNvPr>
          <p:cNvSpPr>
            <a:spLocks noGrp="1"/>
          </p:cNvSpPr>
          <p:nvPr>
            <p:ph sz="quarter" idx="4294967295" hasCustomPrompt="1"/>
          </p:nvPr>
        </p:nvSpPr>
        <p:spPr>
          <a:xfrm>
            <a:off x="432000" y="1393014"/>
            <a:ext cx="3564001" cy="4865268"/>
          </a:xfrm>
        </p:spPr>
        <p:txBody>
          <a:bodyPr lIns="0" tIns="0" rIns="0" bIns="0"/>
          <a:lstStyle>
            <a:lvl1pPr marL="0" indent="0">
              <a:buNone/>
              <a:defRPr sz="2200"/>
            </a:lvl1pPr>
          </a:lstStyle>
          <a:p>
            <a:r>
              <a:rPr lang="en-GB"/>
              <a:t>Intro summary text goes here</a:t>
            </a:r>
          </a:p>
        </p:txBody>
      </p:sp>
      <p:sp>
        <p:nvSpPr>
          <p:cNvPr id="26" name="Text Placeholder 2">
            <a:extLst>
              <a:ext uri="{FF2B5EF4-FFF2-40B4-BE49-F238E27FC236}">
                <a16:creationId xmlns:a16="http://schemas.microsoft.com/office/drawing/2014/main" id="{F63E93DE-B0A0-E448-839F-EC15B688DA99}"/>
              </a:ext>
            </a:extLst>
          </p:cNvPr>
          <p:cNvSpPr>
            <a:spLocks noGrp="1"/>
          </p:cNvSpPr>
          <p:nvPr>
            <p:ph type="body" sz="quarter" idx="19" hasCustomPrompt="1"/>
          </p:nvPr>
        </p:nvSpPr>
        <p:spPr>
          <a:xfrm>
            <a:off x="4418428" y="1393014"/>
            <a:ext cx="3348000" cy="684000"/>
          </a:xfrm>
        </p:spPr>
        <p:txBody>
          <a:bodyPr anchor="ctr"/>
          <a:lstStyle>
            <a:lvl1pPr algn="ctr">
              <a:buNone/>
              <a:defRPr sz="2200" b="1">
                <a:solidFill>
                  <a:schemeClr val="accent6"/>
                </a:solidFill>
              </a:defRPr>
            </a:lvl1pPr>
          </a:lstStyle>
          <a:p>
            <a:pPr lvl="0"/>
            <a:r>
              <a:rPr lang="en-GB"/>
              <a:t>Insert title</a:t>
            </a:r>
          </a:p>
        </p:txBody>
      </p:sp>
      <p:sp>
        <p:nvSpPr>
          <p:cNvPr id="27" name="Text Placeholder 2">
            <a:extLst>
              <a:ext uri="{FF2B5EF4-FFF2-40B4-BE49-F238E27FC236}">
                <a16:creationId xmlns:a16="http://schemas.microsoft.com/office/drawing/2014/main" id="{8728E9EF-F5FD-C54D-A0C4-E79B3934E34F}"/>
              </a:ext>
            </a:extLst>
          </p:cNvPr>
          <p:cNvSpPr>
            <a:spLocks noGrp="1"/>
          </p:cNvSpPr>
          <p:nvPr>
            <p:ph type="body" sz="quarter" idx="20" hasCustomPrompt="1"/>
          </p:nvPr>
        </p:nvSpPr>
        <p:spPr>
          <a:xfrm>
            <a:off x="8372591" y="1394399"/>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2">
            <a:extLst>
              <a:ext uri="{FF2B5EF4-FFF2-40B4-BE49-F238E27FC236}">
                <a16:creationId xmlns:a16="http://schemas.microsoft.com/office/drawing/2014/main" id="{13CE4756-EA5A-644E-8E3C-7A8854117627}"/>
              </a:ext>
            </a:extLst>
          </p:cNvPr>
          <p:cNvSpPr>
            <a:spLocks noGrp="1"/>
          </p:cNvSpPr>
          <p:nvPr>
            <p:ph type="body" sz="quarter" idx="21" hasCustomPrompt="1"/>
          </p:nvPr>
        </p:nvSpPr>
        <p:spPr>
          <a:xfrm>
            <a:off x="4418428" y="3954281"/>
            <a:ext cx="3348000" cy="684000"/>
          </a:xfrm>
        </p:spPr>
        <p:txBody>
          <a:bodyPr anchor="ctr"/>
          <a:lstStyle>
            <a:lvl1pPr algn="ctr">
              <a:buNone/>
              <a:defRPr sz="2200" b="1">
                <a:solidFill>
                  <a:schemeClr val="accent6"/>
                </a:solidFill>
              </a:defRPr>
            </a:lvl1pPr>
          </a:lstStyle>
          <a:p>
            <a:pPr lvl="0"/>
            <a:r>
              <a:rPr lang="en-GB"/>
              <a:t>Insert title</a:t>
            </a:r>
          </a:p>
        </p:txBody>
      </p:sp>
      <p:sp>
        <p:nvSpPr>
          <p:cNvPr id="29" name="Text Placeholder 2">
            <a:extLst>
              <a:ext uri="{FF2B5EF4-FFF2-40B4-BE49-F238E27FC236}">
                <a16:creationId xmlns:a16="http://schemas.microsoft.com/office/drawing/2014/main" id="{A023CEAC-43CB-D349-B655-0C148109A5B5}"/>
              </a:ext>
            </a:extLst>
          </p:cNvPr>
          <p:cNvSpPr>
            <a:spLocks noGrp="1"/>
          </p:cNvSpPr>
          <p:nvPr>
            <p:ph type="body" sz="quarter" idx="22" hasCustomPrompt="1"/>
          </p:nvPr>
        </p:nvSpPr>
        <p:spPr>
          <a:xfrm>
            <a:off x="8380154" y="3954281"/>
            <a:ext cx="3348000" cy="684000"/>
          </a:xfrm>
        </p:spPr>
        <p:txBody>
          <a:bodyPr anchor="ctr"/>
          <a:lstStyle>
            <a:lvl1pPr algn="ctr">
              <a:buNone/>
              <a:defRPr sz="2200" b="1">
                <a:solidFill>
                  <a:schemeClr val="accent6"/>
                </a:solidFill>
              </a:defRPr>
            </a:lvl1pPr>
          </a:lstStyle>
          <a:p>
            <a:pPr lvl="0"/>
            <a:r>
              <a:rPr lang="en-GB"/>
              <a:t>Insert title</a:t>
            </a:r>
          </a:p>
        </p:txBody>
      </p:sp>
      <p:sp>
        <p:nvSpPr>
          <p:cNvPr id="2" name="Title 1">
            <a:extLst>
              <a:ext uri="{FF2B5EF4-FFF2-40B4-BE49-F238E27FC236}">
                <a16:creationId xmlns:a16="http://schemas.microsoft.com/office/drawing/2014/main" id="{52EED315-D941-511C-B069-33F7F4CE6365}"/>
              </a:ext>
            </a:extLst>
          </p:cNvPr>
          <p:cNvSpPr>
            <a:spLocks noGrp="1"/>
          </p:cNvSpPr>
          <p:nvPr>
            <p:ph type="title" hasCustomPrompt="1"/>
          </p:nvPr>
        </p:nvSpPr>
        <p:spPr>
          <a:xfrm>
            <a:off x="727275"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Rectangle 2">
            <a:extLst>
              <a:ext uri="{FF2B5EF4-FFF2-40B4-BE49-F238E27FC236}">
                <a16:creationId xmlns:a16="http://schemas.microsoft.com/office/drawing/2014/main" id="{851E9B06-BADF-966B-DFE7-6C09281D7FE1}"/>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5009259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EXT Grid boxes, Titles 5UP">
    <p:bg>
      <p:bgPr>
        <a:solidFill>
          <a:schemeClr val="bg1"/>
        </a:solidFill>
        <a:effectLst/>
      </p:bgPr>
    </p:bg>
    <p:spTree>
      <p:nvGrpSpPr>
        <p:cNvPr id="1" name=""/>
        <p:cNvGrpSpPr/>
        <p:nvPr/>
      </p:nvGrpSpPr>
      <p:grpSpPr>
        <a:xfrm>
          <a:off x="0" y="0"/>
          <a:ext cx="0" cy="0"/>
          <a:chOff x="0" y="0"/>
          <a:chExt cx="0" cy="0"/>
        </a:xfrm>
      </p:grpSpPr>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p:nvSpPr>
        <p:spPr>
          <a:xfrm>
            <a:off x="2370978" y="1113399"/>
            <a:ext cx="3564000" cy="899876"/>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2">
            <a:extLst>
              <a:ext uri="{FF2B5EF4-FFF2-40B4-BE49-F238E27FC236}">
                <a16:creationId xmlns:a16="http://schemas.microsoft.com/office/drawing/2014/main" id="{3EC696E9-078C-3E45-8DCD-5A562EAEB29A}"/>
              </a:ext>
            </a:extLst>
          </p:cNvPr>
          <p:cNvSpPr>
            <a:spLocks noGrp="1"/>
          </p:cNvSpPr>
          <p:nvPr>
            <p:ph type="body" sz="quarter" idx="24" hasCustomPrompt="1"/>
          </p:nvPr>
        </p:nvSpPr>
        <p:spPr>
          <a:xfrm>
            <a:off x="2478978" y="1228501"/>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2370978"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p:nvSpPr>
        <p:spPr>
          <a:xfrm>
            <a:off x="6257024" y="1090988"/>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2">
            <a:extLst>
              <a:ext uri="{FF2B5EF4-FFF2-40B4-BE49-F238E27FC236}">
                <a16:creationId xmlns:a16="http://schemas.microsoft.com/office/drawing/2014/main" id="{17258850-67A6-DA45-BCA6-3A1843C3D938}"/>
              </a:ext>
            </a:extLst>
          </p:cNvPr>
          <p:cNvSpPr>
            <a:spLocks noGrp="1"/>
          </p:cNvSpPr>
          <p:nvPr>
            <p:ph type="body" sz="quarter" idx="25" hasCustomPrompt="1"/>
          </p:nvPr>
        </p:nvSpPr>
        <p:spPr>
          <a:xfrm>
            <a:off x="6370431" y="1228501"/>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6257024"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2">
            <a:extLst>
              <a:ext uri="{FF2B5EF4-FFF2-40B4-BE49-F238E27FC236}">
                <a16:creationId xmlns:a16="http://schemas.microsoft.com/office/drawing/2014/main" id="{89D36508-91C9-D341-BD22-8B7D09BC1DA2}"/>
              </a:ext>
            </a:extLst>
          </p:cNvPr>
          <p:cNvSpPr>
            <a:spLocks noGrp="1"/>
          </p:cNvSpPr>
          <p:nvPr>
            <p:ph type="body" sz="quarter" idx="26" hasCustomPrompt="1"/>
          </p:nvPr>
        </p:nvSpPr>
        <p:spPr>
          <a:xfrm>
            <a:off x="524490"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p:nvSpPr>
        <p:spPr>
          <a:xfrm>
            <a:off x="4339760" y="375104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 Placeholder 2">
            <a:extLst>
              <a:ext uri="{FF2B5EF4-FFF2-40B4-BE49-F238E27FC236}">
                <a16:creationId xmlns:a16="http://schemas.microsoft.com/office/drawing/2014/main" id="{5A46B0EB-2090-6B41-BC96-DD563B676CB0}"/>
              </a:ext>
            </a:extLst>
          </p:cNvPr>
          <p:cNvSpPr>
            <a:spLocks noGrp="1"/>
          </p:cNvSpPr>
          <p:nvPr>
            <p:ph type="body" sz="quarter" idx="27" hasCustomPrompt="1"/>
          </p:nvPr>
        </p:nvSpPr>
        <p:spPr>
          <a:xfrm>
            <a:off x="4460077"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32197"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 Placeholder 2">
            <a:extLst>
              <a:ext uri="{FF2B5EF4-FFF2-40B4-BE49-F238E27FC236}">
                <a16:creationId xmlns:a16="http://schemas.microsoft.com/office/drawing/2014/main" id="{BDEAB9F2-4319-8F40-BA4F-1ED7E306385C}"/>
              </a:ext>
            </a:extLst>
          </p:cNvPr>
          <p:cNvSpPr>
            <a:spLocks noGrp="1"/>
          </p:cNvSpPr>
          <p:nvPr>
            <p:ph type="body" sz="quarter" idx="28" hasCustomPrompt="1"/>
          </p:nvPr>
        </p:nvSpPr>
        <p:spPr>
          <a:xfrm>
            <a:off x="8367249"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0" name="Rectangle 9">
            <a:extLst>
              <a:ext uri="{FF2B5EF4-FFF2-40B4-BE49-F238E27FC236}">
                <a16:creationId xmlns:a16="http://schemas.microsoft.com/office/drawing/2014/main" id="{E42CCDA4-D437-6B48-8BBD-CAC30F281160}"/>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 name="Title 1">
            <a:extLst>
              <a:ext uri="{FF2B5EF4-FFF2-40B4-BE49-F238E27FC236}">
                <a16:creationId xmlns:a16="http://schemas.microsoft.com/office/drawing/2014/main" id="{8F2E8613-254D-3624-4B58-373FB797B548}"/>
              </a:ext>
            </a:extLst>
          </p:cNvPr>
          <p:cNvSpPr>
            <a:spLocks noGrp="1"/>
          </p:cNvSpPr>
          <p:nvPr>
            <p:ph type="title" hasCustomPrompt="1"/>
          </p:nvPr>
        </p:nvSpPr>
        <p:spPr>
          <a:xfrm>
            <a:off x="727275"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Rectangle 2">
            <a:extLst>
              <a:ext uri="{FF2B5EF4-FFF2-40B4-BE49-F238E27FC236}">
                <a16:creationId xmlns:a16="http://schemas.microsoft.com/office/drawing/2014/main" id="{98457100-3CE5-F004-6094-B98C9994B21F}"/>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12297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TEXT Grid boxes, Titles 6UP">
    <p:bg>
      <p:bgPr>
        <a:solidFill>
          <a:schemeClr val="bg1"/>
        </a:solidFill>
        <a:effectLst/>
      </p:bgPr>
    </p:bg>
    <p:spTree>
      <p:nvGrpSpPr>
        <p:cNvPr id="1" name=""/>
        <p:cNvGrpSpPr/>
        <p:nvPr/>
      </p:nvGrpSpPr>
      <p:grpSpPr>
        <a:xfrm>
          <a:off x="0" y="0"/>
          <a:ext cx="0" cy="0"/>
          <a:chOff x="0" y="0"/>
          <a:chExt cx="0" cy="0"/>
        </a:xfrm>
      </p:grpSpPr>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p:nvSpPr>
        <p:spPr>
          <a:xfrm>
            <a:off x="412708"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 Placeholder 2">
            <a:extLst>
              <a:ext uri="{FF2B5EF4-FFF2-40B4-BE49-F238E27FC236}">
                <a16:creationId xmlns:a16="http://schemas.microsoft.com/office/drawing/2014/main" id="{B9F8E112-B1EA-6542-A337-A038C269AD7A}"/>
              </a:ext>
            </a:extLst>
          </p:cNvPr>
          <p:cNvSpPr>
            <a:spLocks noGrp="1"/>
          </p:cNvSpPr>
          <p:nvPr>
            <p:ph type="body" sz="quarter" idx="19" hasCustomPrompt="1"/>
          </p:nvPr>
        </p:nvSpPr>
        <p:spPr>
          <a:xfrm>
            <a:off x="520708"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p:nvSpPr>
        <p:spPr>
          <a:xfrm>
            <a:off x="436687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 Placeholder 2">
            <a:extLst>
              <a:ext uri="{FF2B5EF4-FFF2-40B4-BE49-F238E27FC236}">
                <a16:creationId xmlns:a16="http://schemas.microsoft.com/office/drawing/2014/main" id="{C36E8D2E-4AD7-3342-855A-6E726FEDA399}"/>
              </a:ext>
            </a:extLst>
          </p:cNvPr>
          <p:cNvSpPr>
            <a:spLocks noGrp="1"/>
          </p:cNvSpPr>
          <p:nvPr>
            <p:ph type="body" sz="quarter" idx="20" hasCustomPrompt="1"/>
          </p:nvPr>
        </p:nvSpPr>
        <p:spPr>
          <a:xfrm>
            <a:off x="4482434"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p:nvSpPr>
        <p:spPr>
          <a:xfrm>
            <a:off x="8259249"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2">
            <a:extLst>
              <a:ext uri="{FF2B5EF4-FFF2-40B4-BE49-F238E27FC236}">
                <a16:creationId xmlns:a16="http://schemas.microsoft.com/office/drawing/2014/main" id="{24380DA1-D506-154B-828B-630201A38F0E}"/>
              </a:ext>
            </a:extLst>
          </p:cNvPr>
          <p:cNvSpPr>
            <a:spLocks noGrp="1"/>
          </p:cNvSpPr>
          <p:nvPr>
            <p:ph type="body" sz="quarter" idx="21" hasCustomPrompt="1"/>
          </p:nvPr>
        </p:nvSpPr>
        <p:spPr>
          <a:xfrm>
            <a:off x="8367249"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087999"/>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 Placeholder 2">
            <a:extLst>
              <a:ext uri="{FF2B5EF4-FFF2-40B4-BE49-F238E27FC236}">
                <a16:creationId xmlns:a16="http://schemas.microsoft.com/office/drawing/2014/main" id="{EEF0A95D-85EC-7E4C-87ED-A15257D0B02D}"/>
              </a:ext>
            </a:extLst>
          </p:cNvPr>
          <p:cNvSpPr>
            <a:spLocks noGrp="1"/>
          </p:cNvSpPr>
          <p:nvPr>
            <p:ph type="body" sz="quarter" idx="22" hasCustomPrompt="1"/>
          </p:nvPr>
        </p:nvSpPr>
        <p:spPr>
          <a:xfrm>
            <a:off x="520708"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p:nvSpPr>
        <p:spPr>
          <a:xfrm>
            <a:off x="4374434"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 Placeholder 2">
            <a:extLst>
              <a:ext uri="{FF2B5EF4-FFF2-40B4-BE49-F238E27FC236}">
                <a16:creationId xmlns:a16="http://schemas.microsoft.com/office/drawing/2014/main" id="{9B38F8DE-42A5-1243-AE49-5247BD816757}"/>
              </a:ext>
            </a:extLst>
          </p:cNvPr>
          <p:cNvSpPr>
            <a:spLocks noGrp="1"/>
          </p:cNvSpPr>
          <p:nvPr>
            <p:ph type="body" sz="quarter" idx="23" hasCustomPrompt="1"/>
          </p:nvPr>
        </p:nvSpPr>
        <p:spPr>
          <a:xfrm>
            <a:off x="4482434"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66871"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 Placeholder 2">
            <a:extLst>
              <a:ext uri="{FF2B5EF4-FFF2-40B4-BE49-F238E27FC236}">
                <a16:creationId xmlns:a16="http://schemas.microsoft.com/office/drawing/2014/main" id="{C4DB68FB-4DB7-1741-9BB7-E3E914ECFD46}"/>
              </a:ext>
            </a:extLst>
          </p:cNvPr>
          <p:cNvSpPr>
            <a:spLocks noGrp="1"/>
          </p:cNvSpPr>
          <p:nvPr>
            <p:ph type="body" sz="quarter" idx="24" hasCustomPrompt="1"/>
          </p:nvPr>
        </p:nvSpPr>
        <p:spPr>
          <a:xfrm>
            <a:off x="8367249"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0" name="Rectangle 9">
            <a:extLst>
              <a:ext uri="{FF2B5EF4-FFF2-40B4-BE49-F238E27FC236}">
                <a16:creationId xmlns:a16="http://schemas.microsoft.com/office/drawing/2014/main" id="{E42CCDA4-D437-6B48-8BBD-CAC30F281160}"/>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 name="Title 1">
            <a:extLst>
              <a:ext uri="{FF2B5EF4-FFF2-40B4-BE49-F238E27FC236}">
                <a16:creationId xmlns:a16="http://schemas.microsoft.com/office/drawing/2014/main" id="{193E27B8-1344-EC9B-0C1B-F67B5A12B41A}"/>
              </a:ext>
            </a:extLst>
          </p:cNvPr>
          <p:cNvSpPr>
            <a:spLocks noGrp="1"/>
          </p:cNvSpPr>
          <p:nvPr>
            <p:ph type="title" hasCustomPrompt="1"/>
          </p:nvPr>
        </p:nvSpPr>
        <p:spPr>
          <a:xfrm>
            <a:off x="727275"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Rectangle 2">
            <a:extLst>
              <a:ext uri="{FF2B5EF4-FFF2-40B4-BE49-F238E27FC236}">
                <a16:creationId xmlns:a16="http://schemas.microsoft.com/office/drawing/2014/main" id="{9D9FDEB4-215F-3EB1-BA79-33BC94D0CAC0}"/>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45735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Full page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959E3C-5FB4-790C-CF99-8945D267023E}"/>
              </a:ext>
            </a:extLst>
          </p:cNvPr>
          <p:cNvSpPr/>
          <p:nvPr/>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F23656E6-FF78-F94F-8811-84EB59CAC3BF}"/>
              </a:ext>
            </a:extLst>
          </p:cNvPr>
          <p:cNvSpPr/>
          <p:nvPr/>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Picture Placeholder 6">
            <a:extLst>
              <a:ext uri="{FF2B5EF4-FFF2-40B4-BE49-F238E27FC236}">
                <a16:creationId xmlns:a16="http://schemas.microsoft.com/office/drawing/2014/main" id="{82522558-9EFB-4BAA-9B27-3CE888AC5272}"/>
              </a:ext>
            </a:extLst>
          </p:cNvPr>
          <p:cNvSpPr>
            <a:spLocks noGrp="1"/>
          </p:cNvSpPr>
          <p:nvPr>
            <p:ph type="pic" sz="quarter" idx="10" hasCustomPrompt="1"/>
          </p:nvPr>
        </p:nvSpPr>
        <p:spPr>
          <a:xfrm>
            <a:off x="0" y="0"/>
            <a:ext cx="12192000" cy="6858000"/>
          </a:xfrm>
          <a:prstGeom prst="rect">
            <a:avLst/>
          </a:prstGeom>
        </p:spPr>
        <p:txBody>
          <a:bodyPr tIns="2340000"/>
          <a:lstStyle>
            <a:lvl1pPr algn="ctr">
              <a:buNone/>
              <a:defRPr/>
            </a:lvl1pPr>
          </a:lstStyle>
          <a:p>
            <a:r>
              <a:rPr lang="en-GB"/>
              <a:t>Click on image icon in centre to insert a photo</a:t>
            </a:r>
            <a:br>
              <a:rPr lang="en-GB"/>
            </a:br>
            <a:r>
              <a:rPr lang="en-GB"/>
              <a:t>(don’t forget to add Alt Text to image)</a:t>
            </a:r>
          </a:p>
        </p:txBody>
      </p:sp>
    </p:spTree>
    <p:extLst>
      <p:ext uri="{BB962C8B-B14F-4D97-AF65-F5344CB8AC3E}">
        <p14:creationId xmlns:p14="http://schemas.microsoft.com/office/powerpoint/2010/main" val="2225231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Quote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spTree>
    <p:extLst>
      <p:ext uri="{BB962C8B-B14F-4D97-AF65-F5344CB8AC3E}">
        <p14:creationId xmlns:p14="http://schemas.microsoft.com/office/powerpoint/2010/main" val="21809096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4_Front title slide">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91DEB39-6B31-D948-AF21-75D8DF423B1B}"/>
              </a:ext>
            </a:extLst>
          </p:cNvPr>
          <p:cNvSpPr txBox="1"/>
          <p:nvPr/>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4" name="TextBox 3">
            <a:extLst>
              <a:ext uri="{FF2B5EF4-FFF2-40B4-BE49-F238E27FC236}">
                <a16:creationId xmlns:a16="http://schemas.microsoft.com/office/drawing/2014/main" id="{4DF2A1D7-0D87-D844-942F-FEAD20579184}"/>
              </a:ext>
            </a:extLst>
          </p:cNvPr>
          <p:cNvSpPr txBox="1"/>
          <p:nvPr/>
        </p:nvSpPr>
        <p:spPr>
          <a:xfrm>
            <a:off x="9233452" y="5486400"/>
            <a:ext cx="184731" cy="369332"/>
          </a:xfrm>
          <a:prstGeom prst="rect">
            <a:avLst/>
          </a:prstGeom>
          <a:noFill/>
        </p:spPr>
        <p:txBody>
          <a:bodyPr wrap="none" rtlCol="0">
            <a:spAutoFit/>
          </a:bodyPr>
          <a:lstStyle/>
          <a:p>
            <a:endParaRPr lang="en-US"/>
          </a:p>
        </p:txBody>
      </p:sp>
      <p:sp>
        <p:nvSpPr>
          <p:cNvPr id="11" name="Picture Placeholder 6">
            <a:extLst>
              <a:ext uri="{FF2B5EF4-FFF2-40B4-BE49-F238E27FC236}">
                <a16:creationId xmlns:a16="http://schemas.microsoft.com/office/drawing/2014/main" id="{CF742E8D-4A9D-56DB-4BC3-FD41A4FE44F6}"/>
              </a:ext>
            </a:extLst>
          </p:cNvPr>
          <p:cNvSpPr>
            <a:spLocks noGrp="1"/>
          </p:cNvSpPr>
          <p:nvPr>
            <p:ph type="pic" sz="quarter" idx="10" hasCustomPrompt="1"/>
          </p:nvPr>
        </p:nvSpPr>
        <p:spPr>
          <a:xfrm>
            <a:off x="7343192" y="1803680"/>
            <a:ext cx="4249543" cy="4651572"/>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6" name="Title 1">
            <a:extLst>
              <a:ext uri="{FF2B5EF4-FFF2-40B4-BE49-F238E27FC236}">
                <a16:creationId xmlns:a16="http://schemas.microsoft.com/office/drawing/2014/main" id="{02700A79-3DE0-9E00-9A03-48B033F441D1}"/>
              </a:ext>
            </a:extLst>
          </p:cNvPr>
          <p:cNvSpPr>
            <a:spLocks noGrp="1"/>
          </p:cNvSpPr>
          <p:nvPr>
            <p:ph type="ctrTitle" hasCustomPrompt="1"/>
          </p:nvPr>
        </p:nvSpPr>
        <p:spPr>
          <a:xfrm>
            <a:off x="626727" y="2101581"/>
            <a:ext cx="7555004" cy="810244"/>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17" name="Subtitle 2">
            <a:extLst>
              <a:ext uri="{FF2B5EF4-FFF2-40B4-BE49-F238E27FC236}">
                <a16:creationId xmlns:a16="http://schemas.microsoft.com/office/drawing/2014/main" id="{3CF3D02A-CF15-E76A-FD0A-06C781CF0E9A}"/>
              </a:ext>
            </a:extLst>
          </p:cNvPr>
          <p:cNvSpPr>
            <a:spLocks noGrp="1"/>
          </p:cNvSpPr>
          <p:nvPr>
            <p:ph type="subTitle" idx="1"/>
          </p:nvPr>
        </p:nvSpPr>
        <p:spPr>
          <a:xfrm>
            <a:off x="626728" y="3001862"/>
            <a:ext cx="5664000" cy="488951"/>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8" name="Text Placeholder 10">
            <a:extLst>
              <a:ext uri="{FF2B5EF4-FFF2-40B4-BE49-F238E27FC236}">
                <a16:creationId xmlns:a16="http://schemas.microsoft.com/office/drawing/2014/main" id="{E6058BFC-1DC1-CD00-7284-AC2260C141B9}"/>
              </a:ext>
            </a:extLst>
          </p:cNvPr>
          <p:cNvSpPr>
            <a:spLocks noGrp="1"/>
          </p:cNvSpPr>
          <p:nvPr>
            <p:ph type="body" sz="quarter" idx="13"/>
          </p:nvPr>
        </p:nvSpPr>
        <p:spPr>
          <a:xfrm>
            <a:off x="638441" y="5173948"/>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pic>
        <p:nvPicPr>
          <p:cNvPr id="5" name="Picture 4" descr="A blue and white logo&#10;&#10;AI-generated content may be incorrect.">
            <a:extLst>
              <a:ext uri="{FF2B5EF4-FFF2-40B4-BE49-F238E27FC236}">
                <a16:creationId xmlns:a16="http://schemas.microsoft.com/office/drawing/2014/main" id="{53DCC14A-A1C5-BF16-DF2A-C70DE7DCD3FF}"/>
              </a:ext>
            </a:extLst>
          </p:cNvPr>
          <p:cNvPicPr>
            <a:picLocks noChangeAspect="1"/>
          </p:cNvPicPr>
          <p:nvPr/>
        </p:nvPicPr>
        <p:blipFill>
          <a:blip r:embed="rId2"/>
          <a:stretch>
            <a:fillRect/>
          </a:stretch>
        </p:blipFill>
        <p:spPr>
          <a:xfrm>
            <a:off x="10145268" y="238490"/>
            <a:ext cx="1803391" cy="1538948"/>
          </a:xfrm>
          <a:prstGeom prst="rect">
            <a:avLst/>
          </a:prstGeom>
        </p:spPr>
      </p:pic>
      <p:pic>
        <p:nvPicPr>
          <p:cNvPr id="7" name="Picture 6" descr="A black and green logo&#10;&#10;AI-generated content may be incorrect.">
            <a:extLst>
              <a:ext uri="{FF2B5EF4-FFF2-40B4-BE49-F238E27FC236}">
                <a16:creationId xmlns:a16="http://schemas.microsoft.com/office/drawing/2014/main" id="{5B537AF3-F09B-A647-6C55-22B705FF9AAE}"/>
              </a:ext>
            </a:extLst>
          </p:cNvPr>
          <p:cNvPicPr>
            <a:picLocks noChangeAspect="1"/>
          </p:cNvPicPr>
          <p:nvPr/>
        </p:nvPicPr>
        <p:blipFill>
          <a:blip r:embed="rId3"/>
          <a:stretch>
            <a:fillRect/>
          </a:stretch>
        </p:blipFill>
        <p:spPr>
          <a:xfrm>
            <a:off x="81667" y="76102"/>
            <a:ext cx="2401194" cy="2162778"/>
          </a:xfrm>
          <a:prstGeom prst="rect">
            <a:avLst/>
          </a:prstGeom>
        </p:spPr>
      </p:pic>
      <p:sp>
        <p:nvSpPr>
          <p:cNvPr id="8" name="Rectangle 7">
            <a:extLst>
              <a:ext uri="{FF2B5EF4-FFF2-40B4-BE49-F238E27FC236}">
                <a16:creationId xmlns:a16="http://schemas.microsoft.com/office/drawing/2014/main" id="{AD45B92B-3FD2-47A8-17E3-61A56387D493}"/>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62295375"/>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_Quote and image 2">
    <p:spTree>
      <p:nvGrpSpPr>
        <p:cNvPr id="1" name=""/>
        <p:cNvGrpSpPr/>
        <p:nvPr/>
      </p:nvGrpSpPr>
      <p:grpSpPr>
        <a:xfrm>
          <a:off x="0" y="0"/>
          <a:ext cx="0" cy="0"/>
          <a:chOff x="0" y="0"/>
          <a:chExt cx="0" cy="0"/>
        </a:xfrm>
      </p:grpSpPr>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8" name="Content Placeholder 2">
            <a:extLst>
              <a:ext uri="{FF2B5EF4-FFF2-40B4-BE49-F238E27FC236}">
                <a16:creationId xmlns:a16="http://schemas.microsoft.com/office/drawing/2014/main" id="{7F337CE4-9082-D695-8AD8-89148114EBDF}"/>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5" name="Rectangle 4">
            <a:extLst>
              <a:ext uri="{FF2B5EF4-FFF2-40B4-BE49-F238E27FC236}">
                <a16:creationId xmlns:a16="http://schemas.microsoft.com/office/drawing/2014/main" id="{7FB5C4C1-5FE3-EBC5-7B2F-CD6C6CEB9B6A}"/>
              </a:ext>
            </a:extLst>
          </p:cNvPr>
          <p:cNvSpPr/>
          <p:nvPr/>
        </p:nvSpPr>
        <p:spPr>
          <a:xfrm>
            <a:off x="0" y="6543476"/>
            <a:ext cx="6096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1194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_Quote and image 2">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Content Placeholder 2">
            <a:extLst>
              <a:ext uri="{FF2B5EF4-FFF2-40B4-BE49-F238E27FC236}">
                <a16:creationId xmlns:a16="http://schemas.microsoft.com/office/drawing/2014/main" id="{4542D69F-C459-8ECE-06A1-66E418FF3EC1}"/>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7" name="Rectangle 6">
            <a:extLst>
              <a:ext uri="{FF2B5EF4-FFF2-40B4-BE49-F238E27FC236}">
                <a16:creationId xmlns:a16="http://schemas.microsoft.com/office/drawing/2014/main" id="{B2A7FF1E-617A-2391-B503-F491B9762DC0}"/>
              </a:ext>
            </a:extLst>
          </p:cNvPr>
          <p:cNvSpPr/>
          <p:nvPr/>
        </p:nvSpPr>
        <p:spPr>
          <a:xfrm>
            <a:off x="0" y="6543476"/>
            <a:ext cx="6096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84207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Quote and image 4">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5B6474B-ACF2-9D41-872B-7CB816A7A28A}"/>
              </a:ext>
            </a:extLst>
          </p:cNvPr>
          <p:cNvSpPr/>
          <p:nvPr/>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4" name="Content Placeholder 2">
            <a:extLst>
              <a:ext uri="{FF2B5EF4-FFF2-40B4-BE49-F238E27FC236}">
                <a16:creationId xmlns:a16="http://schemas.microsoft.com/office/drawing/2014/main" id="{7558B23E-2241-0C04-DC3A-1FCFC1EF8A24}"/>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“Add quote text here”</a:t>
            </a:r>
          </a:p>
        </p:txBody>
      </p:sp>
      <p:sp>
        <p:nvSpPr>
          <p:cNvPr id="5" name="Rectangle 4">
            <a:extLst>
              <a:ext uri="{FF2B5EF4-FFF2-40B4-BE49-F238E27FC236}">
                <a16:creationId xmlns:a16="http://schemas.microsoft.com/office/drawing/2014/main" id="{A506E9F5-CD5C-B83F-CB78-BE6C4DC1023F}"/>
              </a:ext>
            </a:extLst>
          </p:cNvPr>
          <p:cNvSpPr/>
          <p:nvPr/>
        </p:nvSpPr>
        <p:spPr>
          <a:xfrm>
            <a:off x="0" y="6543476"/>
            <a:ext cx="6096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1225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and image 4">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 </a:t>
            </a:r>
          </a:p>
        </p:txBody>
      </p:sp>
      <p:sp>
        <p:nvSpPr>
          <p:cNvPr id="22" name="Rectangle 21">
            <a:extLst>
              <a:ext uri="{FF2B5EF4-FFF2-40B4-BE49-F238E27FC236}">
                <a16:creationId xmlns:a16="http://schemas.microsoft.com/office/drawing/2014/main" id="{35B6474B-ACF2-9D41-872B-7CB816A7A28A}"/>
              </a:ext>
            </a:extLst>
          </p:cNvPr>
          <p:cNvSpPr/>
          <p:nvPr/>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Content Placeholder 2">
            <a:extLst>
              <a:ext uri="{FF2B5EF4-FFF2-40B4-BE49-F238E27FC236}">
                <a16:creationId xmlns:a16="http://schemas.microsoft.com/office/drawing/2014/main" id="{7A22BD2E-E9C2-A15B-06FB-553974CDE6CE}"/>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“Add quote text here”</a:t>
            </a:r>
          </a:p>
        </p:txBody>
      </p:sp>
      <p:sp>
        <p:nvSpPr>
          <p:cNvPr id="6" name="Rectangle 5">
            <a:extLst>
              <a:ext uri="{FF2B5EF4-FFF2-40B4-BE49-F238E27FC236}">
                <a16:creationId xmlns:a16="http://schemas.microsoft.com/office/drawing/2014/main" id="{80696703-A125-F721-376E-5D89997BC56F}"/>
              </a:ext>
            </a:extLst>
          </p:cNvPr>
          <p:cNvSpPr/>
          <p:nvPr/>
        </p:nvSpPr>
        <p:spPr>
          <a:xfrm>
            <a:off x="0" y="6543476"/>
            <a:ext cx="6096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51909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5_Breaker Heading1-Blue-DarkBlue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119AD-4AAB-8B34-F6C1-8D76F0D453BB}"/>
              </a:ext>
            </a:extLst>
          </p:cNvPr>
          <p:cNvSpPr>
            <a:spLocks noGrp="1"/>
          </p:cNvSpPr>
          <p:nvPr>
            <p:ph type="title" hasCustomPrompt="1"/>
          </p:nvPr>
        </p:nvSpPr>
        <p:spPr>
          <a:xfrm>
            <a:off x="770042" y="2242938"/>
            <a:ext cx="10515600" cy="1325563"/>
          </a:xfrm>
        </p:spPr>
        <p:txBody>
          <a:bodyPr>
            <a:noAutofit/>
          </a:bodyPr>
          <a:lstStyle>
            <a:lvl1pPr>
              <a:defRPr sz="6000" b="1"/>
            </a:lvl1pPr>
          </a:lstStyle>
          <a:p>
            <a:r>
              <a:rPr lang="en-US"/>
              <a:t>Breaker slide</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
        <p:nvSpPr>
          <p:cNvPr id="4" name="Rectangle 3">
            <a:extLst>
              <a:ext uri="{FF2B5EF4-FFF2-40B4-BE49-F238E27FC236}">
                <a16:creationId xmlns:a16="http://schemas.microsoft.com/office/drawing/2014/main" id="{6CD67466-EF70-3878-02D3-64D6B5DD796C}"/>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74695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6" name="Rectangle 5">
            <a:extLst>
              <a:ext uri="{FF2B5EF4-FFF2-40B4-BE49-F238E27FC236}">
                <a16:creationId xmlns:a16="http://schemas.microsoft.com/office/drawing/2014/main" id="{03965FB7-E637-3220-FC87-14807D09C578}"/>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20952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7" name="Rectangle 6">
            <a:extLst>
              <a:ext uri="{FF2B5EF4-FFF2-40B4-BE49-F238E27FC236}">
                <a16:creationId xmlns:a16="http://schemas.microsoft.com/office/drawing/2014/main" id="{E0AD1118-436B-D056-6214-12D817A2F6AF}"/>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43608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End Slide ACCESSIBL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90E57B-AF19-8642-9E47-AF887F52887B}"/>
              </a:ext>
            </a:extLst>
          </p:cNvPr>
          <p:cNvSpPr txBox="1"/>
          <p:nvPr/>
        </p:nvSpPr>
        <p:spPr>
          <a:xfrm>
            <a:off x="506925" y="3678257"/>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@xxxxx</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company/</a:t>
            </a:r>
            <a:r>
              <a:rPr kumimoji="0" lang="en-GB" sz="2400" b="1" i="0" u="none" strike="noStrike" kern="1200" cap="none" spc="20" normalizeH="0" baseline="0" noProof="0" err="1">
                <a:ln>
                  <a:noFill/>
                </a:ln>
                <a:solidFill>
                  <a:schemeClr val="tx1"/>
                </a:solidFill>
                <a:effectLst/>
                <a:uLnTx/>
                <a:uFillTx/>
                <a:latin typeface="+mn-lt"/>
                <a:ea typeface="+mn-ea"/>
                <a:cs typeface="+mn-cs"/>
              </a:rPr>
              <a:t>xxxxx</a:t>
            </a:r>
            <a:endParaRPr kumimoji="0" lang="en-GB" sz="2400" b="1" i="0" u="none" strike="noStrike" kern="1200" cap="none" spc="20" normalizeH="0" baseline="0" noProof="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www.</a:t>
            </a:r>
            <a:endParaRPr lang="en-GB" sz="2400" b="1">
              <a:solidFill>
                <a:schemeClr val="tx1"/>
              </a:solidFill>
            </a:endParaRPr>
          </a:p>
        </p:txBody>
      </p:sp>
      <p:pic>
        <p:nvPicPr>
          <p:cNvPr id="5" name="Picture 4" descr="Twitter symbol">
            <a:extLst>
              <a:ext uri="{FF2B5EF4-FFF2-40B4-BE49-F238E27FC236}">
                <a16:creationId xmlns:a16="http://schemas.microsoft.com/office/drawing/2014/main" id="{6C1B65D7-2EE6-F44F-85AA-7C93787926C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768195" y="4491614"/>
            <a:ext cx="390144" cy="390144"/>
          </a:xfrm>
          <a:prstGeom prst="rect">
            <a:avLst/>
          </a:prstGeom>
        </p:spPr>
      </p:pic>
      <p:pic>
        <p:nvPicPr>
          <p:cNvPr id="8" name="Picture 7" descr="LinkedIn symbol">
            <a:extLst>
              <a:ext uri="{FF2B5EF4-FFF2-40B4-BE49-F238E27FC236}">
                <a16:creationId xmlns:a16="http://schemas.microsoft.com/office/drawing/2014/main" id="{F2843EE8-F6F8-9D40-92C1-94FB4DCF14B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81551" y="5092749"/>
            <a:ext cx="390144" cy="390144"/>
          </a:xfrm>
          <a:prstGeom prst="rect">
            <a:avLst/>
          </a:prstGeom>
        </p:spPr>
      </p:pic>
      <p:pic>
        <p:nvPicPr>
          <p:cNvPr id="72" name="Picture 96" descr="World-wide web symbol">
            <a:extLst>
              <a:ext uri="{FF2B5EF4-FFF2-40B4-BE49-F238E27FC236}">
                <a16:creationId xmlns:a16="http://schemas.microsoft.com/office/drawing/2014/main" id="{664BA24D-FA8C-EE4D-A2DC-491BF11D6FA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63229" y="5632902"/>
            <a:ext cx="600075" cy="600075"/>
          </a:xfrm>
          <a:prstGeom prst="rect">
            <a:avLst/>
          </a:prstGeom>
        </p:spPr>
      </p:pic>
      <p:pic>
        <p:nvPicPr>
          <p:cNvPr id="4" name="Picture 3" descr="A blue and white logo&#10;&#10;AI-generated content may be incorrect.">
            <a:extLst>
              <a:ext uri="{FF2B5EF4-FFF2-40B4-BE49-F238E27FC236}">
                <a16:creationId xmlns:a16="http://schemas.microsoft.com/office/drawing/2014/main" id="{2707C057-C739-878C-F6F4-03757E19DF2A}"/>
              </a:ext>
            </a:extLst>
          </p:cNvPr>
          <p:cNvPicPr>
            <a:picLocks noChangeAspect="1"/>
          </p:cNvPicPr>
          <p:nvPr/>
        </p:nvPicPr>
        <p:blipFill>
          <a:blip r:embed="rId5"/>
          <a:stretch>
            <a:fillRect/>
          </a:stretch>
        </p:blipFill>
        <p:spPr>
          <a:xfrm>
            <a:off x="10145268" y="238490"/>
            <a:ext cx="1803391" cy="1538948"/>
          </a:xfrm>
          <a:prstGeom prst="rect">
            <a:avLst/>
          </a:prstGeom>
        </p:spPr>
      </p:pic>
      <p:pic>
        <p:nvPicPr>
          <p:cNvPr id="9" name="Picture 8" descr="A black and green logo&#10;&#10;AI-generated content may be incorrect.">
            <a:extLst>
              <a:ext uri="{FF2B5EF4-FFF2-40B4-BE49-F238E27FC236}">
                <a16:creationId xmlns:a16="http://schemas.microsoft.com/office/drawing/2014/main" id="{5A187B1A-D138-F3DF-5CFD-A31B2B593CF6}"/>
              </a:ext>
            </a:extLst>
          </p:cNvPr>
          <p:cNvPicPr>
            <a:picLocks noChangeAspect="1"/>
          </p:cNvPicPr>
          <p:nvPr/>
        </p:nvPicPr>
        <p:blipFill>
          <a:blip r:embed="rId6"/>
          <a:stretch>
            <a:fillRect/>
          </a:stretch>
        </p:blipFill>
        <p:spPr>
          <a:xfrm>
            <a:off x="81667" y="76102"/>
            <a:ext cx="2401194" cy="2162778"/>
          </a:xfrm>
          <a:prstGeom prst="rect">
            <a:avLst/>
          </a:prstGeom>
        </p:spPr>
      </p:pic>
      <p:sp>
        <p:nvSpPr>
          <p:cNvPr id="11" name="Rectangle 10">
            <a:extLst>
              <a:ext uri="{FF2B5EF4-FFF2-40B4-BE49-F238E27FC236}">
                <a16:creationId xmlns:a16="http://schemas.microsoft.com/office/drawing/2014/main" id="{F1E0189C-8822-C0C3-6775-519D6696F0BD}"/>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869A046-D527-C458-1208-1BFE1C6F471A}"/>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760300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Cov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5BD3F4-D768-43C8-BBC2-CF998C2D52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3535" cy="6857999"/>
          </a:xfrm>
          <a:prstGeom prst="rect">
            <a:avLst/>
          </a:prstGeom>
        </p:spPr>
      </p:pic>
      <p:sp>
        <p:nvSpPr>
          <p:cNvPr id="2" name="Title 1">
            <a:extLst>
              <a:ext uri="{FF2B5EF4-FFF2-40B4-BE49-F238E27FC236}">
                <a16:creationId xmlns:a16="http://schemas.microsoft.com/office/drawing/2014/main" id="{FEF3EE83-9BB9-481D-8395-69C4DB5CDE1E}"/>
              </a:ext>
            </a:extLst>
          </p:cNvPr>
          <p:cNvSpPr>
            <a:spLocks noGrp="1"/>
          </p:cNvSpPr>
          <p:nvPr>
            <p:ph type="ctrTitle" hasCustomPrompt="1"/>
          </p:nvPr>
        </p:nvSpPr>
        <p:spPr>
          <a:xfrm>
            <a:off x="930374" y="2549668"/>
            <a:ext cx="9144000" cy="563231"/>
          </a:xfrm>
        </p:spPr>
        <p:txBody>
          <a:bodyPr anchor="t" anchorCtr="0">
            <a:spAutoFit/>
          </a:bodyPr>
          <a:lstStyle>
            <a:lvl1pPr algn="l">
              <a:defRPr sz="3400" b="1">
                <a:latin typeface="Arial" panose="020B0604020202020204" pitchFamily="34" charset="0"/>
                <a:cs typeface="Arial" panose="020B0604020202020204" pitchFamily="34" charset="0"/>
              </a:defRPr>
            </a:lvl1pPr>
          </a:lstStyle>
          <a:p>
            <a:r>
              <a:rPr lang="en-US"/>
              <a:t>Click to edit Presentation Heading style</a:t>
            </a:r>
            <a:endParaRPr lang="en-GB"/>
          </a:p>
        </p:txBody>
      </p:sp>
      <p:sp>
        <p:nvSpPr>
          <p:cNvPr id="3" name="Subtitle 2">
            <a:extLst>
              <a:ext uri="{FF2B5EF4-FFF2-40B4-BE49-F238E27FC236}">
                <a16:creationId xmlns:a16="http://schemas.microsoft.com/office/drawing/2014/main" id="{786283A4-33DB-4552-9007-D12033D1E1CF}"/>
              </a:ext>
            </a:extLst>
          </p:cNvPr>
          <p:cNvSpPr>
            <a:spLocks noGrp="1"/>
          </p:cNvSpPr>
          <p:nvPr>
            <p:ph type="subTitle" idx="1" hasCustomPrompt="1"/>
          </p:nvPr>
        </p:nvSpPr>
        <p:spPr>
          <a:xfrm>
            <a:off x="930374" y="4156220"/>
            <a:ext cx="9144000" cy="369332"/>
          </a:xfrm>
        </p:spPr>
        <p:txBody>
          <a:bodyPr>
            <a:sp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Presented by/Sub-heading style</a:t>
            </a:r>
            <a:endParaRPr lang="en-GB"/>
          </a:p>
        </p:txBody>
      </p:sp>
      <p:sp>
        <p:nvSpPr>
          <p:cNvPr id="11" name="Text Placeholder 10">
            <a:extLst>
              <a:ext uri="{FF2B5EF4-FFF2-40B4-BE49-F238E27FC236}">
                <a16:creationId xmlns:a16="http://schemas.microsoft.com/office/drawing/2014/main" id="{7AFDDB99-4A42-4713-B148-1FC5187A0930}"/>
              </a:ext>
            </a:extLst>
          </p:cNvPr>
          <p:cNvSpPr>
            <a:spLocks noGrp="1"/>
          </p:cNvSpPr>
          <p:nvPr>
            <p:ph type="body" sz="quarter" idx="13" hasCustomPrompt="1"/>
          </p:nvPr>
        </p:nvSpPr>
        <p:spPr>
          <a:xfrm>
            <a:off x="930275" y="5671367"/>
            <a:ext cx="4057650" cy="286232"/>
          </a:xfrm>
        </p:spPr>
        <p:txBody>
          <a:bodyPr anchor="b" anchorCtr="0">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Published DD Month YYYY</a:t>
            </a:r>
          </a:p>
        </p:txBody>
      </p:sp>
      <p:pic>
        <p:nvPicPr>
          <p:cNvPr id="5" name="Picture 4">
            <a:extLst>
              <a:ext uri="{FF2B5EF4-FFF2-40B4-BE49-F238E27FC236}">
                <a16:creationId xmlns:a16="http://schemas.microsoft.com/office/drawing/2014/main" id="{873076E1-79A4-46B4-8E65-9C656DB742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7340" y="543894"/>
            <a:ext cx="1628811" cy="1056324"/>
          </a:xfrm>
          <a:prstGeom prst="rect">
            <a:avLst/>
          </a:prstGeom>
          <a:solidFill>
            <a:schemeClr val="bg1"/>
          </a:solidFill>
        </p:spPr>
      </p:pic>
    </p:spTree>
    <p:extLst>
      <p:ext uri="{BB962C8B-B14F-4D97-AF65-F5344CB8AC3E}">
        <p14:creationId xmlns:p14="http://schemas.microsoft.com/office/powerpoint/2010/main" val="31245990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946B4A-3069-4ED3-99CC-607B68B7BC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3" name="Footer Placeholder 2">
            <a:extLst>
              <a:ext uri="{FF2B5EF4-FFF2-40B4-BE49-F238E27FC236}">
                <a16:creationId xmlns:a16="http://schemas.microsoft.com/office/drawing/2014/main" id="{2383A5B5-FA1A-41C9-AE10-1940D02DA52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70FA1E2-41C9-4717-9C40-A65437125E44}"/>
              </a:ext>
            </a:extLst>
          </p:cNvPr>
          <p:cNvSpPr>
            <a:spLocks noGrp="1"/>
          </p:cNvSpPr>
          <p:nvPr>
            <p:ph type="sldNum" sz="quarter" idx="12"/>
          </p:nvPr>
        </p:nvSpPr>
        <p:spPr/>
        <p:txBody>
          <a:bodyPr/>
          <a:lstStyle/>
          <a:p>
            <a:fld id="{06A44ADC-FBC0-4698-B0EC-1AD4A4060383}" type="slidenum">
              <a:rPr lang="en-GB" smtClean="0"/>
              <a:t>‹#›</a:t>
            </a:fld>
            <a:endParaRPr lang="en-GB"/>
          </a:p>
        </p:txBody>
      </p:sp>
      <p:pic>
        <p:nvPicPr>
          <p:cNvPr id="6" name="Picture 5">
            <a:extLst>
              <a:ext uri="{FF2B5EF4-FFF2-40B4-BE49-F238E27FC236}">
                <a16:creationId xmlns:a16="http://schemas.microsoft.com/office/drawing/2014/main" id="{9ED1185A-5D30-4C4F-8D3F-9422ECD8DF1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Tree>
    <p:extLst>
      <p:ext uri="{BB962C8B-B14F-4D97-AF65-F5344CB8AC3E}">
        <p14:creationId xmlns:p14="http://schemas.microsoft.com/office/powerpoint/2010/main" val="3812943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eading, content, basic text one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6758" y="468977"/>
            <a:ext cx="1113253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646758" y="1415778"/>
            <a:ext cx="736038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4" name="Rectangle 3">
            <a:extLst>
              <a:ext uri="{FF2B5EF4-FFF2-40B4-BE49-F238E27FC236}">
                <a16:creationId xmlns:a16="http://schemas.microsoft.com/office/drawing/2014/main" id="{C9F53C35-A3F8-34D7-A104-9FD372FB4EF1}"/>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179948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line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41E873-0E11-44B1-8E1D-3939D1CB99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10" name="AutoShape 3">
            <a:extLst>
              <a:ext uri="{FF2B5EF4-FFF2-40B4-BE49-F238E27FC236}">
                <a16:creationId xmlns:a16="http://schemas.microsoft.com/office/drawing/2014/main" id="{4FAAD646-2462-41CA-AE4B-76753CEDFF52}"/>
              </a:ext>
            </a:extLst>
          </p:cNvPr>
          <p:cNvSpPr>
            <a:spLocks noChangeAspect="1" noChangeArrowheads="1" noTextEdit="1"/>
          </p:cNvSpPr>
          <p:nvPr userDrawn="1"/>
        </p:nvSpPr>
        <p:spPr bwMode="auto">
          <a:xfrm>
            <a:off x="0" y="0"/>
            <a:ext cx="121507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 name="Text Placeholder 2">
            <a:extLst>
              <a:ext uri="{FF2B5EF4-FFF2-40B4-BE49-F238E27FC236}">
                <a16:creationId xmlns:a16="http://schemas.microsoft.com/office/drawing/2014/main" id="{2EA3EC35-1DF4-42E8-843A-F1C2835A2218}"/>
              </a:ext>
            </a:extLst>
          </p:cNvPr>
          <p:cNvSpPr>
            <a:spLocks noGrp="1"/>
          </p:cNvSpPr>
          <p:nvPr>
            <p:ph type="body" idx="1" hasCustomPrompt="1"/>
          </p:nvPr>
        </p:nvSpPr>
        <p:spPr>
          <a:xfrm>
            <a:off x="908626" y="901414"/>
            <a:ext cx="10405919" cy="563231"/>
          </a:xfrm>
        </p:spPr>
        <p:txBody>
          <a:bodyPr>
            <a:spAutoFit/>
          </a:bodyPr>
          <a:lstStyle>
            <a:lvl1pPr marL="0" indent="0">
              <a:buNone/>
              <a:defRPr sz="3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Large text page</a:t>
            </a:r>
          </a:p>
        </p:txBody>
      </p:sp>
      <p:sp>
        <p:nvSpPr>
          <p:cNvPr id="5" name="Footer Placeholder 4">
            <a:extLst>
              <a:ext uri="{FF2B5EF4-FFF2-40B4-BE49-F238E27FC236}">
                <a16:creationId xmlns:a16="http://schemas.microsoft.com/office/drawing/2014/main" id="{3939CF87-BF69-4238-8BAD-CEB980FB9F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E01D87-EBA9-4116-8E30-46E256527195}"/>
              </a:ext>
            </a:extLst>
          </p:cNvPr>
          <p:cNvSpPr>
            <a:spLocks noGrp="1"/>
          </p:cNvSpPr>
          <p:nvPr>
            <p:ph type="sldNum" sz="quarter" idx="12"/>
          </p:nvPr>
        </p:nvSpPr>
        <p:spPr/>
        <p:txBody>
          <a:bodyPr/>
          <a:lstStyle/>
          <a:p>
            <a:fld id="{06A44ADC-FBC0-4698-B0EC-1AD4A4060383}" type="slidenum">
              <a:rPr lang="en-GB" smtClean="0"/>
              <a:t>‹#›</a:t>
            </a:fld>
            <a:endParaRPr lang="en-GB"/>
          </a:p>
        </p:txBody>
      </p:sp>
      <p:sp>
        <p:nvSpPr>
          <p:cNvPr id="9" name="Rectangle: Diagonal Corners Rounded 8">
            <a:extLst>
              <a:ext uri="{FF2B5EF4-FFF2-40B4-BE49-F238E27FC236}">
                <a16:creationId xmlns:a16="http://schemas.microsoft.com/office/drawing/2014/main" id="{9C8A0FD4-F699-4BB5-A3C8-3A511F41233C}"/>
              </a:ext>
            </a:extLst>
          </p:cNvPr>
          <p:cNvSpPr/>
          <p:nvPr userDrawn="1"/>
        </p:nvSpPr>
        <p:spPr>
          <a:xfrm flipH="1">
            <a:off x="543561" y="553338"/>
            <a:ext cx="11095443" cy="5390262"/>
          </a:xfrm>
          <a:prstGeom prst="round2DiagRect">
            <a:avLst/>
          </a:prstGeom>
          <a:noFill/>
          <a:ln w="2286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endParaRPr lang="en-GB">
              <a:solidFill>
                <a:schemeClr val="tx1"/>
              </a:solidFill>
            </a:endParaRPr>
          </a:p>
        </p:txBody>
      </p:sp>
      <p:pic>
        <p:nvPicPr>
          <p:cNvPr id="8" name="Picture 7">
            <a:extLst>
              <a:ext uri="{FF2B5EF4-FFF2-40B4-BE49-F238E27FC236}">
                <a16:creationId xmlns:a16="http://schemas.microsoft.com/office/drawing/2014/main" id="{24271249-A6E6-4E1D-BF38-9B55039C06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Tree>
    <p:extLst>
      <p:ext uri="{BB962C8B-B14F-4D97-AF65-F5344CB8AC3E}">
        <p14:creationId xmlns:p14="http://schemas.microsoft.com/office/powerpoint/2010/main" val="1170397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D1DCB-8595-466D-91F9-A3A35B4C0BDA}"/>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D6172557-3AB6-4C0C-B165-4709B366FBCA}"/>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E8328C0B-08E4-4375-BF6C-4AD2EA212295}"/>
              </a:ext>
            </a:extLst>
          </p:cNvPr>
          <p:cNvSpPr>
            <a:spLocks noGrp="1"/>
          </p:cNvSpPr>
          <p:nvPr>
            <p:ph type="sldNum" sz="quarter" idx="11"/>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458014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page">
    <p:spTree>
      <p:nvGrpSpPr>
        <p:cNvPr id="1" name=""/>
        <p:cNvGrpSpPr/>
        <p:nvPr/>
      </p:nvGrpSpPr>
      <p:grpSpPr>
        <a:xfrm>
          <a:off x="0" y="0"/>
          <a:ext cx="0" cy="0"/>
          <a:chOff x="0" y="0"/>
          <a:chExt cx="0" cy="0"/>
        </a:xfrm>
      </p:grpSpPr>
      <p:sp>
        <p:nvSpPr>
          <p:cNvPr id="2" name="Rectangle: Diagonal Corners Rounded 4">
            <a:extLst>
              <a:ext uri="{FF2B5EF4-FFF2-40B4-BE49-F238E27FC236}">
                <a16:creationId xmlns:a16="http://schemas.microsoft.com/office/drawing/2014/main" id="{6B6993FF-005E-4D25-A3C3-E79278D0D407}"/>
              </a:ext>
            </a:extLst>
          </p:cNvPr>
          <p:cNvSpPr/>
          <p:nvPr/>
        </p:nvSpPr>
        <p:spPr>
          <a:xfrm flipV="1">
            <a:off x="522515" y="2004602"/>
            <a:ext cx="11005453" cy="4240923"/>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pic>
        <p:nvPicPr>
          <p:cNvPr id="7" name="Picture 6">
            <a:extLst>
              <a:ext uri="{FF2B5EF4-FFF2-40B4-BE49-F238E27FC236}">
                <a16:creationId xmlns:a16="http://schemas.microsoft.com/office/drawing/2014/main" id="{3815279F-6C9F-4A37-B0A4-D9C967D104D1}"/>
              </a:ext>
            </a:extLst>
          </p:cNvPr>
          <p:cNvPicPr>
            <a:picLocks noChangeAspect="1"/>
          </p:cNvPicPr>
          <p:nvPr userDrawn="1"/>
        </p:nvPicPr>
        <p:blipFill>
          <a:blip r:embed="rId2"/>
          <a:stretch>
            <a:fillRect/>
          </a:stretch>
        </p:blipFill>
        <p:spPr>
          <a:xfrm>
            <a:off x="7784154" y="1258064"/>
            <a:ext cx="495300" cy="247650"/>
          </a:xfrm>
          <a:prstGeom prst="rect">
            <a:avLst/>
          </a:prstGeom>
        </p:spPr>
      </p:pic>
      <p:sp>
        <p:nvSpPr>
          <p:cNvPr id="9" name="Slide Number Placeholder 2">
            <a:extLst>
              <a:ext uri="{FF2B5EF4-FFF2-40B4-BE49-F238E27FC236}">
                <a16:creationId xmlns:a16="http://schemas.microsoft.com/office/drawing/2014/main" id="{459DB0EF-E50A-4A80-8617-483FDB819953}"/>
              </a:ext>
            </a:extLst>
          </p:cNvPr>
          <p:cNvSpPr txBox="1">
            <a:spLocks noGrp="1"/>
          </p:cNvSpPr>
          <p:nvPr>
            <p:ph type="sldNum" sz="quarter" idx="8"/>
          </p:nvPr>
        </p:nvSpPr>
        <p:spPr>
          <a:xfrm>
            <a:off x="11044379" y="6425108"/>
            <a:ext cx="759692" cy="365129"/>
          </a:xfrm>
          <a:prstGeom prst="rect">
            <a:avLst/>
          </a:prstGeom>
        </p:spPr>
        <p:txBody>
          <a:bodyPr/>
          <a:lstStyle>
            <a:lvl1pPr>
              <a:defRPr/>
            </a:lvl1pPr>
          </a:lstStyle>
          <a:p>
            <a:pPr lvl="0"/>
            <a:fld id="{C2B15A99-32D5-48D2-9AB1-A17973B7257B}" type="slidenum">
              <a:t>‹#›</a:t>
            </a:fld>
            <a:endParaRPr lang="en-GB"/>
          </a:p>
        </p:txBody>
      </p:sp>
      <p:pic>
        <p:nvPicPr>
          <p:cNvPr id="11" name="Picture 10">
            <a:extLst>
              <a:ext uri="{FF2B5EF4-FFF2-40B4-BE49-F238E27FC236}">
                <a16:creationId xmlns:a16="http://schemas.microsoft.com/office/drawing/2014/main" id="{00BB0CF2-B423-4F3C-A587-D6AAC72112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515" y="362504"/>
            <a:ext cx="1918844" cy="1244417"/>
          </a:xfrm>
          <a:prstGeom prst="rect">
            <a:avLst/>
          </a:prstGeom>
          <a:solidFill>
            <a:srgbClr val="FFFBEB"/>
          </a:solidFill>
        </p:spPr>
      </p:pic>
    </p:spTree>
    <p:extLst>
      <p:ext uri="{BB962C8B-B14F-4D97-AF65-F5344CB8AC3E}">
        <p14:creationId xmlns:p14="http://schemas.microsoft.com/office/powerpoint/2010/main" val="2019561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HSC large text ">
    <p:spTree>
      <p:nvGrpSpPr>
        <p:cNvPr id="1" name=""/>
        <p:cNvGrpSpPr/>
        <p:nvPr/>
      </p:nvGrpSpPr>
      <p:grpSpPr>
        <a:xfrm>
          <a:off x="0" y="0"/>
          <a:ext cx="0" cy="0"/>
          <a:chOff x="0" y="0"/>
          <a:chExt cx="0" cy="0"/>
        </a:xfrm>
      </p:grpSpPr>
      <p:pic>
        <p:nvPicPr>
          <p:cNvPr id="7" name="Picture 8">
            <a:extLst>
              <a:ext uri="{FF2B5EF4-FFF2-40B4-BE49-F238E27FC236}">
                <a16:creationId xmlns:a16="http://schemas.microsoft.com/office/drawing/2014/main" id="{A032D987-D47B-4682-B42F-2068EC276A2D}"/>
              </a:ext>
            </a:extLst>
          </p:cNvPr>
          <p:cNvPicPr>
            <a:picLocks noChangeAspect="1"/>
          </p:cNvPicPr>
          <p:nvPr/>
        </p:nvPicPr>
        <p:blipFill>
          <a:blip r:embed="rId2"/>
          <a:srcRect l="957" b="50000"/>
          <a:stretch>
            <a:fillRect/>
          </a:stretch>
        </p:blipFill>
        <p:spPr>
          <a:xfrm>
            <a:off x="0" y="6186162"/>
            <a:ext cx="12191996" cy="671837"/>
          </a:xfrm>
          <a:prstGeom prst="rect">
            <a:avLst/>
          </a:prstGeom>
          <a:noFill/>
          <a:ln cap="flat">
            <a:noFill/>
          </a:ln>
        </p:spPr>
      </p:pic>
      <p:sp>
        <p:nvSpPr>
          <p:cNvPr id="2" name="Rectangle: Diagonal Corners Rounded 6">
            <a:extLst>
              <a:ext uri="{FF2B5EF4-FFF2-40B4-BE49-F238E27FC236}">
                <a16:creationId xmlns:a16="http://schemas.microsoft.com/office/drawing/2014/main" id="{A1D7C8C6-18BC-486A-87AC-BCB0A6D899B6}"/>
              </a:ext>
            </a:extLst>
          </p:cNvPr>
          <p:cNvSpPr/>
          <p:nvPr/>
        </p:nvSpPr>
        <p:spPr>
          <a:xfrm flipV="1">
            <a:off x="404905" y="432602"/>
            <a:ext cx="11416146" cy="5421084"/>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sp>
        <p:nvSpPr>
          <p:cNvPr id="4" name="Footer Placeholder 1">
            <a:extLst>
              <a:ext uri="{FF2B5EF4-FFF2-40B4-BE49-F238E27FC236}">
                <a16:creationId xmlns:a16="http://schemas.microsoft.com/office/drawing/2014/main" id="{88EC960A-7453-4E87-B8A8-C794E60E500A}"/>
              </a:ext>
            </a:extLst>
          </p:cNvPr>
          <p:cNvSpPr txBox="1">
            <a:spLocks noGrp="1"/>
          </p:cNvSpPr>
          <p:nvPr>
            <p:ph type="ftr" sz="quarter" idx="9"/>
          </p:nvPr>
        </p:nvSpPr>
        <p:spPr>
          <a:xfrm>
            <a:off x="5663732" y="6356351"/>
            <a:ext cx="5161282" cy="365129"/>
          </a:xfrm>
          <a:prstGeom prst="rect">
            <a:avLst/>
          </a:prstGeom>
        </p:spPr>
        <p:txBody>
          <a:bodyPr/>
          <a:lstStyle>
            <a:lvl1pPr algn="r">
              <a:defRPr/>
            </a:lvl1pPr>
          </a:lstStyle>
          <a:p>
            <a:pPr lvl="0"/>
            <a:endParaRPr lang="en-GB"/>
          </a:p>
        </p:txBody>
      </p:sp>
      <p:sp>
        <p:nvSpPr>
          <p:cNvPr id="5" name="Slide Number Placeholder 2">
            <a:extLst>
              <a:ext uri="{FF2B5EF4-FFF2-40B4-BE49-F238E27FC236}">
                <a16:creationId xmlns:a16="http://schemas.microsoft.com/office/drawing/2014/main" id="{78007425-7485-421F-8556-1610521BC3CB}"/>
              </a:ext>
            </a:extLst>
          </p:cNvPr>
          <p:cNvSpPr txBox="1">
            <a:spLocks noGrp="1"/>
          </p:cNvSpPr>
          <p:nvPr>
            <p:ph type="sldNum" sz="quarter" idx="8"/>
          </p:nvPr>
        </p:nvSpPr>
        <p:spPr>
          <a:xfrm>
            <a:off x="11044379" y="6356351"/>
            <a:ext cx="759692" cy="365129"/>
          </a:xfrm>
          <a:prstGeom prst="rect">
            <a:avLst/>
          </a:prstGeom>
        </p:spPr>
        <p:txBody>
          <a:bodyPr/>
          <a:lstStyle>
            <a:lvl1pPr>
              <a:defRPr/>
            </a:lvl1pPr>
          </a:lstStyle>
          <a:p>
            <a:pPr lvl="0"/>
            <a:fld id="{C2B15A99-32D5-48D2-9AB1-A17973B7257B}" type="slidenum">
              <a:t>‹#›</a:t>
            </a:fld>
            <a:endParaRPr lang="en-GB"/>
          </a:p>
        </p:txBody>
      </p:sp>
      <p:sp>
        <p:nvSpPr>
          <p:cNvPr id="11" name="Text Placeholder 2">
            <a:extLst>
              <a:ext uri="{FF2B5EF4-FFF2-40B4-BE49-F238E27FC236}">
                <a16:creationId xmlns:a16="http://schemas.microsoft.com/office/drawing/2014/main" id="{50952F9A-BEAC-4493-AEC0-C7E834A588BC}"/>
              </a:ext>
            </a:extLst>
          </p:cNvPr>
          <p:cNvSpPr>
            <a:spLocks noGrp="1"/>
          </p:cNvSpPr>
          <p:nvPr>
            <p:ph type="body" idx="1" hasCustomPrompt="1"/>
          </p:nvPr>
        </p:nvSpPr>
        <p:spPr>
          <a:xfrm>
            <a:off x="908626" y="901414"/>
            <a:ext cx="10405919" cy="563231"/>
          </a:xfrm>
        </p:spPr>
        <p:txBody>
          <a:bodyPr>
            <a:spAutoFit/>
          </a:bodyPr>
          <a:lstStyle>
            <a:lvl1pPr marL="0" indent="0">
              <a:buNone/>
              <a:defRPr sz="3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Large text page</a:t>
            </a:r>
          </a:p>
        </p:txBody>
      </p:sp>
    </p:spTree>
    <p:extLst>
      <p:ext uri="{BB962C8B-B14F-4D97-AF65-F5344CB8AC3E}">
        <p14:creationId xmlns:p14="http://schemas.microsoft.com/office/powerpoint/2010/main" val="4021490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ample-Icons-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42CCDA4-D437-6B48-8BBD-CAC30F281160}"/>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 uri="{C183D7F6-B498-43B3-948B-1728B52AA6E4}">
                <adec:decorative xmlns:adec="http://schemas.microsoft.com/office/drawing/2017/decorative" val="1"/>
              </a:ext>
            </a:extLst>
          </p:cNvPr>
          <p:cNvSpPr/>
          <p:nvPr/>
        </p:nvSpPr>
        <p:spPr>
          <a:xfrm>
            <a:off x="646758" y="2493188"/>
            <a:ext cx="11132534" cy="30705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 uri="{C183D7F6-B498-43B3-948B-1728B52AA6E4}">
                <adec:decorative xmlns:adec="http://schemas.microsoft.com/office/drawing/2017/decorative" val="1"/>
              </a:ext>
            </a:extLst>
          </p:cNvPr>
          <p:cNvSpPr/>
          <p:nvPr/>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 uri="{C183D7F6-B498-43B3-948B-1728B52AA6E4}">
                <adec:decorative xmlns:adec="http://schemas.microsoft.com/office/drawing/2017/decorative" val="1"/>
              </a:ext>
            </a:extLst>
          </p:cNvPr>
          <p:cNvSpPr/>
          <p:nvPr/>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 uri="{C183D7F6-B498-43B3-948B-1728B52AA6E4}">
                <adec:decorative xmlns:adec="http://schemas.microsoft.com/office/drawing/2017/decorative" val="1"/>
              </a:ext>
            </a:extLst>
          </p:cNvPr>
          <p:cNvSpPr/>
          <p:nvPr/>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 uri="{C183D7F6-B498-43B3-948B-1728B52AA6E4}">
                <adec:decorative xmlns:adec="http://schemas.microsoft.com/office/drawing/2017/decorative" val="1"/>
              </a:ext>
            </a:extLst>
          </p:cNvPr>
          <p:cNvSpPr/>
          <p:nvPr/>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 uri="{C183D7F6-B498-43B3-948B-1728B52AA6E4}">
                <adec:decorative xmlns:adec="http://schemas.microsoft.com/office/drawing/2017/decorative" val="1"/>
              </a:ext>
            </a:extLst>
          </p:cNvPr>
          <p:cNvSpPr/>
          <p:nvPr/>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 uri="{C183D7F6-B498-43B3-948B-1728B52AA6E4}">
                <adec:decorative xmlns:adec="http://schemas.microsoft.com/office/drawing/2017/decorative" val="1"/>
              </a:ext>
            </a:extLst>
          </p:cNvPr>
          <p:cNvSpPr/>
          <p:nvPr/>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 uri="{C183D7F6-B498-43B3-948B-1728B52AA6E4}">
                <adec:decorative xmlns:adec="http://schemas.microsoft.com/office/drawing/2017/decorative" val="1"/>
              </a:ext>
            </a:extLst>
          </p:cNvPr>
          <p:cNvSpPr/>
          <p:nvPr/>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 uri="{C183D7F6-B498-43B3-948B-1728B52AA6E4}">
                <adec:decorative xmlns:adec="http://schemas.microsoft.com/office/drawing/2017/decorative" val="1"/>
              </a:ext>
            </a:extLst>
          </p:cNvPr>
          <p:cNvSpPr/>
          <p:nvPr/>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 uri="{C183D7F6-B498-43B3-948B-1728B52AA6E4}">
                <adec:decorative xmlns:adec="http://schemas.microsoft.com/office/drawing/2017/decorative" val="1"/>
              </a:ext>
            </a:extLst>
          </p:cNvPr>
          <p:cNvSpPr/>
          <p:nvPr/>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 uri="{C183D7F6-B498-43B3-948B-1728B52AA6E4}">
                <adec:decorative xmlns:adec="http://schemas.microsoft.com/office/drawing/2017/decorative" val="1"/>
              </a:ext>
            </a:extLst>
          </p:cNvPr>
          <p:cNvSpPr/>
          <p:nvPr/>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 uri="{C183D7F6-B498-43B3-948B-1728B52AA6E4}">
                <adec:decorative xmlns:adec="http://schemas.microsoft.com/office/drawing/2017/decorative" val="1"/>
              </a:ext>
            </a:extLst>
          </p:cNvPr>
          <p:cNvSpPr/>
          <p:nvPr/>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 uri="{C183D7F6-B498-43B3-948B-1728B52AA6E4}">
                <adec:decorative xmlns:adec="http://schemas.microsoft.com/office/drawing/2017/decorative" val="1"/>
              </a:ext>
            </a:extLst>
          </p:cNvPr>
          <p:cNvSpPr/>
          <p:nvPr/>
        </p:nvSpPr>
        <p:spPr>
          <a:xfrm>
            <a:off x="751840" y="2123440"/>
            <a:ext cx="11027452" cy="3637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 uri="{C183D7F6-B498-43B3-948B-1728B52AA6E4}">
                <adec:decorative xmlns:adec="http://schemas.microsoft.com/office/drawing/2017/decorative" val="1"/>
              </a:ext>
            </a:extLst>
          </p:cNvPr>
          <p:cNvSpPr/>
          <p:nvPr/>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 uri="{C183D7F6-B498-43B3-948B-1728B52AA6E4}">
                <adec:decorative xmlns:adec="http://schemas.microsoft.com/office/drawing/2017/decorative" val="1"/>
              </a:ext>
            </a:extLst>
          </p:cNvPr>
          <p:cNvSpPr/>
          <p:nvPr/>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 uri="{C183D7F6-B498-43B3-948B-1728B52AA6E4}">
                <adec:decorative xmlns:adec="http://schemas.microsoft.com/office/drawing/2017/decorative" val="1"/>
              </a:ext>
            </a:extLst>
          </p:cNvPr>
          <p:cNvSpPr/>
          <p:nvPr/>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 uri="{C183D7F6-B498-43B3-948B-1728B52AA6E4}">
                <adec:decorative xmlns:adec="http://schemas.microsoft.com/office/drawing/2017/decorative" val="1"/>
              </a:ext>
            </a:extLst>
          </p:cNvPr>
          <p:cNvSpPr/>
          <p:nvPr/>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 uri="{C183D7F6-B498-43B3-948B-1728B52AA6E4}">
                <adec:decorative xmlns:adec="http://schemas.microsoft.com/office/drawing/2017/decorative" val="1"/>
              </a:ext>
            </a:extLst>
          </p:cNvPr>
          <p:cNvSpPr/>
          <p:nvPr/>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 uri="{C183D7F6-B498-43B3-948B-1728B52AA6E4}">
                <adec:decorative xmlns:adec="http://schemas.microsoft.com/office/drawing/2017/decorative" val="1"/>
              </a:ext>
            </a:extLst>
          </p:cNvPr>
          <p:cNvSpPr/>
          <p:nvPr/>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 uri="{C183D7F6-B498-43B3-948B-1728B52AA6E4}">
                <adec:decorative xmlns:adec="http://schemas.microsoft.com/office/drawing/2017/decorative" val="1"/>
              </a:ext>
            </a:extLst>
          </p:cNvPr>
          <p:cNvSpPr/>
          <p:nvPr/>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 uri="{C183D7F6-B498-43B3-948B-1728B52AA6E4}">
                <adec:decorative xmlns:adec="http://schemas.microsoft.com/office/drawing/2017/decorative" val="1"/>
              </a:ext>
            </a:extLst>
          </p:cNvPr>
          <p:cNvSpPr/>
          <p:nvPr/>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 uri="{C183D7F6-B498-43B3-948B-1728B52AA6E4}">
                <adec:decorative xmlns:adec="http://schemas.microsoft.com/office/drawing/2017/decorative" val="1"/>
              </a:ext>
            </a:extLst>
          </p:cNvPr>
          <p:cNvSpPr/>
          <p:nvPr/>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D8D84E70-E62B-C2A8-8CFD-8BB2137F741C}"/>
              </a:ext>
            </a:extLst>
          </p:cNvPr>
          <p:cNvSpPr>
            <a:spLocks noGrp="1"/>
          </p:cNvSpPr>
          <p:nvPr>
            <p:ph type="title" hasCustomPrompt="1"/>
          </p:nvPr>
        </p:nvSpPr>
        <p:spPr>
          <a:xfrm>
            <a:off x="646758" y="468977"/>
            <a:ext cx="11132534" cy="865186"/>
          </a:xfrm>
          <a:prstGeom prst="rect">
            <a:avLst/>
          </a:prstGeom>
        </p:spPr>
        <p:txBody>
          <a:bodyPr lIns="0" tIns="0" rIns="0" bIns="0">
            <a:normAutofit/>
          </a:bodyPr>
          <a:lstStyle>
            <a:lvl1pPr>
              <a:defRPr sz="3600" b="1">
                <a:solidFill>
                  <a:schemeClr val="tx1"/>
                </a:solidFill>
              </a:defRPr>
            </a:lvl1pPr>
          </a:lstStyle>
          <a:p>
            <a:r>
              <a:rPr lang="en-GB" sz="1800" b="1" i="0" u="none" strike="noStrike">
                <a:solidFill>
                  <a:srgbClr val="000000"/>
                </a:solidFill>
                <a:effectLst/>
                <a:latin typeface="Aptos Narrow" panose="020B0004020202020204" pitchFamily="34" charset="0"/>
              </a:rPr>
              <a:t>Proposed timeline for internal communications around 10YHP</a:t>
            </a:r>
            <a:r>
              <a:rPr lang="en-GB"/>
              <a:t> </a:t>
            </a:r>
          </a:p>
        </p:txBody>
      </p:sp>
      <p:sp>
        <p:nvSpPr>
          <p:cNvPr id="5" name="Rectangle 4">
            <a:extLst>
              <a:ext uri="{FF2B5EF4-FFF2-40B4-BE49-F238E27FC236}">
                <a16:creationId xmlns:a16="http://schemas.microsoft.com/office/drawing/2014/main" id="{56741435-5153-7007-0886-76E8BD9E63F8}"/>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A9C25437-0669-AF81-01B3-AA3F8E23450A}"/>
              </a:ext>
              <a:ext uri="{C183D7F6-B498-43B3-948B-1728B52AA6E4}">
                <adec:decorative xmlns:adec="http://schemas.microsoft.com/office/drawing/2017/decorative" val="1"/>
              </a:ext>
            </a:extLst>
          </p:cNvPr>
          <p:cNvSpPr/>
          <p:nvPr/>
        </p:nvSpPr>
        <p:spPr>
          <a:xfrm>
            <a:off x="781490" y="2148448"/>
            <a:ext cx="11027452" cy="3637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AD335B5B-9282-4376-2A09-D65DE5ECC1FD}"/>
              </a:ext>
              <a:ext uri="{C183D7F6-B498-43B3-948B-1728B52AA6E4}">
                <adec:decorative xmlns:adec="http://schemas.microsoft.com/office/drawing/2017/decorative" val="1"/>
              </a:ext>
            </a:extLst>
          </p:cNvPr>
          <p:cNvSpPr/>
          <p:nvPr/>
        </p:nvSpPr>
        <p:spPr>
          <a:xfrm>
            <a:off x="751840" y="2148448"/>
            <a:ext cx="11027452" cy="3637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DED8C029-4CEF-7B20-C85C-3D5DDA77F59B}"/>
              </a:ext>
            </a:extLst>
          </p:cNvPr>
          <p:cNvGraphicFramePr>
            <a:graphicFrameLocks noGrp="1"/>
          </p:cNvGraphicFramePr>
          <p:nvPr>
            <p:extLst>
              <p:ext uri="{D42A27DB-BD31-4B8C-83A1-F6EECF244321}">
                <p14:modId xmlns:p14="http://schemas.microsoft.com/office/powerpoint/2010/main" val="2458872906"/>
              </p:ext>
            </p:extLst>
          </p:nvPr>
        </p:nvGraphicFramePr>
        <p:xfrm>
          <a:off x="889000" y="2153444"/>
          <a:ext cx="10414000" cy="3695700"/>
        </p:xfrm>
        <a:graphic>
          <a:graphicData uri="http://schemas.openxmlformats.org/drawingml/2006/table">
            <a:tbl>
              <a:tblPr/>
              <a:tblGrid>
                <a:gridCol w="1828800">
                  <a:extLst>
                    <a:ext uri="{9D8B030D-6E8A-4147-A177-3AD203B41FA5}">
                      <a16:colId xmlns:a16="http://schemas.microsoft.com/office/drawing/2014/main" val="3097329463"/>
                    </a:ext>
                  </a:extLst>
                </a:gridCol>
                <a:gridCol w="1460500">
                  <a:extLst>
                    <a:ext uri="{9D8B030D-6E8A-4147-A177-3AD203B41FA5}">
                      <a16:colId xmlns:a16="http://schemas.microsoft.com/office/drawing/2014/main" val="4189656618"/>
                    </a:ext>
                  </a:extLst>
                </a:gridCol>
                <a:gridCol w="1206500">
                  <a:extLst>
                    <a:ext uri="{9D8B030D-6E8A-4147-A177-3AD203B41FA5}">
                      <a16:colId xmlns:a16="http://schemas.microsoft.com/office/drawing/2014/main" val="573267722"/>
                    </a:ext>
                  </a:extLst>
                </a:gridCol>
                <a:gridCol w="1041400">
                  <a:extLst>
                    <a:ext uri="{9D8B030D-6E8A-4147-A177-3AD203B41FA5}">
                      <a16:colId xmlns:a16="http://schemas.microsoft.com/office/drawing/2014/main" val="3975957613"/>
                    </a:ext>
                  </a:extLst>
                </a:gridCol>
                <a:gridCol w="609600">
                  <a:extLst>
                    <a:ext uri="{9D8B030D-6E8A-4147-A177-3AD203B41FA5}">
                      <a16:colId xmlns:a16="http://schemas.microsoft.com/office/drawing/2014/main" val="2357577833"/>
                    </a:ext>
                  </a:extLst>
                </a:gridCol>
                <a:gridCol w="609600">
                  <a:extLst>
                    <a:ext uri="{9D8B030D-6E8A-4147-A177-3AD203B41FA5}">
                      <a16:colId xmlns:a16="http://schemas.microsoft.com/office/drawing/2014/main" val="1386476987"/>
                    </a:ext>
                  </a:extLst>
                </a:gridCol>
                <a:gridCol w="609600">
                  <a:extLst>
                    <a:ext uri="{9D8B030D-6E8A-4147-A177-3AD203B41FA5}">
                      <a16:colId xmlns:a16="http://schemas.microsoft.com/office/drawing/2014/main" val="475979944"/>
                    </a:ext>
                  </a:extLst>
                </a:gridCol>
                <a:gridCol w="609600">
                  <a:extLst>
                    <a:ext uri="{9D8B030D-6E8A-4147-A177-3AD203B41FA5}">
                      <a16:colId xmlns:a16="http://schemas.microsoft.com/office/drawing/2014/main" val="218087906"/>
                    </a:ext>
                  </a:extLst>
                </a:gridCol>
                <a:gridCol w="609600">
                  <a:extLst>
                    <a:ext uri="{9D8B030D-6E8A-4147-A177-3AD203B41FA5}">
                      <a16:colId xmlns:a16="http://schemas.microsoft.com/office/drawing/2014/main" val="2911008533"/>
                    </a:ext>
                  </a:extLst>
                </a:gridCol>
                <a:gridCol w="609600">
                  <a:extLst>
                    <a:ext uri="{9D8B030D-6E8A-4147-A177-3AD203B41FA5}">
                      <a16:colId xmlns:a16="http://schemas.microsoft.com/office/drawing/2014/main" val="1531633420"/>
                    </a:ext>
                  </a:extLst>
                </a:gridCol>
                <a:gridCol w="609600">
                  <a:extLst>
                    <a:ext uri="{9D8B030D-6E8A-4147-A177-3AD203B41FA5}">
                      <a16:colId xmlns:a16="http://schemas.microsoft.com/office/drawing/2014/main" val="4096132280"/>
                    </a:ext>
                  </a:extLst>
                </a:gridCol>
                <a:gridCol w="609600">
                  <a:extLst>
                    <a:ext uri="{9D8B030D-6E8A-4147-A177-3AD203B41FA5}">
                      <a16:colId xmlns:a16="http://schemas.microsoft.com/office/drawing/2014/main" val="838610548"/>
                    </a:ext>
                  </a:extLst>
                </a:gridCol>
              </a:tblGrid>
              <a:tr h="594360">
                <a:tc>
                  <a:txBody>
                    <a:bodyPr/>
                    <a:lstStyle/>
                    <a:p>
                      <a:pPr algn="l" fontAlgn="b"/>
                      <a:r>
                        <a:rPr lang="en-GB" sz="1200" b="1" i="0" u="none" strike="noStrike">
                          <a:solidFill>
                            <a:srgbClr val="000000"/>
                          </a:solidFill>
                          <a:effectLst/>
                          <a:latin typeface="Aptos Narrow" panose="020B0004020202020204" pitchFamily="34" charset="0"/>
                        </a:rPr>
                        <a:t>Proposed timeline for internal communications around 10YHP</a:t>
                      </a:r>
                    </a:p>
                  </a:txBody>
                  <a:tcPr marL="7620" marR="7620" marT="7620" marB="0" anchor="b">
                    <a:lnL>
                      <a:noFill/>
                    </a:lnL>
                    <a:lnR>
                      <a:noFill/>
                    </a:lnR>
                    <a:lnT>
                      <a:noFill/>
                    </a:lnT>
                    <a:lnB>
                      <a:noFill/>
                    </a:lnB>
                    <a:solidFill>
                      <a:srgbClr val="D9D9D9"/>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extLst>
                  <a:ext uri="{0D108BD9-81ED-4DB2-BD59-A6C34878D82A}">
                    <a16:rowId xmlns:a16="http://schemas.microsoft.com/office/drawing/2014/main" val="1935856978"/>
                  </a:ext>
                </a:extLst>
              </a:tr>
              <a:tr h="182880">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July</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August</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gridSpan="2">
                  <a:txBody>
                    <a:bodyPr/>
                    <a:lstStyle/>
                    <a:p>
                      <a:pPr algn="l" fontAlgn="b"/>
                      <a:r>
                        <a:rPr lang="en-GB" sz="1100" b="1" i="0" u="none" strike="noStrike">
                          <a:solidFill>
                            <a:srgbClr val="000000"/>
                          </a:solidFill>
                          <a:effectLst/>
                          <a:latin typeface="Aptos Narrow" panose="020B0004020202020204" pitchFamily="34" charset="0"/>
                        </a:rPr>
                        <a:t>September</a:t>
                      </a:r>
                    </a:p>
                  </a:txBody>
                  <a:tcPr marL="7620" marR="7620" marT="7620" marB="0" anchor="b">
                    <a:lnL>
                      <a:noFill/>
                    </a:lnL>
                    <a:lnR>
                      <a:noFill/>
                    </a:lnR>
                    <a:lnT>
                      <a:noFill/>
                    </a:lnT>
                    <a:lnB>
                      <a:noFill/>
                    </a:lnB>
                    <a:solidFill>
                      <a:srgbClr val="D9D9D9"/>
                    </a:solidFill>
                  </a:tcPr>
                </a:tc>
                <a:tc hMerge="1">
                  <a:txBody>
                    <a:bodyPr/>
                    <a:lstStyle/>
                    <a:p>
                      <a:endParaRPr lang="en-GB"/>
                    </a:p>
                  </a:txBody>
                  <a:tcPr/>
                </a:tc>
                <a:tc>
                  <a:txBody>
                    <a:bodyPr/>
                    <a:lstStyle/>
                    <a:p>
                      <a:pPr algn="l" fontAlgn="b"/>
                      <a:r>
                        <a:rPr lang="en-GB" sz="1100" b="1"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extLst>
                  <a:ext uri="{0D108BD9-81ED-4DB2-BD59-A6C34878D82A}">
                    <a16:rowId xmlns:a16="http://schemas.microsoft.com/office/drawing/2014/main" val="3293472904"/>
                  </a:ext>
                </a:extLst>
              </a:tr>
              <a:tr h="182880">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W/c 7</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w/c 14</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W/c 21</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W/c 28</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W/c 4</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W/c 11</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W/c 18</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W/c 25</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w/c 1</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W/c 8</a:t>
                      </a:r>
                    </a:p>
                  </a:txBody>
                  <a:tcPr marL="7620" marR="7620" marT="7620" marB="0" anchor="b">
                    <a:lnL>
                      <a:noFill/>
                    </a:lnL>
                    <a:lnR>
                      <a:noFill/>
                    </a:lnR>
                    <a:lnT>
                      <a:noFill/>
                    </a:lnT>
                    <a:lnB>
                      <a:noFill/>
                    </a:lnB>
                    <a:solidFill>
                      <a:srgbClr val="D9D9D9"/>
                    </a:solidFill>
                  </a:tcPr>
                </a:tc>
                <a:tc>
                  <a:txBody>
                    <a:bodyPr/>
                    <a:lstStyle/>
                    <a:p>
                      <a:pPr algn="l" fontAlgn="b"/>
                      <a:r>
                        <a:rPr lang="en-GB" sz="1100" b="1" i="0" u="none" strike="noStrike">
                          <a:solidFill>
                            <a:srgbClr val="000000"/>
                          </a:solidFill>
                          <a:effectLst/>
                          <a:latin typeface="Aptos Narrow" panose="020B0004020202020204" pitchFamily="34" charset="0"/>
                        </a:rPr>
                        <a:t>W/c 15</a:t>
                      </a:r>
                    </a:p>
                  </a:txBody>
                  <a:tcPr marL="7620" marR="7620" marT="7620" marB="0" anchor="b">
                    <a:lnL>
                      <a:noFill/>
                    </a:lnL>
                    <a:lnR>
                      <a:noFill/>
                    </a:lnR>
                    <a:lnT>
                      <a:noFill/>
                    </a:lnT>
                    <a:lnB>
                      <a:noFill/>
                    </a:lnB>
                    <a:solidFill>
                      <a:srgbClr val="D9D9D9"/>
                    </a:solidFill>
                  </a:tcPr>
                </a:tc>
                <a:extLst>
                  <a:ext uri="{0D108BD9-81ED-4DB2-BD59-A6C34878D82A}">
                    <a16:rowId xmlns:a16="http://schemas.microsoft.com/office/drawing/2014/main" val="1508432431"/>
                  </a:ext>
                </a:extLst>
              </a:tr>
              <a:tr h="182880">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171319109"/>
                  </a:ext>
                </a:extLst>
              </a:tr>
              <a:tr h="175260">
                <a:tc>
                  <a:txBody>
                    <a:bodyPr/>
                    <a:lstStyle/>
                    <a:p>
                      <a:pPr algn="l" fontAlgn="b"/>
                      <a:r>
                        <a:rPr lang="en-GB" sz="1100" b="1" i="0" u="none" strike="noStrike">
                          <a:solidFill>
                            <a:srgbClr val="000000"/>
                          </a:solidFill>
                          <a:effectLst/>
                          <a:latin typeface="Aptos Narrow" panose="020B0004020202020204" pitchFamily="34" charset="0"/>
                        </a:rPr>
                        <a:t>Activity and channels</a:t>
                      </a:r>
                    </a:p>
                  </a:txBody>
                  <a:tcPr marL="7620" marR="7620" marT="7620" marB="0" anchor="b">
                    <a:lnL>
                      <a:noFill/>
                    </a:lnL>
                    <a:lnR>
                      <a:noFill/>
                    </a:lnR>
                    <a:lnT>
                      <a:noFill/>
                    </a:lnT>
                    <a:lnB>
                      <a:noFill/>
                    </a:lnB>
                    <a:solidFill>
                      <a:srgbClr val="D9D9D9"/>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3587370118"/>
                  </a:ext>
                </a:extLst>
              </a:tr>
              <a:tr h="182880">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D9D9D9"/>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2946597403"/>
                  </a:ext>
                </a:extLst>
              </a:tr>
              <a:tr h="365760">
                <a:tc>
                  <a:txBody>
                    <a:bodyPr/>
                    <a:lstStyle/>
                    <a:p>
                      <a:pPr algn="l" fontAlgn="b"/>
                      <a:r>
                        <a:rPr lang="en-GB" sz="1100" b="0" i="0" u="none" strike="noStrike">
                          <a:solidFill>
                            <a:srgbClr val="000000"/>
                          </a:solidFill>
                          <a:effectLst/>
                          <a:latin typeface="Aptos Narrow" panose="020B0004020202020204" pitchFamily="34" charset="0"/>
                        </a:rPr>
                        <a:t>Joint all colleague briefings (both NHS England and DHSC)</a:t>
                      </a:r>
                    </a:p>
                  </a:txBody>
                  <a:tcPr marL="7620" marR="7620" marT="7620" marB="0" anchor="b">
                    <a:lnL>
                      <a:noFill/>
                    </a:lnL>
                    <a:lnR>
                      <a:noFill/>
                    </a:lnR>
                    <a:lnT>
                      <a:noFill/>
                    </a:lnT>
                    <a:lnB>
                      <a:noFill/>
                    </a:lnB>
                    <a:solidFill>
                      <a:srgbClr val="D9D9D9"/>
                    </a:solidFill>
                  </a:tcPr>
                </a:tc>
                <a:tc>
                  <a:txBody>
                    <a:bodyPr/>
                    <a:lstStyle/>
                    <a:p>
                      <a:pPr algn="r" fontAlgn="b"/>
                      <a:r>
                        <a:rPr lang="en-GB" sz="1100" b="0" i="0" u="none" strike="noStrike">
                          <a:solidFill>
                            <a:srgbClr val="000000"/>
                          </a:solidFill>
                          <a:effectLst/>
                          <a:latin typeface="Aptos Narrow" panose="020B0004020202020204" pitchFamily="34" charset="0"/>
                        </a:rPr>
                        <a:t>8</a:t>
                      </a:r>
                    </a:p>
                  </a:txBody>
                  <a:tcPr marL="7620" marR="7620" marT="7620" marB="0" anchor="b">
                    <a:lnL>
                      <a:noFill/>
                    </a:lnL>
                    <a:lnR>
                      <a:noFill/>
                    </a:lnR>
                    <a:lnT>
                      <a:noFill/>
                    </a:lnT>
                    <a:lnB>
                      <a:noFill/>
                    </a:lnB>
                    <a:solidFill>
                      <a:srgbClr val="83E28E"/>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FFFFFF"/>
                    </a:solidFill>
                  </a:tcPr>
                </a:tc>
                <a:tc>
                  <a:txBody>
                    <a:bodyPr/>
                    <a:lstStyle/>
                    <a:p>
                      <a:pPr algn="l" fontAlgn="b"/>
                      <a:r>
                        <a:rPr lang="en-GB" sz="1100" b="0" i="0" u="none" strike="noStrike">
                          <a:solidFill>
                            <a:srgbClr val="000000"/>
                          </a:solidFill>
                          <a:effectLst/>
                          <a:latin typeface="Aptos Narrow" panose="020B0004020202020204" pitchFamily="34" charset="0"/>
                        </a:rPr>
                        <a:t>TBC</a:t>
                      </a:r>
                    </a:p>
                  </a:txBody>
                  <a:tcPr marL="7620" marR="7620" marT="7620" marB="0" anchor="b">
                    <a:lnL>
                      <a:noFill/>
                    </a:lnL>
                    <a:lnR>
                      <a:noFill/>
                    </a:lnR>
                    <a:lnT>
                      <a:noFill/>
                    </a:lnT>
                    <a:lnB>
                      <a:noFill/>
                    </a:lnB>
                    <a:solidFill>
                      <a:srgbClr val="83E28E"/>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3617683461"/>
                  </a:ext>
                </a:extLst>
              </a:tr>
              <a:tr h="182880">
                <a:tc>
                  <a:txBody>
                    <a:bodyPr/>
                    <a:lstStyle/>
                    <a:p>
                      <a:pPr algn="l" fontAlgn="b"/>
                      <a:r>
                        <a:rPr lang="en-GB" sz="1100" b="0" i="0" u="none" strike="noStrike">
                          <a:solidFill>
                            <a:srgbClr val="000000"/>
                          </a:solidFill>
                          <a:effectLst/>
                          <a:latin typeface="Aptos Narrow" panose="020B0004020202020204" pitchFamily="34" charset="0"/>
                        </a:rPr>
                        <a:t>Drop in sessions </a:t>
                      </a:r>
                    </a:p>
                  </a:txBody>
                  <a:tcPr marL="7620" marR="7620" marT="7620" marB="0" anchor="b">
                    <a:lnL>
                      <a:noFill/>
                    </a:lnL>
                    <a:lnR>
                      <a:noFill/>
                    </a:lnR>
                    <a:lnT>
                      <a:noFill/>
                    </a:lnT>
                    <a:lnB>
                      <a:noFill/>
                    </a:lnB>
                    <a:solidFill>
                      <a:srgbClr val="D9D9D9"/>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Shift 1</a:t>
                      </a:r>
                    </a:p>
                  </a:txBody>
                  <a:tcPr marL="7620" marR="7620" marT="7620" marB="0" anchor="b">
                    <a:lnL>
                      <a:noFill/>
                    </a:lnL>
                    <a:lnR>
                      <a:noFill/>
                    </a:lnR>
                    <a:lnT>
                      <a:noFill/>
                    </a:lnT>
                    <a:lnB>
                      <a:noFill/>
                    </a:lnB>
                    <a:solidFill>
                      <a:srgbClr val="00B050"/>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Shift 2</a:t>
                      </a:r>
                    </a:p>
                  </a:txBody>
                  <a:tcPr marL="7620" marR="7620" marT="7620" marB="0" anchor="b">
                    <a:lnL>
                      <a:noFill/>
                    </a:lnL>
                    <a:lnR>
                      <a:noFill/>
                    </a:lnR>
                    <a:lnT>
                      <a:noFill/>
                    </a:lnT>
                    <a:lnB>
                      <a:noFill/>
                    </a:lnB>
                    <a:solidFill>
                      <a:srgbClr val="00B050"/>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Shift 3</a:t>
                      </a:r>
                    </a:p>
                  </a:txBody>
                  <a:tcPr marL="7620" marR="7620" marT="7620" marB="0" anchor="b">
                    <a:lnL>
                      <a:noFill/>
                    </a:lnL>
                    <a:lnR>
                      <a:noFill/>
                    </a:lnR>
                    <a:lnT>
                      <a:noFill/>
                    </a:lnT>
                    <a:lnB>
                      <a:noFill/>
                    </a:lnB>
                    <a:solidFill>
                      <a:srgbClr val="00B050"/>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Chapter 4</a:t>
                      </a:r>
                    </a:p>
                  </a:txBody>
                  <a:tcPr marL="7620" marR="7620" marT="7620" marB="0" anchor="b">
                    <a:lnL>
                      <a:noFill/>
                    </a:lnL>
                    <a:lnR>
                      <a:noFill/>
                    </a:lnR>
                    <a:lnT>
                      <a:noFill/>
                    </a:lnT>
                    <a:lnB>
                      <a:noFill/>
                    </a:lnB>
                    <a:solidFill>
                      <a:srgbClr val="00B050"/>
                    </a:solidFill>
                  </a:tcPr>
                </a:tc>
                <a:extLst>
                  <a:ext uri="{0D108BD9-81ED-4DB2-BD59-A6C34878D82A}">
                    <a16:rowId xmlns:a16="http://schemas.microsoft.com/office/drawing/2014/main" val="68413534"/>
                  </a:ext>
                </a:extLst>
              </a:tr>
              <a:tr h="365760">
                <a:tc>
                  <a:txBody>
                    <a:bodyPr/>
                    <a:lstStyle/>
                    <a:p>
                      <a:pPr algn="l" fontAlgn="b"/>
                      <a:r>
                        <a:rPr lang="en-GB" sz="1100" b="0" i="0" u="none" strike="noStrike">
                          <a:solidFill>
                            <a:srgbClr val="000000"/>
                          </a:solidFill>
                          <a:effectLst/>
                          <a:latin typeface="Aptos Narrow" panose="020B0004020202020204" pitchFamily="34" charset="0"/>
                        </a:rPr>
                        <a:t>Senior Leadership Call (every Weds) - updates as required</a:t>
                      </a:r>
                    </a:p>
                  </a:txBody>
                  <a:tcPr marL="7620" marR="7620" marT="7620" marB="0" anchor="b">
                    <a:lnL>
                      <a:noFill/>
                    </a:lnL>
                    <a:lnR>
                      <a:noFill/>
                    </a:lnR>
                    <a:lnT>
                      <a:noFill/>
                    </a:lnT>
                    <a:lnB>
                      <a:noFill/>
                    </a:lnB>
                    <a:solidFill>
                      <a:srgbClr val="D9D9D9"/>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00B050"/>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00B050"/>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00B050"/>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00B050"/>
                    </a:solidFill>
                  </a:tcPr>
                </a:tc>
                <a:extLst>
                  <a:ext uri="{0D108BD9-81ED-4DB2-BD59-A6C34878D82A}">
                    <a16:rowId xmlns:a16="http://schemas.microsoft.com/office/drawing/2014/main" val="3681789591"/>
                  </a:ext>
                </a:extLst>
              </a:tr>
              <a:tr h="365760">
                <a:tc>
                  <a:txBody>
                    <a:bodyPr/>
                    <a:lstStyle/>
                    <a:p>
                      <a:pPr algn="l" fontAlgn="b"/>
                      <a:r>
                        <a:rPr lang="en-GB" sz="1100" b="0" i="0" u="none" strike="noStrike">
                          <a:solidFill>
                            <a:srgbClr val="000000"/>
                          </a:solidFill>
                          <a:effectLst/>
                          <a:latin typeface="Aptos Narrow" panose="020B0004020202020204" pitchFamily="34" charset="0"/>
                        </a:rPr>
                        <a:t>10YHP speakers attend regional/directorate town halls</a:t>
                      </a:r>
                    </a:p>
                  </a:txBody>
                  <a:tcPr marL="7620" marR="7620" marT="7620" marB="0" anchor="b">
                    <a:lnL>
                      <a:noFill/>
                    </a:lnL>
                    <a:lnR>
                      <a:noFill/>
                    </a:lnR>
                    <a:lnT>
                      <a:noFill/>
                    </a:lnT>
                    <a:lnB>
                      <a:noFill/>
                    </a:lnB>
                    <a:solidFill>
                      <a:srgbClr val="D9D9D9"/>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3C7D22"/>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3C7D22"/>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3C7D22"/>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3C7D22"/>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3C7D22"/>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3C7D22"/>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3C7D22"/>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3C7D22"/>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687809883"/>
                  </a:ext>
                </a:extLst>
              </a:tr>
              <a:tr h="731520">
                <a:tc>
                  <a:txBody>
                    <a:bodyPr/>
                    <a:lstStyle/>
                    <a:p>
                      <a:pPr algn="l" fontAlgn="b"/>
                      <a:r>
                        <a:rPr lang="en-GB" sz="1100" b="0" i="0" u="none" strike="noStrike">
                          <a:solidFill>
                            <a:srgbClr val="000000"/>
                          </a:solidFill>
                          <a:effectLst/>
                          <a:latin typeface="Aptos Narrow" panose="020B0004020202020204" pitchFamily="34" charset="0"/>
                        </a:rPr>
                        <a:t>Joint 10YHP content (published across both NHS England and DHSC and other examples (eg press notices) of the three shifts</a:t>
                      </a:r>
                    </a:p>
                  </a:txBody>
                  <a:tcPr marL="7620" marR="7620" marT="7620" marB="0" anchor="b">
                    <a:lnL>
                      <a:noFill/>
                    </a:lnL>
                    <a:lnR>
                      <a:noFill/>
                    </a:lnR>
                    <a:lnT>
                      <a:noFill/>
                    </a:lnT>
                    <a:lnB>
                      <a:noFill/>
                    </a:lnB>
                    <a:solidFill>
                      <a:srgbClr val="D9D9D9"/>
                    </a:solidFill>
                  </a:tcPr>
                </a:tc>
                <a:tc>
                  <a:txBody>
                    <a:bodyPr/>
                    <a:lstStyle/>
                    <a:p>
                      <a:pPr algn="l" fontAlgn="b"/>
                      <a:r>
                        <a:rPr lang="en-GB" sz="1100" b="0" i="0" u="none" strike="noStrike">
                          <a:solidFill>
                            <a:srgbClr val="000000"/>
                          </a:solidFill>
                          <a:effectLst/>
                          <a:latin typeface="Aptos Narrow" panose="020B0004020202020204" pitchFamily="34" charset="0"/>
                        </a:rPr>
                        <a:t>Neighbour hood shift overview</a:t>
                      </a:r>
                    </a:p>
                  </a:txBody>
                  <a:tcPr marL="7620" marR="7620" marT="7620" marB="0" anchor="b">
                    <a:lnL>
                      <a:noFill/>
                    </a:lnL>
                    <a:lnR>
                      <a:noFill/>
                    </a:lnR>
                    <a:lnT>
                      <a:noFill/>
                    </a:lnT>
                    <a:lnB>
                      <a:noFill/>
                    </a:lnB>
                    <a:solidFill>
                      <a:srgbClr val="B5E6A2"/>
                    </a:solidFill>
                  </a:tcPr>
                </a:tc>
                <a:tc>
                  <a:txBody>
                    <a:bodyPr/>
                    <a:lstStyle/>
                    <a:p>
                      <a:pPr algn="l" fontAlgn="b"/>
                      <a:r>
                        <a:rPr lang="en-GB" sz="1100" b="0" i="0" u="none" strike="noStrike">
                          <a:solidFill>
                            <a:srgbClr val="000000"/>
                          </a:solidFill>
                          <a:effectLst/>
                          <a:latin typeface="Aptos Narrow" panose="020B0004020202020204" pitchFamily="34" charset="0"/>
                        </a:rPr>
                        <a:t>Digital shift overview</a:t>
                      </a:r>
                    </a:p>
                  </a:txBody>
                  <a:tcPr marL="7620" marR="7620" marT="7620" marB="0" anchor="b">
                    <a:lnL>
                      <a:noFill/>
                    </a:lnL>
                    <a:lnR>
                      <a:noFill/>
                    </a:lnR>
                    <a:lnT>
                      <a:noFill/>
                    </a:lnT>
                    <a:lnB>
                      <a:noFill/>
                    </a:lnB>
                    <a:solidFill>
                      <a:srgbClr val="B5E6A2"/>
                    </a:solidFill>
                  </a:tcPr>
                </a:tc>
                <a:tc>
                  <a:txBody>
                    <a:bodyPr/>
                    <a:lstStyle/>
                    <a:p>
                      <a:pPr algn="l" fontAlgn="b"/>
                      <a:r>
                        <a:rPr lang="en-GB" sz="1100" b="0" i="0" u="none" strike="noStrike">
                          <a:solidFill>
                            <a:srgbClr val="000000"/>
                          </a:solidFill>
                          <a:effectLst/>
                          <a:latin typeface="Aptos Narrow" panose="020B0004020202020204" pitchFamily="34" charset="0"/>
                        </a:rPr>
                        <a:t>Prevention shift overview (Date TBC)</a:t>
                      </a:r>
                    </a:p>
                  </a:txBody>
                  <a:tcPr marL="7620" marR="7620" marT="7620" marB="0" anchor="b">
                    <a:lnL>
                      <a:noFill/>
                    </a:lnL>
                    <a:lnR>
                      <a:noFill/>
                    </a:lnR>
                    <a:lnT>
                      <a:noFill/>
                    </a:lnT>
                    <a:lnB>
                      <a:noFill/>
                    </a:lnB>
                    <a:solidFill>
                      <a:srgbClr val="B5E6A2"/>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B5E6A2"/>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858246535"/>
                  </a:ext>
                </a:extLst>
              </a:tr>
              <a:tr h="182880">
                <a:tc>
                  <a:txBody>
                    <a:bodyPr/>
                    <a:lstStyle/>
                    <a:p>
                      <a:pPr algn="l" fontAlgn="b"/>
                      <a:r>
                        <a:rPr lang="en-GB" sz="1100" b="0" i="0" u="none" strike="noStrike">
                          <a:solidFill>
                            <a:srgbClr val="000000"/>
                          </a:solidFill>
                          <a:effectLst/>
                          <a:latin typeface="Aptos Narrow" panose="020B0004020202020204" pitchFamily="34" charset="0"/>
                        </a:rPr>
                        <a:t>Personal examples</a:t>
                      </a:r>
                    </a:p>
                  </a:txBody>
                  <a:tcPr marL="7620" marR="7620" marT="7620" marB="0" anchor="b">
                    <a:lnL>
                      <a:noFill/>
                    </a:lnL>
                    <a:lnR>
                      <a:noFill/>
                    </a:lnR>
                    <a:lnT>
                      <a:noFill/>
                    </a:lnT>
                    <a:lnB>
                      <a:noFill/>
                    </a:lnB>
                    <a:solidFill>
                      <a:srgbClr val="D9D9D9"/>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92D050"/>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92D050"/>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92D050"/>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92D050"/>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92D050"/>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92D050"/>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92D050"/>
                    </a:solidFill>
                  </a:tcPr>
                </a:tc>
                <a:tc>
                  <a:txBody>
                    <a:bodyPr/>
                    <a:lstStyle/>
                    <a:p>
                      <a:pPr algn="l" fontAlgn="b"/>
                      <a:r>
                        <a:rPr lang="en-GB" sz="1100" b="0" i="0" u="none" strike="noStrike">
                          <a:solidFill>
                            <a:srgbClr val="000000"/>
                          </a:solidFill>
                          <a:effectLst/>
                          <a:latin typeface="Aptos Narrow" panose="020B0004020202020204" pitchFamily="34" charset="0"/>
                        </a:rPr>
                        <a:t> </a:t>
                      </a:r>
                    </a:p>
                  </a:txBody>
                  <a:tcPr marL="7620" marR="7620" marT="7620" marB="0" anchor="b">
                    <a:lnL>
                      <a:noFill/>
                    </a:lnL>
                    <a:lnR>
                      <a:noFill/>
                    </a:lnR>
                    <a:lnT>
                      <a:noFill/>
                    </a:lnT>
                    <a:lnB>
                      <a:noFill/>
                    </a:lnB>
                    <a:solidFill>
                      <a:srgbClr val="92D050"/>
                    </a:solidFill>
                  </a:tcPr>
                </a:tc>
                <a:tc>
                  <a:txBody>
                    <a:bodyPr/>
                    <a:lstStyle/>
                    <a:p>
                      <a:pPr algn="l" fontAlgn="b"/>
                      <a:endParaRPr lang="en-GB" sz="1100" b="0" i="0" u="none" strike="noStrike">
                        <a:solidFill>
                          <a:srgbClr val="000000"/>
                        </a:solidFill>
                        <a:effectLst/>
                        <a:latin typeface="Aptos Narrow" panose="020B0004020202020204" pitchFamily="34" charset="0"/>
                      </a:endParaRPr>
                    </a:p>
                  </a:txBody>
                  <a:tcPr marL="7620" marR="7620" marT="7620" marB="0" anchor="b">
                    <a:lnL>
                      <a:noFill/>
                    </a:lnL>
                    <a:lnR>
                      <a:noFill/>
                    </a:lnR>
                    <a:lnT>
                      <a:noFill/>
                    </a:lnT>
                    <a:lnB>
                      <a:noFill/>
                    </a:lnB>
                    <a:noFill/>
                  </a:tcPr>
                </a:tc>
                <a:extLst>
                  <a:ext uri="{0D108BD9-81ED-4DB2-BD59-A6C34878D82A}">
                    <a16:rowId xmlns:a16="http://schemas.microsoft.com/office/drawing/2014/main" val="2661733089"/>
                  </a:ext>
                </a:extLst>
              </a:tr>
            </a:tbl>
          </a:graphicData>
        </a:graphic>
      </p:graphicFrame>
    </p:spTree>
    <p:extLst>
      <p:ext uri="{BB962C8B-B14F-4D97-AF65-F5344CB8AC3E}">
        <p14:creationId xmlns:p14="http://schemas.microsoft.com/office/powerpoint/2010/main" val="3953079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subhead, two column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10" name="Rectangle 9">
            <a:extLst>
              <a:ext uri="{FF2B5EF4-FFF2-40B4-BE49-F238E27FC236}">
                <a16:creationId xmlns:a16="http://schemas.microsoft.com/office/drawing/2014/main" id="{E42CCDA4-D437-6B48-8BBD-CAC30F281160}"/>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 name="Title 1">
            <a:extLst>
              <a:ext uri="{FF2B5EF4-FFF2-40B4-BE49-F238E27FC236}">
                <a16:creationId xmlns:a16="http://schemas.microsoft.com/office/drawing/2014/main" id="{8D742765-B0CF-FA25-7CCB-D289D5FC208A}"/>
              </a:ext>
            </a:extLst>
          </p:cNvPr>
          <p:cNvSpPr>
            <a:spLocks noGrp="1"/>
          </p:cNvSpPr>
          <p:nvPr>
            <p:ph type="title" hasCustomPrompt="1"/>
          </p:nvPr>
        </p:nvSpPr>
        <p:spPr>
          <a:xfrm>
            <a:off x="646758" y="468977"/>
            <a:ext cx="1113253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3">
            <a:extLst>
              <a:ext uri="{FF2B5EF4-FFF2-40B4-BE49-F238E27FC236}">
                <a16:creationId xmlns:a16="http://schemas.microsoft.com/office/drawing/2014/main" id="{88F84F53-2FFA-4B45-6705-DB9A516A8DFC}"/>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5118133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Title, subhead, Three columns">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 name="Title 1">
            <a:extLst>
              <a:ext uri="{FF2B5EF4-FFF2-40B4-BE49-F238E27FC236}">
                <a16:creationId xmlns:a16="http://schemas.microsoft.com/office/drawing/2014/main" id="{DC8592DF-0478-462D-6D45-E6FC3233BE9D}"/>
              </a:ext>
            </a:extLst>
          </p:cNvPr>
          <p:cNvSpPr>
            <a:spLocks noGrp="1"/>
          </p:cNvSpPr>
          <p:nvPr>
            <p:ph type="title" hasCustomPrompt="1"/>
          </p:nvPr>
        </p:nvSpPr>
        <p:spPr>
          <a:xfrm>
            <a:off x="646758" y="468977"/>
            <a:ext cx="1113253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11" name="Content Placeholder 2">
            <a:extLst>
              <a:ext uri="{FF2B5EF4-FFF2-40B4-BE49-F238E27FC236}">
                <a16:creationId xmlns:a16="http://schemas.microsoft.com/office/drawing/2014/main" id="{A7AD5963-FB96-25F6-3EAA-1A30FC0A1FA7}"/>
              </a:ext>
            </a:extLst>
          </p:cNvPr>
          <p:cNvSpPr>
            <a:spLocks noGrp="1"/>
          </p:cNvSpPr>
          <p:nvPr>
            <p:ph idx="1"/>
          </p:nvPr>
        </p:nvSpPr>
        <p:spPr>
          <a:xfrm>
            <a:off x="646758"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12" name="Text Placeholder 7">
            <a:extLst>
              <a:ext uri="{FF2B5EF4-FFF2-40B4-BE49-F238E27FC236}">
                <a16:creationId xmlns:a16="http://schemas.microsoft.com/office/drawing/2014/main" id="{4BF0DD3D-B392-F21B-6DC4-860820C42BBB}"/>
              </a:ext>
            </a:extLst>
          </p:cNvPr>
          <p:cNvSpPr>
            <a:spLocks noGrp="1"/>
          </p:cNvSpPr>
          <p:nvPr>
            <p:ph type="body" sz="quarter" idx="13" hasCustomPrompt="1"/>
          </p:nvPr>
        </p:nvSpPr>
        <p:spPr>
          <a:xfrm>
            <a:off x="646758" y="2017094"/>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4" name="Rectangle 3">
            <a:extLst>
              <a:ext uri="{FF2B5EF4-FFF2-40B4-BE49-F238E27FC236}">
                <a16:creationId xmlns:a16="http://schemas.microsoft.com/office/drawing/2014/main" id="{B36C1D56-71DA-6AB9-38E6-8E6E44A6FBCF}"/>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9947687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cSld name="Heading, subhead, bullets one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646758"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646758" y="2017094"/>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 name="Title 1">
            <a:extLst>
              <a:ext uri="{FF2B5EF4-FFF2-40B4-BE49-F238E27FC236}">
                <a16:creationId xmlns:a16="http://schemas.microsoft.com/office/drawing/2014/main" id="{5921A301-4361-2E0D-BD88-40ACBE71F756}"/>
              </a:ext>
            </a:extLst>
          </p:cNvPr>
          <p:cNvSpPr>
            <a:spLocks noGrp="1"/>
          </p:cNvSpPr>
          <p:nvPr>
            <p:ph type="title" hasCustomPrompt="1"/>
          </p:nvPr>
        </p:nvSpPr>
        <p:spPr>
          <a:xfrm>
            <a:off x="646758" y="468977"/>
            <a:ext cx="1113253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5" name="Rectangle 4">
            <a:extLst>
              <a:ext uri="{FF2B5EF4-FFF2-40B4-BE49-F238E27FC236}">
                <a16:creationId xmlns:a16="http://schemas.microsoft.com/office/drawing/2014/main" id="{DC7170DE-0955-C51D-7804-649BDB1AF8FE}"/>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4343249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Headline slide with image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5" name="Rectangle 4">
            <a:extLst>
              <a:ext uri="{FF2B5EF4-FFF2-40B4-BE49-F238E27FC236}">
                <a16:creationId xmlns:a16="http://schemas.microsoft.com/office/drawing/2014/main" id="{BA8711B3-91A4-9FB6-9A37-470A99222542}"/>
              </a:ext>
            </a:extLst>
          </p:cNvPr>
          <p:cNvSpPr/>
          <p:nvPr/>
        </p:nvSpPr>
        <p:spPr>
          <a:xfrm>
            <a:off x="0" y="6543476"/>
            <a:ext cx="6096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737498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cSld name="Quote large Centre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p:nvSpPr>
        <p:spPr>
          <a:xfrm>
            <a:off x="11444644" y="627558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1214367" y="1180298"/>
            <a:ext cx="9811265" cy="2983230"/>
          </a:xfrm>
          <a:prstGeom prst="rect">
            <a:avLst/>
          </a:prstGeom>
        </p:spPr>
        <p:txBody>
          <a:bodyPr>
            <a:noAutofit/>
          </a:bodyPr>
          <a:lstStyle>
            <a:lvl1pPr marL="0" indent="0" algn="ctr">
              <a:buNone/>
              <a:defRPr sz="4200" b="0">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centred text over multiple</a:t>
            </a:r>
            <a:br>
              <a:rPr lang="en-GB"/>
            </a:br>
            <a:r>
              <a:rPr lang="en-GB"/>
              <a:t>lines, try to make a harmonious shape like a diamond or </a:t>
            </a:r>
            <a:r>
              <a:rPr lang="en-GB" err="1"/>
              <a:t>xmas</a:t>
            </a:r>
            <a:r>
              <a:rPr lang="en-GB"/>
              <a:t> tree or</a:t>
            </a:r>
            <a:br>
              <a:rPr lang="en-GB"/>
            </a:br>
            <a:r>
              <a:rPr lang="en-GB"/>
              <a:t>something similar”</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4150923" y="5096236"/>
            <a:ext cx="3890150" cy="896938"/>
          </a:xfrm>
          <a:prstGeom prst="rect">
            <a:avLst/>
          </a:prstGeom>
        </p:spPr>
        <p:txBody>
          <a:bodyPr>
            <a:normAutofit/>
          </a:bodyPr>
          <a:lstStyle>
            <a:lvl1pPr marL="0" indent="0" algn="ctr">
              <a:buNone/>
              <a:defRPr sz="2200" b="1">
                <a:solidFill>
                  <a:schemeClr val="accent6"/>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sp>
        <p:nvSpPr>
          <p:cNvPr id="4" name="Rectangle 3">
            <a:extLst>
              <a:ext uri="{FF2B5EF4-FFF2-40B4-BE49-F238E27FC236}">
                <a16:creationId xmlns:a16="http://schemas.microsoft.com/office/drawing/2014/main" id="{6A343407-FA00-2793-75AD-B8436AB6C8A4}"/>
              </a:ext>
            </a:extLst>
          </p:cNvPr>
          <p:cNvSpPr/>
          <p:nvPr/>
        </p:nvSpPr>
        <p:spPr>
          <a:xfrm>
            <a:off x="0" y="6543476"/>
            <a:ext cx="12192000" cy="317009"/>
          </a:xfrm>
          <a:prstGeom prst="rect">
            <a:avLst/>
          </a:prstGeom>
          <a:gradFill flip="none" rotWithShape="1">
            <a:gsLst>
              <a:gs pos="0">
                <a:schemeClr val="bg2"/>
              </a:gs>
              <a:gs pos="100000">
                <a:srgbClr val="00AD9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417039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29/05/2026</a:t>
            </a:fld>
            <a:endParaRPr lang="en-GB"/>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44ADC-FBC0-4698-B0EC-1AD4A4060383}" type="slidenum">
              <a:rPr lang="en-GB" smtClean="0"/>
              <a:t>‹#›</a:t>
            </a:fld>
            <a:endParaRPr lang="en-GB"/>
          </a:p>
        </p:txBody>
      </p:sp>
      <p:sp>
        <p:nvSpPr>
          <p:cNvPr id="7" name="TextBox 6">
            <a:extLst>
              <a:ext uri="{FF2B5EF4-FFF2-40B4-BE49-F238E27FC236}">
                <a16:creationId xmlns:a16="http://schemas.microsoft.com/office/drawing/2014/main" id="{6B434858-A3A2-0FAC-1348-9BDF4D9E7097}"/>
              </a:ext>
            </a:extLst>
          </p:cNvPr>
          <p:cNvSpPr txBox="1"/>
          <p:nvPr userDrawn="1">
            <p:extLst>
              <p:ext uri="{1162E1C5-73C7-4A58-AE30-91384D911F3F}">
                <p184:classification xmlns:p184="http://schemas.microsoft.com/office/powerpoint/2018/4/main" val="hdr"/>
              </p:ext>
            </p:extLst>
          </p:nvPr>
        </p:nvSpPr>
        <p:spPr>
          <a:xfrm>
            <a:off x="63500" y="63500"/>
            <a:ext cx="1047750" cy="762000"/>
          </a:xfrm>
          <a:prstGeom prst="rect">
            <a:avLst/>
          </a:prstGeom>
        </p:spPr>
        <p:txBody>
          <a:bodyPr horzOverflow="overflow" lIns="0" tIns="0" rIns="0" bIns="0">
            <a:spAutoFit/>
          </a:bodyPr>
          <a:lstStyle/>
          <a:p>
            <a:pPr algn="l"/>
            <a:r>
              <a:rPr lang="en-GB"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OFFICIAL-SENSITIVE
</a:t>
            </a:r>
          </a:p>
        </p:txBody>
      </p:sp>
    </p:spTree>
    <p:extLst>
      <p:ext uri="{BB962C8B-B14F-4D97-AF65-F5344CB8AC3E}">
        <p14:creationId xmlns:p14="http://schemas.microsoft.com/office/powerpoint/2010/main" val="1966152489"/>
      </p:ext>
    </p:extLst>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3" r:id="rId29"/>
    <p:sldLayoutId id="2147483661" r:id="rId30"/>
    <p:sldLayoutId id="2147483662" r:id="rId31"/>
    <p:sldLayoutId id="2147483663" r:id="rId32"/>
    <p:sldLayoutId id="2147483666" r:id="rId3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14.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hyperlink" Target="https://www.gov.uk/government/publications/chief-medical-officers-annual-report-2025-infections" TargetMode="External"/><Relationship Id="rId13" Type="http://schemas.openxmlformats.org/officeDocument/2006/relationships/image" Target="../media/image33.svg"/><Relationship Id="rId3" Type="http://schemas.openxmlformats.org/officeDocument/2006/relationships/hyperlink" Target="https://www.gov.uk/government/publications/a-national-plan-to-end-homelessness/a-national-plan-to-end-homelessness" TargetMode="External"/><Relationship Id="rId7" Type="http://schemas.openxmlformats.org/officeDocument/2006/relationships/hyperlink" Target="https://www.gov.uk/government/publications/the-health-of-people-in-prison-on-probation-and-in-the-secure-nhs-estate-in-england" TargetMode="External"/><Relationship Id="rId12" Type="http://schemas.openxmlformats.org/officeDocument/2006/relationships/image" Target="../media/image32.sv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eur03.safelinks.protection.outlook.com/?url=https%3A%2F%2Fhealthcareinequalitiesimprovementprogrammeupdate.cmail20.com%2Ft%2Fd-l-ghlkdyk-ddtjsnm-b%2F&amp;data=05%7C02%7CCathie.Railton%40dhsc.gov.uk%7C21ee98d9fbc541138abf08de8b18c3da%7C61278c3091a84c318c1fef4de8973a1c%7C1%7C0%7C639101135657034112%7CUnknown%7CTWFpbGZsb3d8eyJFbXB0eU1hcGkiOnRydWUsIlYiOiIwLjAuMDAwMCIsIlAiOiJXaW4zMiIsIkFOIjoiTWFpbCIsIldUIjoyfQ%3D%3D%7C0%7C%7C%7C&amp;sdata=YuMxdaBN6RaH3AOHaslM9ai3Ws6u0D3ahezNEF8elZI%3D&amp;reserved=0" TargetMode="External"/><Relationship Id="rId11" Type="http://schemas.openxmlformats.org/officeDocument/2006/relationships/image" Target="../media/image31.svg"/><Relationship Id="rId5" Type="http://schemas.openxmlformats.org/officeDocument/2006/relationships/hyperlink" Target="https://www.england.nhs.uk/publication/nhs-englands-statement-on-information-on-health-inequalities/" TargetMode="External"/><Relationship Id="rId15" Type="http://schemas.openxmlformats.org/officeDocument/2006/relationships/hyperlink" Target="https://www.england.nhs.uk/long-read/strategic-commissioning-framework/" TargetMode="External"/><Relationship Id="rId10" Type="http://schemas.openxmlformats.org/officeDocument/2006/relationships/image" Target="../media/image30.svg"/><Relationship Id="rId4" Type="http://schemas.openxmlformats.org/officeDocument/2006/relationships/hyperlink" Target="https://www.england.nhs.uk/long-read/ethnicity-recording-improvement-plan/#domains-for-improvement" TargetMode="External"/><Relationship Id="rId9" Type="http://schemas.openxmlformats.org/officeDocument/2006/relationships/image" Target="../media/image27.svg"/><Relationship Id="rId14" Type="http://schemas.openxmlformats.org/officeDocument/2006/relationships/image" Target="../media/image34.svg"/></Relationships>
</file>

<file path=ppt/slides/_rels/slide11.xml.rels><?xml version="1.0" encoding="UTF-8" standalone="yes"?>
<Relationships xmlns="http://schemas.openxmlformats.org/package/2006/relationships"><Relationship Id="rId3" Type="http://schemas.openxmlformats.org/officeDocument/2006/relationships/hyperlink" Target="https://lankellychase.org.uk/wp-content/uploads/2015/07/Hard-Edges-Mapping-SMD-2015.pdf" TargetMode="External"/><Relationship Id="rId2" Type="http://schemas.openxmlformats.org/officeDocument/2006/relationships/hyperlink" Target="https://www.crisis.org.uk/ending-homelessness/homelessness-knowledge-hub/cost-of-homelessness/better-than-cure-2016/" TargetMode="External"/><Relationship Id="rId1" Type="http://schemas.openxmlformats.org/officeDocument/2006/relationships/slideLayout" Target="../slideLayouts/slideLayout3.xml"/><Relationship Id="rId5" Type="http://schemas.openxmlformats.org/officeDocument/2006/relationships/hyperlink" Target="https://www.england.nhs.uk/wp-content/uploads/2022/12/B1263-Supporting-people-experiencing-homelessness-and-rough-sleeping.pdf" TargetMode="External"/><Relationship Id="rId4" Type="http://schemas.openxmlformats.org/officeDocument/2006/relationships/hyperlink" Target="https://www.redcross.org.uk/about-us/what-we-do/we-speak-up-for-change/exploring-the-high-intensity-use-of-accident-and-emergency-service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assets.publishing.service.gov.uk/media/5a7f7f8ded915d74e622ad4a/PHE_Evidence_review_of_drug_treatment_outcomes.pdf" TargetMode="External"/><Relationship Id="rId2" Type="http://schemas.openxmlformats.org/officeDocument/2006/relationships/hyperlink" Target="https://obr.uk/docs/dlm_uploads/Health-FSAP.pdf" TargetMode="External"/><Relationship Id="rId1" Type="http://schemas.openxmlformats.org/officeDocument/2006/relationships/slideLayout" Target="../slideLayouts/slideLayout3.xml"/><Relationship Id="rId5" Type="http://schemas.openxmlformats.org/officeDocument/2006/relationships/chart" Target="../charts/chart1.xml"/><Relationship Id="rId4" Type="http://schemas.openxmlformats.org/officeDocument/2006/relationships/hyperlink" Target="https://pure.york.ac.uk/portal/en/publications/better-than-cure-testing-the-case-for-enhancing-prevention-of-si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eprints.lse.ac.uk/116648/9/Tinelli_the_economic_case_for_hospital_discharge_published.pdf" TargetMode="External"/><Relationship Id="rId2" Type="http://schemas.openxmlformats.org/officeDocument/2006/relationships/hyperlink" Target="https://www.pathway.org.uk/resources/intermediate-care-for-people-experiencing-homelessness-cost-benefit-analysis/" TargetMode="External"/><Relationship Id="rId1" Type="http://schemas.openxmlformats.org/officeDocument/2006/relationships/slideLayout" Target="../slideLayouts/slideLayout3.xml"/><Relationship Id="rId5" Type="http://schemas.openxmlformats.org/officeDocument/2006/relationships/hyperlink" Target="https://secure.toolkitfiles.co.uk/clients/21030/sitedata/files/GATE_attachment.pdf" TargetMode="External"/><Relationship Id="rId4" Type="http://schemas.openxmlformats.org/officeDocument/2006/relationships/hyperlink" Target="https://www.journalslibrary.nihr.ac.uk/hsdr/HSDR09170"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youngfoundation.org/wp-content/uploads/2015/03/YOFJ4062_Homelessness-report-01_16-WEB-INTS.pdf" TargetMode="External"/><Relationship Id="rId7" Type="http://schemas.openxmlformats.org/officeDocument/2006/relationships/hyperlink" Target="https://www.tandfonline.com/doi/full/10.1080/13696998.2017.1325744" TargetMode="External"/><Relationship Id="rId2" Type="http://schemas.openxmlformats.org/officeDocument/2006/relationships/hyperlink" Target="https://www.liverpoolcityregion-ca.gov.uk/news/mayors-life-changing-housing-first-pilot-saves-taxpayer-nearly-35000-for-every-person-helped" TargetMode="External"/><Relationship Id="rId1" Type="http://schemas.openxmlformats.org/officeDocument/2006/relationships/slideLayout" Target="../slideLayouts/slideLayout3.xml"/><Relationship Id="rId6" Type="http://schemas.openxmlformats.org/officeDocument/2006/relationships/hyperlink" Target="https://www.ncbi.nlm.nih.gov/books/NBK453594/" TargetMode="External"/><Relationship Id="rId5" Type="http://schemas.openxmlformats.org/officeDocument/2006/relationships/hyperlink" Target="https://thorax.bmj.com/content/67/5/406" TargetMode="External"/><Relationship Id="rId4" Type="http://schemas.openxmlformats.org/officeDocument/2006/relationships/hyperlink" Target="https://pmc.ncbi.nlm.nih.gov/articles/PMC6883400/"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nice.org.uk/guidance/ng214/chapter/Recommendations#intermediate-care" TargetMode="External"/><Relationship Id="rId13" Type="http://schemas.openxmlformats.org/officeDocument/2006/relationships/hyperlink" Target="https://www.nice.org.uk/guidance/ng214/chapter/Recommendations#staff-support-and-development" TargetMode="External"/><Relationship Id="rId3" Type="http://schemas.openxmlformats.org/officeDocument/2006/relationships/hyperlink" Target="https://www.nice.org.uk/guidance/ng214/chapter/Recommendations#planning-and-commissioning" TargetMode="External"/><Relationship Id="rId7" Type="http://schemas.openxmlformats.org/officeDocument/2006/relationships/hyperlink" Target="https://www.nice.org.uk/guidance/ng214/chapter/Recommendations#assessing-individual-needs" TargetMode="External"/><Relationship Id="rId12" Type="http://schemas.openxmlformats.org/officeDocument/2006/relationships/hyperlink" Target="https://www.nice.org.uk/guidance/ng214/chapter/Recommendations#long-term-support" TargetMode="External"/><Relationship Id="rId2" Type="http://schemas.openxmlformats.org/officeDocument/2006/relationships/hyperlink" Target="https://www.nice.org.uk/guidance/ng214/chapter/Recommendations#general-principles" TargetMode="External"/><Relationship Id="rId1" Type="http://schemas.openxmlformats.org/officeDocument/2006/relationships/slideLayout" Target="../slideLayouts/slideLayout3.xml"/><Relationship Id="rId6" Type="http://schemas.openxmlformats.org/officeDocument/2006/relationships/hyperlink" Target="https://www.nice.org.uk/guidance/ng214/chapter/Recommendations#improving-access-to-and-engagement-with-health-and-social-care" TargetMode="External"/><Relationship Id="rId11" Type="http://schemas.openxmlformats.org/officeDocument/2006/relationships/hyperlink" Target="https://www.nice.org.uk/guidance/ng214/chapter/Recommendations#safeguarding" TargetMode="External"/><Relationship Id="rId5" Type="http://schemas.openxmlformats.org/officeDocument/2006/relationships/hyperlink" Target="https://www.nice.org.uk/guidance/ng214/chapter/Recommendations#the-role-of-peers" TargetMode="External"/><Relationship Id="rId10" Type="http://schemas.openxmlformats.org/officeDocument/2006/relationships/hyperlink" Target="https://www.nice.org.uk/guidance/ng214/chapter/Recommendations#housing-with-health-and-social-care-support" TargetMode="External"/><Relationship Id="rId4" Type="http://schemas.openxmlformats.org/officeDocument/2006/relationships/hyperlink" Target="https://www.nice.org.uk/guidance/ng214/chapter/Recommendations#models-of-multidisciplinary-service-provision" TargetMode="External"/><Relationship Id="rId9" Type="http://schemas.openxmlformats.org/officeDocument/2006/relationships/hyperlink" Target="https://www.nice.org.uk/guidance/ng214/chapter/Recommendations#transitions-between-different-setting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gov.uk/government/publications/lived-experience-informing-inclusive-health-protection/insights-from-people-with-lived-experience-to-inform-inclusive-approaches-to-health-protection"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1.svg"/><Relationship Id="rId2" Type="http://schemas.openxmlformats.org/officeDocument/2006/relationships/image" Target="../media/image36.svg"/><Relationship Id="rId1" Type="http://schemas.openxmlformats.org/officeDocument/2006/relationships/slideLayout" Target="../slideLayouts/slideLayout3.xml"/><Relationship Id="rId6" Type="http://schemas.openxmlformats.org/officeDocument/2006/relationships/image" Target="../media/image40.svg"/><Relationship Id="rId5" Type="http://schemas.openxmlformats.org/officeDocument/2006/relationships/image" Target="../media/image39.svg"/><Relationship Id="rId4" Type="http://schemas.openxmlformats.org/officeDocument/2006/relationships/image" Target="../media/image38.svg"/></Relationships>
</file>

<file path=ppt/slides/_rels/slide18.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42.svg"/><Relationship Id="rId7" Type="http://schemas.openxmlformats.org/officeDocument/2006/relationships/hyperlink" Target="https://www.england.nhs.uk/publication/nhs-englands-statement-on-information-on-health-inequalities/" TargetMode="External"/><Relationship Id="rId2" Type="http://schemas.openxmlformats.org/officeDocument/2006/relationships/hyperlink" Target="https://digital.nhs.uk/data-and-information/data-collections-and-data-sets/data-sets/mental-health-services-data-set/submit-data/data-quality-of-protected-characteristics-and-other-vulnerable-groups/accommodation-status-homelessness-and-rough-sleeping" TargetMode="External"/><Relationship Id="rId1" Type="http://schemas.openxmlformats.org/officeDocument/2006/relationships/slideLayout" Target="../slideLayouts/slideLayout3.xml"/><Relationship Id="rId6" Type="http://schemas.openxmlformats.org/officeDocument/2006/relationships/hyperlink" Target="https://www.england.nhs.uk/wp-content/uploads/2023/04/reforming-elective-care-for-patients.pdf" TargetMode="External"/><Relationship Id="rId5" Type="http://schemas.openxmlformats.org/officeDocument/2006/relationships/image" Target="../media/image43.svg"/><Relationship Id="rId10" Type="http://schemas.openxmlformats.org/officeDocument/2006/relationships/hyperlink" Target="https://bmjpublichealth.bmj.com/content/3/2/e002978" TargetMode="External"/><Relationship Id="rId4" Type="http://schemas.openxmlformats.org/officeDocument/2006/relationships/hyperlink" Target="https://www.pathway.org.uk/resources/recommended-housing-fields-within-snomed-ct/" TargetMode="External"/><Relationship Id="rId9" Type="http://schemas.openxmlformats.org/officeDocument/2006/relationships/hyperlink" Target="https://www.pathway.org.uk/resources/health-data-policy-paper/"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england.nhs.uk/long-read/ethnicity-recording-improvement-plan/"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mailto:NorthBOT@dhsc.gov.uk"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mailto:healthequityinclusionhealth@ukhsa.gov.uk" TargetMode="External"/><Relationship Id="rId4" Type="http://schemas.openxmlformats.org/officeDocument/2006/relationships/hyperlink" Target="mailto:england.healthinequalities@nhs.net"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gov.uk/government/organisations/department-of-health-and-social-care/about"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www.gov.uk/government/organisations/uk-health-security-agency" TargetMode="External"/><Relationship Id="rId5" Type="http://schemas.openxmlformats.org/officeDocument/2006/relationships/hyperlink" Target="https://www.england.nhs.uk/about/" TargetMode="External"/><Relationship Id="rId4" Type="http://schemas.openxmlformats.org/officeDocument/2006/relationships/hyperlink" Target="https://www.gov.uk/government/organisations/office-for-health-improvement-and-disparities/about" TargetMode="External"/></Relationships>
</file>

<file path=ppt/slides/_rels/slide22.xml.rels><?xml version="1.0" encoding="UTF-8" standalone="yes"?>
<Relationships xmlns="http://schemas.openxmlformats.org/package/2006/relationships"><Relationship Id="rId2" Type="http://schemas.openxmlformats.org/officeDocument/2006/relationships/hyperlink" Target="https://www.nhsconfed.org/publications/model-region-blueprint-what-you-need-know"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www.england.nhs.uk/long-read/update-on-the-draft-model-icb-blueprint-and-progress-on-the-future-nhs-operating-model/"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www.england.nhs.uk/long-read/strategic-commissioning-framework/"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www.wmca.org.uk/media/fjngxggz/mrp-hiap-toolkit_final.pdf" TargetMode="External"/><Relationship Id="rId2" Type="http://schemas.openxmlformats.org/officeDocument/2006/relationships/hyperlink" Target="https://www.gov.uk/government/publications/english-devolution-and-community-empowerment-bill-guidance/english-devolution-and-community-empowerment-bill-guidance"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https://www.inclusion-health.org/"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v.uk/government/publications/lived-experience-informing-inclusive-health-protection/insights-from-people-with-lived-experience-to-inform-inclusive-approaches-to-health-protection"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s://bjgpopen.org/content/8/3/BJGPO.2024.0021" TargetMode="External"/><Relationship Id="rId7" Type="http://schemas.openxmlformats.org/officeDocument/2006/relationships/image" Target="../media/image47.gif"/><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thelancet.com/journals/lancet/article/PIIS0140-6736(23)02081-0/fulltext" TargetMode="External"/><Relationship Id="rId5" Type="http://schemas.openxmlformats.org/officeDocument/2006/relationships/hyperlink" Target="https://homelesslink-1b54.kxcdn.com/media/documents/Homeless_Health_Needs_Audit_Report_2025.pdf" TargetMode="External"/><Relationship Id="rId4" Type="http://schemas.openxmlformats.org/officeDocument/2006/relationships/hyperlink" Target="https://www.gypsy-traveller.org/wp-content/uploads/2025/03/Locked-out-A-snapshot-of-access-to-General-Practice-for-nomadic-communities-during-the-COVID-19-pandemic-2.pdf"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redcross.org.uk/about-us/what-we-do/we-speak-up-for-change/exploring-the-high-intensity-use-of-accident-and-emergency-service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hyperlink" Target="https://www.thelancet.com/journals/lanhl/article/PIIS2666-7568(25)00064-9/fulltext?rss=ye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hyperlink" Target="https://www.thelancet.com/journals/lanhl/article/PIIS2666-7568(25)00064-9/fulltext" TargetMode="External"/><Relationship Id="rId4" Type="http://schemas.openxmlformats.org/officeDocument/2006/relationships/hyperlink" Target="https://www.pathway.org.uk/resources/premature-frailty-geriatric-conditions-and-multimorbidity-among-people-experiencing-homelessness-a-cross-sectional-observational-study-in-a-london-hostel/"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svg"/><Relationship Id="rId1" Type="http://schemas.openxmlformats.org/officeDocument/2006/relationships/slideLayout" Target="../slideLayouts/slideLayout3.xml"/><Relationship Id="rId6" Type="http://schemas.openxmlformats.org/officeDocument/2006/relationships/image" Target="../media/image54.svg"/><Relationship Id="rId5" Type="http://schemas.openxmlformats.org/officeDocument/2006/relationships/image" Target="../media/image53.svg"/><Relationship Id="rId4" Type="http://schemas.openxmlformats.org/officeDocument/2006/relationships/image" Target="../media/image52.svg"/></Relationships>
</file>

<file path=ppt/slides/_rels/slide35.xml.rels><?xml version="1.0" encoding="UTF-8" standalone="yes"?>
<Relationships xmlns="http://schemas.openxmlformats.org/package/2006/relationships"><Relationship Id="rId2" Type="http://schemas.openxmlformats.org/officeDocument/2006/relationships/hyperlink" Target="https://future.nhs.uk/system/login?nextURL=%2Fconnect%2Eti%2FInequalitiesImprovement%2Fview%3FobjectID%3D60513296" TargetMode="Externa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slideLayout" Target="../slideLayouts/slideLayout3.xml"/><Relationship Id="rId4" Type="http://schemas.openxmlformats.org/officeDocument/2006/relationships/hyperlink" Target="https://www.gov.uk/government/statistics/inclusion-health-data-and-intelligence-resource-for-england"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xml"/><Relationship Id="rId4" Type="http://schemas.openxmlformats.org/officeDocument/2006/relationships/image" Target="../media/image59.svg"/></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xml"/><Relationship Id="rId4" Type="http://schemas.openxmlformats.org/officeDocument/2006/relationships/image" Target="../media/image64.svg"/></Relationships>
</file>

<file path=ppt/slides/_rels/slide4.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59.xml"/><Relationship Id="rId3" Type="http://schemas.openxmlformats.org/officeDocument/2006/relationships/slide" Target="slide8.xml"/><Relationship Id="rId7" Type="http://schemas.openxmlformats.org/officeDocument/2006/relationships/slide" Target="slide17.xml"/><Relationship Id="rId12" Type="http://schemas.openxmlformats.org/officeDocument/2006/relationships/slide" Target="slide57.xml"/><Relationship Id="rId2" Type="http://schemas.openxmlformats.org/officeDocument/2006/relationships/slide" Target="slide5.xml"/><Relationship Id="rId1" Type="http://schemas.openxmlformats.org/officeDocument/2006/relationships/slideLayout" Target="../slideLayouts/slideLayout7.xml"/><Relationship Id="rId6" Type="http://schemas.openxmlformats.org/officeDocument/2006/relationships/slide" Target="slide15.xml"/><Relationship Id="rId11" Type="http://schemas.openxmlformats.org/officeDocument/2006/relationships/slide" Target="slide47.xml"/><Relationship Id="rId5" Type="http://schemas.openxmlformats.org/officeDocument/2006/relationships/slide" Target="slide11.xml"/><Relationship Id="rId10" Type="http://schemas.openxmlformats.org/officeDocument/2006/relationships/slide" Target="slide35.xml"/><Relationship Id="rId4" Type="http://schemas.openxmlformats.org/officeDocument/2006/relationships/slide" Target="slide9.xml"/><Relationship Id="rId9" Type="http://schemas.openxmlformats.org/officeDocument/2006/relationships/slide" Target="slide30.xml"/><Relationship Id="rId14" Type="http://schemas.openxmlformats.org/officeDocument/2006/relationships/slide" Target="slide46.xml"/></Relationships>
</file>

<file path=ppt/slides/_rels/slide40.xml.rels><?xml version="1.0" encoding="UTF-8" standalone="yes"?>
<Relationships xmlns="http://schemas.openxmlformats.org/package/2006/relationships"><Relationship Id="rId3" Type="http://schemas.openxmlformats.org/officeDocument/2006/relationships/hyperlink" Target="https://www.legislation.gov.uk/ukpga/2010/15/section/149" TargetMode="External"/><Relationship Id="rId7" Type="http://schemas.openxmlformats.org/officeDocument/2006/relationships/image" Target="../media/image66.png"/><Relationship Id="rId2" Type="http://schemas.openxmlformats.org/officeDocument/2006/relationships/hyperlink" Target="https://www.gov.uk/government/publications/health-equity-assessment-tool-heat" TargetMode="External"/><Relationship Id="rId1" Type="http://schemas.openxmlformats.org/officeDocument/2006/relationships/slideLayout" Target="../slideLayouts/slideLayout3.xml"/><Relationship Id="rId6" Type="http://schemas.openxmlformats.org/officeDocument/2006/relationships/image" Target="../media/image65.svg"/><Relationship Id="rId5" Type="http://schemas.openxmlformats.org/officeDocument/2006/relationships/hyperlink" Target="https://www.e-lfh.org.uk/programmes/health-equity-assessment-tool-heat/" TargetMode="External"/><Relationship Id="rId4" Type="http://schemas.openxmlformats.org/officeDocument/2006/relationships/hyperlink" Target="https://www.gov.uk/government/publications/public-sector-equality-duty"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69.svg"/><Relationship Id="rId4" Type="http://schemas.openxmlformats.org/officeDocument/2006/relationships/image" Target="../media/image68.svg"/></Relationships>
</file>

<file path=ppt/slides/_rels/slide42.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future.nhs.uk/system/login?nextURL=%2Fconnect%2Eti%2FJoinedUpCareWestYorkshire%2FgroupHome" TargetMode="External"/><Relationship Id="rId5" Type="http://schemas.openxmlformats.org/officeDocument/2006/relationships/image" Target="../media/image69.svg"/><Relationship Id="rId4" Type="http://schemas.openxmlformats.org/officeDocument/2006/relationships/image" Target="../media/image68.svg"/></Relationships>
</file>

<file path=ppt/slides/_rels/slide43.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svg"/><Relationship Id="rId1" Type="http://schemas.openxmlformats.org/officeDocument/2006/relationships/slideLayout" Target="../slideLayouts/slideLayout3.xml"/><Relationship Id="rId4" Type="http://schemas.openxmlformats.org/officeDocument/2006/relationships/image" Target="../media/image69.svg"/></Relationships>
</file>

<file path=ppt/slides/_rels/slide44.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svg"/><Relationship Id="rId1" Type="http://schemas.openxmlformats.org/officeDocument/2006/relationships/slideLayout" Target="../slideLayouts/slideLayout3.xml"/><Relationship Id="rId4" Type="http://schemas.openxmlformats.org/officeDocument/2006/relationships/image" Target="../media/image69.svg"/></Relationships>
</file>

<file path=ppt/slides/_rels/slide4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svg"/><Relationship Id="rId1" Type="http://schemas.openxmlformats.org/officeDocument/2006/relationships/slideLayout" Target="../slideLayouts/slideLayout3.xml"/><Relationship Id="rId5" Type="http://schemas.openxmlformats.org/officeDocument/2006/relationships/hyperlink" Target="https://elearning.rcgp.org.uk/course/view.php?id=1188" TargetMode="External"/><Relationship Id="rId4" Type="http://schemas.openxmlformats.org/officeDocument/2006/relationships/image" Target="../media/image69.svg"/></Relationships>
</file>

<file path=ppt/slides/_rels/slide46.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69.svg"/><Relationship Id="rId4" Type="http://schemas.openxmlformats.org/officeDocument/2006/relationships/image" Target="../media/image68.svg"/></Relationships>
</file>

<file path=ppt/slides/_rels/slide4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svg"/><Relationship Id="rId1" Type="http://schemas.openxmlformats.org/officeDocument/2006/relationships/slideLayout" Target="../slideLayouts/slideLayout3.xml"/><Relationship Id="rId4" Type="http://schemas.openxmlformats.org/officeDocument/2006/relationships/image" Target="../media/image69.svg"/></Relationships>
</file>

<file path=ppt/slides/_rels/slide48.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69.svg"/><Relationship Id="rId4" Type="http://schemas.openxmlformats.org/officeDocument/2006/relationships/image" Target="../media/image68.svg"/></Relationships>
</file>

<file path=ppt/slides/_rels/slide49.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svg"/><Relationship Id="rId1" Type="http://schemas.openxmlformats.org/officeDocument/2006/relationships/slideLayout" Target="../slideLayouts/slideLayout3.xml"/><Relationship Id="rId5" Type="http://schemas.openxmlformats.org/officeDocument/2006/relationships/hyperlink" Target="https://eur03.safelinks.protection.outlook.com/?url=https%3A%2F%2Ffuture.nhs.uk%2FOHIDMidlands%2Fview%3FobjectID%3D55206640&amp;data=05%7C02%7CCathie.Railton%40dhsc.gov.uk%7Ce0b618663ab6489d2f2608de59c6a056%7C61278c3091a84c318c1fef4de8973a1c%7C1%7C0%7C639046906786373676%7CUnknown%7CTWFpbGZsb3d8eyJFbXB0eU1hcGkiOnRydWUsIlYiOiIwLjAuMDAwMCIsIlAiOiJXaW4zMiIsIkFOIjoiTWFpbCIsIldUIjoyfQ%3D%3D%7C0%7C%7C%7C&amp;sdata=qOYVe%2FCv1cgf5CojqsTdor5fLZvb9aLQbNpgoMXNOBU%3D&amp;reserved=0" TargetMode="External"/><Relationship Id="rId4" Type="http://schemas.openxmlformats.org/officeDocument/2006/relationships/image" Target="../media/image69.svg"/></Relationships>
</file>

<file path=ppt/slides/_rels/slide5.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hyperlink" Target="https://pubmed.ncbi.nlm.nih.gov/29137869/" TargetMode="External"/><Relationship Id="rId7" Type="http://schemas.openxmlformats.org/officeDocument/2006/relationships/hyperlink" Target="https://www.england.nhs.uk/long-read/health-inequalities-equality-legal-duties/"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pubmed.ncbi.nlm.nih.gov/37734936/" TargetMode="External"/><Relationship Id="rId11" Type="http://schemas.openxmlformats.org/officeDocument/2006/relationships/image" Target="../media/image18.svg"/><Relationship Id="rId5" Type="http://schemas.openxmlformats.org/officeDocument/2006/relationships/hyperlink" Target="https://bmjopen.bmj.com/content/bmjopen/9/4/e025192.full.pdf" TargetMode="External"/><Relationship Id="rId10" Type="http://schemas.openxmlformats.org/officeDocument/2006/relationships/image" Target="../media/image17.svg"/><Relationship Id="rId4" Type="http://schemas.openxmlformats.org/officeDocument/2006/relationships/hyperlink" Target="https://www.ons.gov.uk/peoplepopulationandcommunity/birthsdeathsandmarriages/deaths/bulletins/deathsofhomelesspeopleinenglandandwales/2021registrations" TargetMode="External"/><Relationship Id="rId9" Type="http://schemas.openxmlformats.org/officeDocument/2006/relationships/image" Target="../media/image16.svg"/></Relationships>
</file>

<file path=ppt/slides/_rels/slide50.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69.svg"/><Relationship Id="rId4" Type="http://schemas.openxmlformats.org/officeDocument/2006/relationships/image" Target="../media/image68.svg"/></Relationships>
</file>

<file path=ppt/slides/_rels/slide51.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69.svg"/><Relationship Id="rId4" Type="http://schemas.openxmlformats.org/officeDocument/2006/relationships/image" Target="../media/image68.svg"/></Relationships>
</file>

<file path=ppt/slides/_rels/slide52.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svg"/><Relationship Id="rId1" Type="http://schemas.openxmlformats.org/officeDocument/2006/relationships/slideLayout" Target="../slideLayouts/slideLayout3.xml"/><Relationship Id="rId4" Type="http://schemas.openxmlformats.org/officeDocument/2006/relationships/image" Target="../media/image69.svg"/></Relationships>
</file>

<file path=ppt/slides/_rels/slide53.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svg"/><Relationship Id="rId1" Type="http://schemas.openxmlformats.org/officeDocument/2006/relationships/slideLayout" Target="../slideLayouts/slideLayout3.xml"/><Relationship Id="rId4" Type="http://schemas.openxmlformats.org/officeDocument/2006/relationships/image" Target="../media/image69.svg"/></Relationships>
</file>

<file path=ppt/slides/_rels/slide54.xml.rels><?xml version="1.0" encoding="UTF-8" standalone="yes"?>
<Relationships xmlns="http://schemas.openxmlformats.org/package/2006/relationships"><Relationship Id="rId3" Type="http://schemas.openxmlformats.org/officeDocument/2006/relationships/image" Target="../media/image67.svg"/><Relationship Id="rId7" Type="http://schemas.openxmlformats.org/officeDocument/2006/relationships/image" Target="../media/image69.sv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68.svg"/><Relationship Id="rId5" Type="http://schemas.openxmlformats.org/officeDocument/2006/relationships/hyperlink" Target="https://eur03.safelinks.protection.outlook.com/?url=https%3A%2F%2Fwww.pathway.org.uk%2Fpartnership-programme%2F&amp;data=05%7C02%7Ccathie.railton%40dhsc.gov.uk%7Cec0e71d5ee544cc6293e08de993f5131%7C61278c3091a84c318c1fef4de8973a1c%7C1%7C0%7C639116694440357436%7CUnknown%7CTWFpbGZsb3d8eyJFbXB0eU1hcGkiOnRydWUsIlYiOiIwLjAuMDAwMCIsIlAiOiJXaW4zMiIsIkFOIjoiTWFpbCIsIldUIjoyfQ%3D%3D%7C0%7C%7C%7C&amp;sdata=pAgsi2zJmKoaITigaOpSq%2B9IgmGJoQqAMXeM06TnC64%3D&amp;reserved=0" TargetMode="External"/><Relationship Id="rId4" Type="http://schemas.openxmlformats.org/officeDocument/2006/relationships/hyperlink" Target="https://eur03.safelinks.protection.outlook.com/?url=https%3A%2F%2Fwww.pathway.org.uk%2Fpartnership-programme%2Fteams%2Fplymouth%2F&amp;data=05%7C02%7Ccathie.railton%40dhsc.gov.uk%7Cec0e71d5ee544cc6293e08de993f5131%7C61278c3091a84c318c1fef4de8973a1c%7C1%7C0%7C639116694440342840%7CUnknown%7CTWFpbGZsb3d8eyJFbXB0eU1hcGkiOnRydWUsIlYiOiIwLjAuMDAwMCIsIlAiOiJXaW4zMiIsIkFOIjoiTWFpbCIsIldUIjoyfQ%3D%3D%7C0%7C%7C%7C&amp;sdata=BV%2FxtkY%2BTo9FQU%2B1SIZbtyB8CgMtY9GspOK9sGvYhcI%3D&amp;reserved=0"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69.svg"/><Relationship Id="rId4" Type="http://schemas.openxmlformats.org/officeDocument/2006/relationships/image" Target="../media/image68.svg"/></Relationships>
</file>

<file path=ppt/slides/_rels/slide56.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69.svg"/><Relationship Id="rId4" Type="http://schemas.openxmlformats.org/officeDocument/2006/relationships/image" Target="../media/image68.svg"/></Relationships>
</file>

<file path=ppt/slides/_rels/slide57.xml.rels><?xml version="1.0" encoding="UTF-8" standalone="yes"?>
<Relationships xmlns="http://schemas.openxmlformats.org/package/2006/relationships"><Relationship Id="rId8" Type="http://schemas.openxmlformats.org/officeDocument/2006/relationships/hyperlink" Target="https://www.england.nhs.uk/long-read/a-national-framework-for-nhs-action-on-inclusion-health/" TargetMode="External"/><Relationship Id="rId13" Type="http://schemas.openxmlformats.org/officeDocument/2006/relationships/hyperlink" Target="https://www.england.nhs.uk/long-read/ethnicity-recording-improvement-plan/" TargetMode="External"/><Relationship Id="rId18" Type="http://schemas.openxmlformats.org/officeDocument/2006/relationships/hyperlink" Target="https://assets.publishing.service.gov.uk/media/6752d62c20bcf083762a6c9c/Health_Equity_for_Health_Security__Strategy__2023_to_2026.pdf" TargetMode="External"/><Relationship Id="rId3" Type="http://schemas.openxmlformats.org/officeDocument/2006/relationships/hyperlink" Target="https://www.gov.uk/missions/nhs" TargetMode="External"/><Relationship Id="rId7" Type="http://schemas.openxmlformats.org/officeDocument/2006/relationships/hyperlink" Target="https://www.england.nhs.uk/long-read/neighbourhood-health-guidelines-2025-26/" TargetMode="External"/><Relationship Id="rId12" Type="http://schemas.openxmlformats.org/officeDocument/2006/relationships/hyperlink" Target="https://www.england.nhs.uk/publication/nhs-strategic-commissioning-framework/" TargetMode="External"/><Relationship Id="rId17" Type="http://schemas.openxmlformats.org/officeDocument/2006/relationships/hyperlink" Target="https://www.england.nhs.uk/about/equality/equality-hub/national-healthcare-inequalities-improvement-programme/the-digital-exclusion-risk-atlas/" TargetMode="External"/><Relationship Id="rId2" Type="http://schemas.openxmlformats.org/officeDocument/2006/relationships/hyperlink" Target="https://www.gov.uk/government/publications/10-year-health-plan-for-england-fit-for-the-future" TargetMode="External"/><Relationship Id="rId16" Type="http://schemas.openxmlformats.org/officeDocument/2006/relationships/hyperlink" Target="https://www.england.nhs.uk/publication/patient-safety-healthcare-inequalities-reduction-framework/" TargetMode="External"/><Relationship Id="rId1" Type="http://schemas.openxmlformats.org/officeDocument/2006/relationships/slideLayout" Target="../slideLayouts/slideLayout3.xml"/><Relationship Id="rId6" Type="http://schemas.openxmlformats.org/officeDocument/2006/relationships/hyperlink" Target="https://www.gov.uk/government/publications/chief-medical-officers-annual-report-2025-infections" TargetMode="External"/><Relationship Id="rId11" Type="http://schemas.openxmlformats.org/officeDocument/2006/relationships/hyperlink" Target="https://www.england.nhs.uk/about/equality/equality-hub/national-healthcare-inequalities-improvement-programme/core20plus5/core20plus5-cyp/" TargetMode="External"/><Relationship Id="rId5" Type="http://schemas.openxmlformats.org/officeDocument/2006/relationships/hyperlink" Target="https://www.gov.uk/government/publications/the-health-of-people-in-prison-on-probation-and-in-the-secure-nhs-estate-in-england" TargetMode="External"/><Relationship Id="rId15" Type="http://schemas.openxmlformats.org/officeDocument/2006/relationships/hyperlink" Target="https://www.england.nhs.uk/long-read/inclusive-digital-healthcare-a-framework-for-nhs-action-on-digital-inclusion/" TargetMode="External"/><Relationship Id="rId10" Type="http://schemas.openxmlformats.org/officeDocument/2006/relationships/hyperlink" Target="https://www.england.nhs.uk/about/equality/equality-hub/national-healthcare-inequalities-improvement-programme/core20plus5/" TargetMode="External"/><Relationship Id="rId4" Type="http://schemas.openxmlformats.org/officeDocument/2006/relationships/hyperlink" Target="https://www.gov.uk/government/publications/digital-inclusion-action-plan-first-steps/digital-inclusion-action-plan-first-steps" TargetMode="External"/><Relationship Id="rId9" Type="http://schemas.openxmlformats.org/officeDocument/2006/relationships/hyperlink" Target="https://www.england.nhs.uk/long-read/health-inequalities-equality-legal-duties/" TargetMode="External"/><Relationship Id="rId14" Type="http://schemas.openxmlformats.org/officeDocument/2006/relationships/hyperlink" Target="https://www.england.nhs.uk/long-read/improvement-framework-community-language-translation-and-interpreting-services/" TargetMode="External"/></Relationships>
</file>

<file path=ppt/slides/_rels/slide58.xml.rels><?xml version="1.0" encoding="UTF-8" standalone="yes"?>
<Relationships xmlns="http://schemas.openxmlformats.org/package/2006/relationships"><Relationship Id="rId8" Type="http://schemas.openxmlformats.org/officeDocument/2006/relationships/hyperlink" Target="https://www.hfma.org.uk/topics/health-inequalities-and-prevention" TargetMode="External"/><Relationship Id="rId13" Type="http://schemas.openxmlformats.org/officeDocument/2006/relationships/hyperlink" Target="https://www.gypsy-traveller.org/wp-content/uploads/2025/03/health_ineq_final-2.pdf" TargetMode="External"/><Relationship Id="rId3" Type="http://schemas.openxmlformats.org/officeDocument/2006/relationships/hyperlink" Target="https://www.nice.org.uk/guidance/ng214" TargetMode="External"/><Relationship Id="rId7" Type="http://schemas.openxmlformats.org/officeDocument/2006/relationships/hyperlink" Target="https://www.local.gov.uk/publications/championing-inclusion-health-local-governments-key-role" TargetMode="External"/><Relationship Id="rId12" Type="http://schemas.openxmlformats.org/officeDocument/2006/relationships/hyperlink" Target="https://www.gypsy-traveller.org/policy-publications/" TargetMode="External"/><Relationship Id="rId2" Type="http://schemas.openxmlformats.org/officeDocument/2006/relationships/hyperlink" Target="https://www.pathway.org.uk/research/" TargetMode="External"/><Relationship Id="rId16" Type="http://schemas.openxmlformats.org/officeDocument/2006/relationships/hyperlink" Target="https://www.gov.uk/government/publications/homelessness-applying-all-our-health" TargetMode="External"/><Relationship Id="rId1" Type="http://schemas.openxmlformats.org/officeDocument/2006/relationships/slideLayout" Target="../slideLayouts/slideLayout3.xml"/><Relationship Id="rId6" Type="http://schemas.openxmlformats.org/officeDocument/2006/relationships/hyperlink" Target="https://meam.org.uk/2025/02/19/how-can-we-use-cost-benefit-avoidance-analyses-to-benefit-people-experiencing-multiple-disadvantage/" TargetMode="External"/><Relationship Id="rId11" Type="http://schemas.openxmlformats.org/officeDocument/2006/relationships/hyperlink" Target="https://homelesslink-1b54.kxcdn.com/media/documents/Homeless_Health_Needs_Audit_Report_2025.pdf" TargetMode="External"/><Relationship Id="rId5" Type="http://schemas.openxmlformats.org/officeDocument/2006/relationships/hyperlink" Target="https://www.cqc.org.uk/local-systems/integrated-care-systems/framework-engaging-people-and-communities" TargetMode="External"/><Relationship Id="rId15" Type="http://schemas.openxmlformats.org/officeDocument/2006/relationships/hyperlink" Target="https://www.gov.uk/government/publications/inclusion-health-applying-all-our-health" TargetMode="External"/><Relationship Id="rId10" Type="http://schemas.openxmlformats.org/officeDocument/2006/relationships/hyperlink" Target="https://www.strategyunitwm.nhs.uk/publications/scoping-health-needs-assessment-adults-probation-england" TargetMode="External"/><Relationship Id="rId4" Type="http://schemas.openxmlformats.org/officeDocument/2006/relationships/hyperlink" Target="https://evidence.nihr.ac.uk/collection/multiple-long-term-conditions-multimorbidity-and-inequality-addressing-the-challenge-insights-from-research/" TargetMode="External"/><Relationship Id="rId9" Type="http://schemas.openxmlformats.org/officeDocument/2006/relationships/hyperlink" Target="https://www.hfma.org.uk/system/files/2024-09/Health%20Inequalities%20costing%20briefing%20-%20Final%202.pdf?utm_source=chatgpt.com" TargetMode="External"/><Relationship Id="rId14" Type="http://schemas.openxmlformats.org/officeDocument/2006/relationships/hyperlink" Target="https://www.gov.uk/government/publications/all-our-health-about-the-framework/all-our-health-about-the-framework" TargetMode="External"/></Relationships>
</file>

<file path=ppt/slides/_rels/slide59.xml.rels><?xml version="1.0" encoding="UTF-8" standalone="yes"?>
<Relationships xmlns="http://schemas.openxmlformats.org/package/2006/relationships"><Relationship Id="rId8" Type="http://schemas.openxmlformats.org/officeDocument/2006/relationships/hyperlink" Target="https://www.nhsconfed.org/publications/towards-integrated-health-organisations" TargetMode="External"/><Relationship Id="rId13" Type="http://schemas.openxmlformats.org/officeDocument/2006/relationships/hyperlink" Target="https://www.england.nhs.uk/about/" TargetMode="External"/><Relationship Id="rId18" Type="http://schemas.openxmlformats.org/officeDocument/2006/relationships/hyperlink" Target="https://www.gov.uk/government/publications/english-devolution-and-community-empowerment-bill-guidance/english-devolution-and-community-empowerment-bill-guidance" TargetMode="External"/><Relationship Id="rId3" Type="http://schemas.openxmlformats.org/officeDocument/2006/relationships/hyperlink" Target="https://www.gov.uk/government/publications/health-equity-assessment-tool-heat" TargetMode="External"/><Relationship Id="rId7" Type="http://schemas.openxmlformats.org/officeDocument/2006/relationships/hyperlink" Target="https://www.england.nhs.uk/integratedcare/what-is-integrated-care/" TargetMode="External"/><Relationship Id="rId12" Type="http://schemas.openxmlformats.org/officeDocument/2006/relationships/hyperlink" Target="https://www.england.nhs.uk/long-read/local-enhanced-service-commissioning-through-gp-contracts/" TargetMode="External"/><Relationship Id="rId17" Type="http://schemas.openxmlformats.org/officeDocument/2006/relationships/hyperlink" Target="https://digital.nhs.uk/data-and-information/publications/statistical/quality-and-outcomes-framework-achievement-prevalence-and-exceptions-data" TargetMode="External"/><Relationship Id="rId2" Type="http://schemas.openxmlformats.org/officeDocument/2006/relationships/hyperlink" Target="https://www.gov.uk/government/organisations/department-of-health-and-social-care/about" TargetMode="External"/><Relationship Id="rId16" Type="http://schemas.openxmlformats.org/officeDocument/2006/relationships/hyperlink" Target="https://www.ons.gov.uk/aboutus" TargetMode="External"/><Relationship Id="rId20" Type="http://schemas.openxmlformats.org/officeDocument/2006/relationships/hyperlink" Target="https://www.england.nhs.uk/ourwork/part-rel/voluntary-community-and-social-enterprises-vcse/" TargetMode="External"/><Relationship Id="rId1" Type="http://schemas.openxmlformats.org/officeDocument/2006/relationships/slideLayout" Target="../slideLayouts/slideLayout3.xml"/><Relationship Id="rId6" Type="http://schemas.openxmlformats.org/officeDocument/2006/relationships/hyperlink" Target="https://www.gov.uk/government/publications/health-and-wellbeing-boards-guidance/health-and-wellbeing-boards-guidance" TargetMode="External"/><Relationship Id="rId11" Type="http://schemas.openxmlformats.org/officeDocument/2006/relationships/hyperlink" Target="https://www.gov.uk/understand-how-your-council-works" TargetMode="External"/><Relationship Id="rId5" Type="http://schemas.openxmlformats.org/officeDocument/2006/relationships/hyperlink" Target="https://www.healthknowledge.org.uk/public-health-textbook/research-methods/1c-health-care-evaluation-health-care-assessment/uses-epidemiology-health-service-needs" TargetMode="External"/><Relationship Id="rId15" Type="http://schemas.openxmlformats.org/officeDocument/2006/relationships/hyperlink" Target="https://www.gov.uk/government/organisations/office-for-health-improvement-and-disparities/about" TargetMode="External"/><Relationship Id="rId10" Type="http://schemas.openxmlformats.org/officeDocument/2006/relationships/hyperlink" Target="https://www.gov.uk/government/publications/joint-strategic-needs-assessment-and-joint-health-and-wellbeing-strategies-explained" TargetMode="External"/><Relationship Id="rId19" Type="http://schemas.openxmlformats.org/officeDocument/2006/relationships/hyperlink" Target="https://www.gov.uk/government/organisations/uk-health-security-agency/about" TargetMode="External"/><Relationship Id="rId4" Type="http://schemas.openxmlformats.org/officeDocument/2006/relationships/hyperlink" Target="https://www.gov.uk/government/organisations/hm-prison-and-probation-service/about" TargetMode="External"/><Relationship Id="rId9" Type="http://schemas.openxmlformats.org/officeDocument/2006/relationships/hyperlink" Target="https://www.england.nhs.uk/long-read/neighbourhood-health-guidelines-2025-26/" TargetMode="External"/><Relationship Id="rId14" Type="http://schemas.openxmlformats.org/officeDocument/2006/relationships/hyperlink" Target="https://www.nice.org.uk/"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gov.uk/government/publications/inclusion-health-applying-all-our-health/inclusion-health-applying-all-our-health"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thelancet.com/journals/lancet/article/PIIS0140-6736(17)31869-X/fulltext" TargetMode="External"/><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hyperlink" Target="https://www.gov.uk/government/publications/10-year-health-plan-for-england-fit-for-the-future" TargetMode="External"/><Relationship Id="rId3" Type="http://schemas.openxmlformats.org/officeDocument/2006/relationships/hyperlink" Target="https://www.england.nhs.uk/publication/medium-term-planning-framework-delivering-change-together-2026-27-to-2028-29/" TargetMode="External"/><Relationship Id="rId7" Type="http://schemas.openxmlformats.org/officeDocument/2006/relationships/image" Target="../media/image24.svg"/><Relationship Id="rId12" Type="http://schemas.openxmlformats.org/officeDocument/2006/relationships/image" Target="../media/image29.svg"/><Relationship Id="rId2" Type="http://schemas.openxmlformats.org/officeDocument/2006/relationships/hyperlink" Target="https://www.england.nhs.uk/long-read/health-inequalities-equality-legal-duties/" TargetMode="External"/><Relationship Id="rId1" Type="http://schemas.openxmlformats.org/officeDocument/2006/relationships/slideLayout" Target="../slideLayouts/slideLayout3.xml"/><Relationship Id="rId6" Type="http://schemas.openxmlformats.org/officeDocument/2006/relationships/hyperlink" Target="https://www.england.nhs.uk/about/equality/equality-hub/national-healthcare-inequalities-improvement-programme/core20plus5/" TargetMode="External"/><Relationship Id="rId11" Type="http://schemas.openxmlformats.org/officeDocument/2006/relationships/image" Target="../media/image28.svg"/><Relationship Id="rId5" Type="http://schemas.openxmlformats.org/officeDocument/2006/relationships/hyperlink" Target="https://www.gov.uk/government/collections/changing-futures#:~:text=About%20the%20programme,-Changing%20Futures%20is&amp;text=The%20programme%20is%20funded%20through,central%20government%20and%20local%20areas" TargetMode="External"/><Relationship Id="rId10" Type="http://schemas.openxmlformats.org/officeDocument/2006/relationships/image" Target="../media/image27.svg"/><Relationship Id="rId4" Type="http://schemas.openxmlformats.org/officeDocument/2006/relationships/hyperlink" Target="https://www.england.nhs.uk/long-read/a-national-framework-for-nhs-action-on-inclusion-health/" TargetMode="External"/><Relationship Id="rId9" Type="http://schemas.openxmlformats.org/officeDocument/2006/relationships/image" Target="../media/image26.svg"/><Relationship Id="rId14" Type="http://schemas.openxmlformats.org/officeDocument/2006/relationships/hyperlink" Target="https://assets.publishing.service.gov.uk/media/686baaa82cfe301b5fb677d1/Local_Government_Outcomes_Framework_priority_outcomes_and_draft_metrics_1.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26359-D040-E18A-7CD8-4106CDD3805F}"/>
              </a:ext>
            </a:extLst>
          </p:cNvPr>
          <p:cNvSpPr>
            <a:spLocks noGrp="1"/>
          </p:cNvSpPr>
          <p:nvPr>
            <p:ph type="ctrTitle"/>
          </p:nvPr>
        </p:nvSpPr>
        <p:spPr>
          <a:xfrm>
            <a:off x="690050" y="2618756"/>
            <a:ext cx="10811899" cy="810244"/>
          </a:xfrm>
        </p:spPr>
        <p:txBody>
          <a:bodyPr anchor="b">
            <a:normAutofit fontScale="90000"/>
          </a:bodyPr>
          <a:lstStyle/>
          <a:p>
            <a:br>
              <a:rPr lang="en-GB" sz="3200"/>
            </a:br>
            <a:br>
              <a:rPr lang="en-GB" sz="3200"/>
            </a:br>
            <a:r>
              <a:rPr lang="en-GB" sz="3200"/>
              <a:t>Inclusion health briefing pack: </a:t>
            </a:r>
            <a:br>
              <a:rPr lang="en-GB" sz="3200"/>
            </a:br>
            <a:r>
              <a:rPr lang="en-GB" sz="3200" b="0"/>
              <a:t>Driving action in a new system landscape </a:t>
            </a:r>
          </a:p>
        </p:txBody>
      </p:sp>
      <p:sp>
        <p:nvSpPr>
          <p:cNvPr id="4" name="Text Placeholder 3">
            <a:extLst>
              <a:ext uri="{FF2B5EF4-FFF2-40B4-BE49-F238E27FC236}">
                <a16:creationId xmlns:a16="http://schemas.microsoft.com/office/drawing/2014/main" id="{C5C7E202-A332-A93C-5585-D218E0B19D16}"/>
              </a:ext>
            </a:extLst>
          </p:cNvPr>
          <p:cNvSpPr>
            <a:spLocks noGrp="1"/>
          </p:cNvSpPr>
          <p:nvPr>
            <p:ph type="body" sz="quarter" idx="13"/>
          </p:nvPr>
        </p:nvSpPr>
        <p:spPr/>
        <p:txBody>
          <a:bodyPr vert="horz" lIns="0" tIns="0" rIns="0" bIns="0" rtlCol="0" anchor="t">
            <a:normAutofit/>
          </a:bodyPr>
          <a:lstStyle/>
          <a:p>
            <a:pPr>
              <a:spcAft>
                <a:spcPts val="600"/>
              </a:spcAft>
            </a:pPr>
            <a:r>
              <a:rPr lang="en-GB" b="1" dirty="0">
                <a:solidFill>
                  <a:schemeClr val="tx1"/>
                </a:solidFill>
              </a:rPr>
              <a:t>V1 May 2026</a:t>
            </a:r>
          </a:p>
        </p:txBody>
      </p:sp>
      <p:pic>
        <p:nvPicPr>
          <p:cNvPr id="1028" name="Picture 4" descr="LTBI">
            <a:extLst>
              <a:ext uri="{FF2B5EF4-FFF2-40B4-BE49-F238E27FC236}">
                <a16:creationId xmlns:a16="http://schemas.microsoft.com/office/drawing/2014/main" id="{7FB7A433-4C9C-1FE0-169D-99070C984B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568" y="5914074"/>
            <a:ext cx="3778357" cy="37164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8383895-B975-EBE6-57CC-1D021C8F2C37}"/>
              </a:ext>
            </a:extLst>
          </p:cNvPr>
          <p:cNvSpPr txBox="1"/>
          <p:nvPr/>
        </p:nvSpPr>
        <p:spPr>
          <a:xfrm>
            <a:off x="545342" y="5914074"/>
            <a:ext cx="3970336" cy="369332"/>
          </a:xfrm>
          <a:prstGeom prst="rect">
            <a:avLst/>
          </a:prstGeom>
          <a:noFill/>
        </p:spPr>
        <p:txBody>
          <a:bodyPr wrap="square" rtlCol="0">
            <a:spAutoFit/>
          </a:bodyPr>
          <a:lstStyle/>
          <a:p>
            <a:r>
              <a:rPr lang="en-GB"/>
              <a:t>In collaboration with:</a:t>
            </a:r>
          </a:p>
        </p:txBody>
      </p:sp>
      <p:pic>
        <p:nvPicPr>
          <p:cNvPr id="6" name="Picture 4" descr="Statement from the Faculty for Homeless and Inclusion Health, March ...">
            <a:extLst>
              <a:ext uri="{FF2B5EF4-FFF2-40B4-BE49-F238E27FC236}">
                <a16:creationId xmlns:a16="http://schemas.microsoft.com/office/drawing/2014/main" id="{AD5338DF-166D-BFD4-FC27-F850ADF67C7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471" b="89694" l="1172" r="43672">
                        <a14:foregroundMark x1="10313" y1="26184" x2="10313" y2="26184"/>
                        <a14:foregroundMark x1="3086" y1="31476" x2="3086" y2="31476"/>
                        <a14:foregroundMark x1="1172" y1="61281" x2="1172" y2="61281"/>
                        <a14:foregroundMark x1="10469" y1="74095" x2="10469" y2="74095"/>
                        <a14:foregroundMark x1="16836" y1="30641" x2="16836" y2="30641"/>
                        <a14:foregroundMark x1="16836" y1="30641" x2="16836" y2="30641"/>
                        <a14:foregroundMark x1="16836" y1="30641" x2="16836" y2="30641"/>
                        <a14:foregroundMark x1="19180" y1="30084" x2="19180" y2="30084"/>
                        <a14:foregroundMark x1="18203" y1="27577" x2="18203" y2="27577"/>
                        <a14:foregroundMark x1="18203" y1="27577" x2="18203" y2="27577"/>
                        <a14:foregroundMark x1="21836" y1="36212" x2="21836" y2="36212"/>
                        <a14:foregroundMark x1="21836" y1="36212" x2="21836" y2="36212"/>
                        <a14:foregroundMark x1="20859" y1="39833" x2="20859" y2="39833"/>
                        <a14:foregroundMark x1="25625" y1="35933" x2="25625" y2="35933"/>
                        <a14:foregroundMark x1="25391" y1="35933" x2="25391" y2="35933"/>
                        <a14:foregroundMark x1="25391" y1="35933" x2="25391" y2="35933"/>
                        <a14:foregroundMark x1="28047" y1="37047" x2="28047" y2="37047"/>
                        <a14:foregroundMark x1="28047" y1="37047" x2="28047" y2="37047"/>
                        <a14:foregroundMark x1="32148" y1="44568" x2="32148" y2="44568"/>
                        <a14:foregroundMark x1="32148" y1="44568" x2="32148" y2="44568"/>
                        <a14:foregroundMark x1="32148" y1="56825" x2="32148" y2="56825"/>
                        <a14:foregroundMark x1="37656" y1="38440" x2="37656" y2="38440"/>
                        <a14:foregroundMark x1="37656" y1="38440" x2="37656" y2="38440"/>
                        <a14:foregroundMark x1="37656" y1="38440" x2="37656" y2="38440"/>
                        <a14:foregroundMark x1="37656" y1="38440" x2="37656" y2="38440"/>
                        <a14:foregroundMark x1="39570" y1="41504" x2="39570" y2="41504"/>
                        <a14:foregroundMark x1="39570" y1="41504" x2="39570" y2="41504"/>
                        <a14:foregroundMark x1="41719" y1="42618" x2="41719" y2="42618"/>
                        <a14:foregroundMark x1="41719" y1="42618" x2="41719" y2="42618"/>
                        <a14:foregroundMark x1="42305" y1="52368" x2="42305" y2="52368"/>
                        <a14:foregroundMark x1="42305" y1="52368" x2="42305" y2="52368"/>
                        <a14:foregroundMark x1="16641" y1="78273" x2="16641" y2="78273"/>
                        <a14:foregroundMark x1="16641" y1="78273" x2="16641" y2="78273"/>
                        <a14:foregroundMark x1="18398" y1="77159" x2="18398" y2="77159"/>
                        <a14:foregroundMark x1="19297" y1="77159" x2="19297" y2="77159"/>
                        <a14:foregroundMark x1="21523" y1="76602" x2="21523" y2="76602"/>
                        <a14:foregroundMark x1="22539" y1="75487" x2="22539" y2="75487"/>
                        <a14:foregroundMark x1="23008" y1="79109" x2="23008" y2="79109"/>
                        <a14:foregroundMark x1="24375" y1="78552" x2="24375" y2="78552"/>
                        <a14:foregroundMark x1="25273" y1="78552" x2="25273" y2="78552"/>
                        <a14:foregroundMark x1="27070" y1="77159" x2="27070" y2="77159"/>
                        <a14:foregroundMark x1="28750" y1="76045" x2="28750" y2="76045"/>
                        <a14:foregroundMark x1="29961" y1="76602" x2="29961" y2="76602"/>
                        <a14:foregroundMark x1="30625" y1="79666" x2="30625" y2="79666"/>
                        <a14:foregroundMark x1="31797" y1="76323" x2="31797" y2="76323"/>
                        <a14:foregroundMark x1="32852" y1="81337" x2="32852" y2="81337"/>
                        <a14:foregroundMark x1="33555" y1="78273" x2="33555" y2="78273"/>
                        <a14:foregroundMark x1="34492" y1="73816" x2="34492" y2="73816"/>
                        <a14:foregroundMark x1="34492" y1="77716" x2="34492" y2="77716"/>
                        <a14:foregroundMark x1="35195" y1="77716" x2="35195" y2="77716"/>
                        <a14:foregroundMark x1="36289" y1="78830" x2="36289" y2="78830"/>
                        <a14:foregroundMark x1="38125" y1="75487" x2="38125" y2="75487"/>
                        <a14:foregroundMark x1="39570" y1="78830" x2="39570" y2="78830"/>
                        <a14:foregroundMark x1="41484" y1="78552" x2="41484" y2="78552"/>
                        <a14:foregroundMark x1="42148" y1="76323" x2="42148" y2="76323"/>
                        <a14:foregroundMark x1="42969" y1="77437" x2="42969" y2="77437"/>
                        <a14:foregroundMark x1="43672" y1="74652" x2="43672" y2="74652"/>
                        <a14:foregroundMark x1="33984" y1="80501" x2="33984" y2="80501"/>
                        <a14:foregroundMark x1="39102" y1="77994" x2="39102" y2="77994"/>
                        <a14:foregroundMark x1="24688" y1="81337" x2="24688" y2="81337"/>
                        <a14:foregroundMark x1="23125" y1="76880" x2="23125" y2="76880"/>
                        <a14:backgroundMark x1="18398" y1="79109" x2="18398" y2="79109"/>
                        <a14:backgroundMark x1="21563" y1="77716" x2="21563" y2="77716"/>
                        <a14:backgroundMark x1="23242" y1="77716" x2="23242" y2="77716"/>
                        <a14:backgroundMark x1="24375" y1="80780" x2="24375" y2="80780"/>
                        <a14:backgroundMark x1="25547" y1="77994" x2="25547" y2="77994"/>
                        <a14:backgroundMark x1="27070" y1="80223" x2="27070" y2="80223"/>
                        <a14:backgroundMark x1="27031" y1="75209" x2="27031" y2="75209"/>
                        <a14:backgroundMark x1="33711" y1="80780" x2="33711" y2="80780"/>
                        <a14:backgroundMark x1="35469" y1="78830" x2="35469" y2="78830"/>
                        <a14:backgroundMark x1="41289" y1="79109" x2="41289" y2="79109"/>
                        <a14:backgroundMark x1="39961" y1="77994" x2="39961" y2="77994"/>
                      </a14:backgroundRemoval>
                    </a14:imgEffect>
                  </a14:imgLayer>
                </a14:imgProps>
              </a:ext>
              <a:ext uri="{28A0092B-C50C-407E-A947-70E740481C1C}">
                <a14:useLocalDpi xmlns:a14="http://schemas.microsoft.com/office/drawing/2010/main" val="0"/>
              </a:ext>
            </a:extLst>
          </a:blip>
          <a:srcRect r="52354"/>
          <a:stretch>
            <a:fillRect/>
          </a:stretch>
        </p:blipFill>
        <p:spPr bwMode="auto">
          <a:xfrm>
            <a:off x="7156371" y="5804050"/>
            <a:ext cx="2035061" cy="59897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VCSE Health and Wellbeing Alliance | Men's Health Forum">
            <a:extLst>
              <a:ext uri="{FF2B5EF4-FFF2-40B4-BE49-F238E27FC236}">
                <a16:creationId xmlns:a16="http://schemas.microsoft.com/office/drawing/2014/main" id="{124DFA39-B78C-AC76-D965-DAEB321AC96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910" r="20668"/>
          <a:stretch>
            <a:fillRect/>
          </a:stretch>
        </p:blipFill>
        <p:spPr bwMode="auto">
          <a:xfrm>
            <a:off x="9702347" y="5554534"/>
            <a:ext cx="819516" cy="857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989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D6A7A-67B0-138C-93F3-23EE4584FD63}"/>
            </a:ext>
          </a:extLst>
        </p:cNvPr>
        <p:cNvGrpSpPr/>
        <p:nvPr/>
      </p:nvGrpSpPr>
      <p:grpSpPr>
        <a:xfrm>
          <a:off x="0" y="0"/>
          <a:ext cx="0" cy="0"/>
          <a:chOff x="0" y="0"/>
          <a:chExt cx="0" cy="0"/>
        </a:xfrm>
      </p:grpSpPr>
      <p:sp>
        <p:nvSpPr>
          <p:cNvPr id="28" name="Title 1">
            <a:extLst>
              <a:ext uri="{FF2B5EF4-FFF2-40B4-BE49-F238E27FC236}">
                <a16:creationId xmlns:a16="http://schemas.microsoft.com/office/drawing/2014/main" id="{F44DEF06-ADF1-F979-680F-7C61F6FB68D8}"/>
              </a:ext>
            </a:extLst>
          </p:cNvPr>
          <p:cNvSpPr>
            <a:spLocks noGrp="1"/>
          </p:cNvSpPr>
          <p:nvPr>
            <p:ph type="title"/>
          </p:nvPr>
        </p:nvSpPr>
        <p:spPr>
          <a:xfrm>
            <a:off x="142009" y="220261"/>
            <a:ext cx="6105172" cy="865186"/>
          </a:xfrm>
        </p:spPr>
        <p:txBody>
          <a:bodyPr anchor="ctr">
            <a:normAutofit/>
          </a:bodyPr>
          <a:lstStyle/>
          <a:p>
            <a:r>
              <a:rPr lang="en-GB" sz="3200"/>
              <a:t>3. Wider policy levers</a:t>
            </a:r>
          </a:p>
        </p:txBody>
      </p:sp>
      <p:sp>
        <p:nvSpPr>
          <p:cNvPr id="2" name="Rectangle 1">
            <a:extLst>
              <a:ext uri="{FF2B5EF4-FFF2-40B4-BE49-F238E27FC236}">
                <a16:creationId xmlns:a16="http://schemas.microsoft.com/office/drawing/2014/main" id="{C9F59692-BA0F-5863-C15F-5036F84D2D9D}"/>
              </a:ext>
            </a:extLst>
          </p:cNvPr>
          <p:cNvSpPr/>
          <p:nvPr/>
        </p:nvSpPr>
        <p:spPr>
          <a:xfrm>
            <a:off x="8187571" y="3683124"/>
            <a:ext cx="3564000" cy="69213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E3A9F66-A40F-080F-2863-B60599345FF4}"/>
              </a:ext>
            </a:extLst>
          </p:cNvPr>
          <p:cNvSpPr/>
          <p:nvPr/>
        </p:nvSpPr>
        <p:spPr>
          <a:xfrm>
            <a:off x="4314000" y="3675159"/>
            <a:ext cx="3564000" cy="69213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E09D3FF3-F099-21E1-19A4-E2F51E4F0B96}"/>
              </a:ext>
            </a:extLst>
          </p:cNvPr>
          <p:cNvSpPr/>
          <p:nvPr/>
        </p:nvSpPr>
        <p:spPr>
          <a:xfrm>
            <a:off x="390416" y="3683124"/>
            <a:ext cx="3564000" cy="69213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D9265A1A-7830-E5A8-AC25-A3B1E7D53891}"/>
              </a:ext>
            </a:extLst>
          </p:cNvPr>
          <p:cNvSpPr/>
          <p:nvPr/>
        </p:nvSpPr>
        <p:spPr>
          <a:xfrm>
            <a:off x="8206047" y="1088756"/>
            <a:ext cx="3564000" cy="69213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5BD28E4-7523-7C91-F0B6-62D680590699}"/>
              </a:ext>
            </a:extLst>
          </p:cNvPr>
          <p:cNvSpPr/>
          <p:nvPr/>
        </p:nvSpPr>
        <p:spPr>
          <a:xfrm>
            <a:off x="4337693" y="1085447"/>
            <a:ext cx="3564000" cy="69213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936DAEF-3969-F8E0-1D26-EB296DD5F26C}"/>
              </a:ext>
            </a:extLst>
          </p:cNvPr>
          <p:cNvSpPr/>
          <p:nvPr/>
        </p:nvSpPr>
        <p:spPr>
          <a:xfrm>
            <a:off x="377723" y="1088756"/>
            <a:ext cx="3564000" cy="69213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1">
            <a:extLst>
              <a:ext uri="{FF2B5EF4-FFF2-40B4-BE49-F238E27FC236}">
                <a16:creationId xmlns:a16="http://schemas.microsoft.com/office/drawing/2014/main" id="{AD53BA92-C89F-1D89-4191-100B3F545C2D}"/>
              </a:ext>
            </a:extLst>
          </p:cNvPr>
          <p:cNvSpPr txBox="1">
            <a:spLocks/>
          </p:cNvSpPr>
          <p:nvPr/>
        </p:nvSpPr>
        <p:spPr>
          <a:xfrm>
            <a:off x="8187572" y="4375254"/>
            <a:ext cx="3564000" cy="1695017"/>
          </a:xfrm>
          <a:prstGeom prst="rect">
            <a:avLst/>
          </a:prstGeom>
          <a:solidFill>
            <a:schemeClr val="bg1"/>
          </a:solidFill>
        </p:spPr>
        <p:txBody>
          <a:bodyPr lIns="36000" tIns="36000" rIns="36000" bIns="36000"/>
          <a:lst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600"/>
              </a:spcAft>
              <a:buNone/>
              <a:defRPr/>
            </a:pPr>
            <a:r>
              <a:rPr lang="en-GB" sz="1800">
                <a:ea typeface="Tahoma" panose="020B0604030504040204" pitchFamily="34" charset="0"/>
                <a:cs typeface="Tahoma" panose="020B0604030504040204" pitchFamily="34" charset="0"/>
              </a:rPr>
              <a:t>A National Plan to End Homelessness</a:t>
            </a:r>
            <a:br>
              <a:rPr lang="en-GB" sz="1800">
                <a:ea typeface="Tahoma" panose="020B0604030504040204" pitchFamily="34" charset="0"/>
                <a:cs typeface="Tahoma" panose="020B0604030504040204" pitchFamily="34" charset="0"/>
              </a:rPr>
            </a:br>
            <a:r>
              <a:rPr lang="en-GB" sz="1200" b="0">
                <a:ea typeface="Tahoma" panose="020B0604030504040204" pitchFamily="34" charset="0"/>
                <a:cs typeface="Tahoma" panose="020B0604030504040204" pitchFamily="34" charset="0"/>
              </a:rPr>
              <a:t>The </a:t>
            </a:r>
            <a:r>
              <a:rPr lang="en-GB" sz="1200" b="0">
                <a:ea typeface="Tahoma" panose="020B0604030504040204" pitchFamily="34" charset="0"/>
                <a:cs typeface="Tahoma" panose="020B0604030504040204" pitchFamily="34" charset="0"/>
                <a:hlinkClick r:id="rId3"/>
              </a:rPr>
              <a:t>National Plan to End Homelessness </a:t>
            </a:r>
            <a:r>
              <a:rPr lang="en-GB" sz="1200" b="0">
                <a:ea typeface="Tahoma" panose="020B0604030504040204" pitchFamily="34" charset="0"/>
                <a:cs typeface="Tahoma" panose="020B0604030504040204" pitchFamily="34" charset="0"/>
              </a:rPr>
              <a:t>is a comprehensive strategy to tackle the rising homelessness crisis, emphasising collaboration across government departments and local partners to deliver the vision, key actions include a commitment to end hospital discharge to the street.</a:t>
            </a:r>
            <a:endParaRPr lang="en-GB" sz="900" b="0">
              <a:ea typeface="Tahoma" panose="020B0604030504040204" pitchFamily="34" charset="0"/>
              <a:cs typeface="Tahoma" panose="020B0604030504040204" pitchFamily="34" charset="0"/>
            </a:endParaRPr>
          </a:p>
        </p:txBody>
      </p:sp>
      <p:sp>
        <p:nvSpPr>
          <p:cNvPr id="29" name="Text Placeholder 3">
            <a:extLst>
              <a:ext uri="{FF2B5EF4-FFF2-40B4-BE49-F238E27FC236}">
                <a16:creationId xmlns:a16="http://schemas.microsoft.com/office/drawing/2014/main" id="{F7A418AE-3382-8239-C5DD-DA3376833856}"/>
              </a:ext>
            </a:extLst>
          </p:cNvPr>
          <p:cNvSpPr txBox="1">
            <a:spLocks/>
          </p:cNvSpPr>
          <p:nvPr/>
        </p:nvSpPr>
        <p:spPr>
          <a:xfrm>
            <a:off x="8207679" y="1765544"/>
            <a:ext cx="3562367" cy="1699322"/>
          </a:xfrm>
          <a:prstGeom prst="rect">
            <a:avLst/>
          </a:prstGeom>
          <a:solidFill>
            <a:schemeClr val="bg1"/>
          </a:solidFill>
        </p:spPr>
        <p:txBody>
          <a:bodyPr lIns="36000" tIns="36000" rIns="36000" bIns="36000"/>
          <a:lst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600"/>
              </a:spcAft>
              <a:buNone/>
            </a:pPr>
            <a:r>
              <a:rPr lang="en-GB" sz="2000">
                <a:ea typeface="Tahoma" panose="020B0604030504040204" pitchFamily="34" charset="0"/>
                <a:cs typeface="Tahoma" panose="020B0604030504040204" pitchFamily="34" charset="0"/>
              </a:rPr>
              <a:t>Ethnicity recording improvement plan</a:t>
            </a:r>
            <a:br>
              <a:rPr lang="en-GB" sz="1100">
                <a:ea typeface="Tahoma" panose="020B0604030504040204" pitchFamily="34" charset="0"/>
                <a:cs typeface="Tahoma" panose="020B0604030504040204" pitchFamily="34" charset="0"/>
              </a:rPr>
            </a:br>
            <a:r>
              <a:rPr lang="en-GB" sz="1200" b="0">
                <a:ea typeface="Tahoma" panose="020B0604030504040204" pitchFamily="34" charset="0"/>
                <a:cs typeface="Tahoma" panose="020B0604030504040204" pitchFamily="34" charset="0"/>
              </a:rPr>
              <a:t>This </a:t>
            </a:r>
            <a:r>
              <a:rPr lang="en-GB" sz="1200" b="0">
                <a:ea typeface="Tahoma" panose="020B0604030504040204" pitchFamily="34" charset="0"/>
                <a:cs typeface="Tahoma" panose="020B0604030504040204" pitchFamily="34" charset="0"/>
                <a:hlinkClick r:id="rId4"/>
              </a:rPr>
              <a:t>Ethnicity recording improvement plan </a:t>
            </a:r>
            <a:r>
              <a:rPr lang="en-GB" sz="1200" b="0">
                <a:ea typeface="Tahoma" panose="020B0604030504040204" pitchFamily="34" charset="0"/>
                <a:cs typeface="Tahoma" panose="020B0604030504040204" pitchFamily="34" charset="0"/>
              </a:rPr>
              <a:t>sets out targeted actions to strengthen the quality, consistency and completeness of ethnicity data – including for Gypsy, Roma and Travellers, who are often invisible in datasets</a:t>
            </a:r>
            <a:endParaRPr lang="en-GB" sz="2000">
              <a:ea typeface="Tahoma" panose="020B0604030504040204" pitchFamily="34" charset="0"/>
              <a:cs typeface="Tahoma" panose="020B0604030504040204" pitchFamily="34" charset="0"/>
            </a:endParaRPr>
          </a:p>
        </p:txBody>
      </p:sp>
      <p:sp>
        <p:nvSpPr>
          <p:cNvPr id="30" name="Text Placeholder 5">
            <a:extLst>
              <a:ext uri="{FF2B5EF4-FFF2-40B4-BE49-F238E27FC236}">
                <a16:creationId xmlns:a16="http://schemas.microsoft.com/office/drawing/2014/main" id="{6FA264B3-7ECC-1B40-ED44-5DEFC6D3DE98}"/>
              </a:ext>
            </a:extLst>
          </p:cNvPr>
          <p:cNvSpPr txBox="1">
            <a:spLocks/>
          </p:cNvSpPr>
          <p:nvPr/>
        </p:nvSpPr>
        <p:spPr>
          <a:xfrm>
            <a:off x="4347419" y="1760711"/>
            <a:ext cx="3564000" cy="1699322"/>
          </a:xfrm>
          <a:prstGeom prst="rect">
            <a:avLst/>
          </a:prstGeom>
          <a:solidFill>
            <a:schemeClr val="bg1"/>
          </a:solidFill>
        </p:spPr>
        <p:txBody>
          <a:bodyPr lIns="36000" tIns="36000" rIns="36000" bIns="36000" anchor="t"/>
          <a:lst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600"/>
              </a:spcAft>
              <a:buNone/>
            </a:pPr>
            <a:r>
              <a:rPr lang="en-GB" sz="2000">
                <a:ea typeface="Tahoma"/>
                <a:cs typeface="Tahoma"/>
              </a:rPr>
              <a:t>Statement on information</a:t>
            </a:r>
            <a:br>
              <a:rPr lang="en-GB" sz="1200">
                <a:ea typeface="Tahoma" panose="020B0604030504040204" pitchFamily="34" charset="0"/>
                <a:cs typeface="Tahoma" panose="020B0604030504040204" pitchFamily="34" charset="0"/>
              </a:rPr>
            </a:br>
            <a:r>
              <a:rPr lang="en-GB" sz="1200" b="0">
                <a:ea typeface="Tahoma"/>
                <a:cs typeface="Tahoma"/>
                <a:hlinkClick r:id="rId5"/>
              </a:rPr>
              <a:t>NHSE’s Statement on information on health inequalities </a:t>
            </a:r>
            <a:r>
              <a:rPr lang="en-GB" sz="1200" b="0">
                <a:ea typeface="Tahoma"/>
                <a:cs typeface="Tahoma"/>
              </a:rPr>
              <a:t>supports NHS bodies to meet their legal duties and provides guidance on collecting, analysing and publishing information. It sets the expectation NHS bodies focus on inclusion health groups as a Core20PLUS5 cohort and collect housing status to increase visibility in health data.</a:t>
            </a:r>
            <a:endParaRPr lang="en-GB" sz="1200">
              <a:ea typeface="Tahoma"/>
              <a:cs typeface="Tahoma"/>
            </a:endParaRPr>
          </a:p>
        </p:txBody>
      </p:sp>
      <p:sp>
        <p:nvSpPr>
          <p:cNvPr id="31" name="Text Placeholder 6">
            <a:extLst>
              <a:ext uri="{FF2B5EF4-FFF2-40B4-BE49-F238E27FC236}">
                <a16:creationId xmlns:a16="http://schemas.microsoft.com/office/drawing/2014/main" id="{3CB428BD-780C-93F8-260E-A3549CB7B006}"/>
              </a:ext>
            </a:extLst>
          </p:cNvPr>
          <p:cNvSpPr txBox="1">
            <a:spLocks/>
          </p:cNvSpPr>
          <p:nvPr/>
        </p:nvSpPr>
        <p:spPr>
          <a:xfrm>
            <a:off x="390416" y="4367289"/>
            <a:ext cx="3564000" cy="1641395"/>
          </a:xfrm>
          <a:prstGeom prst="rect">
            <a:avLst/>
          </a:prstGeom>
          <a:solidFill>
            <a:schemeClr val="bg1"/>
          </a:solidFill>
        </p:spPr>
        <p:txBody>
          <a:bodyPr lIns="36000" tIns="36000" rIns="36000" bIns="36000"/>
          <a:lst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buNone/>
              <a:defRPr/>
            </a:pPr>
            <a:r>
              <a:rPr kumimoji="0" lang="en-GB" sz="2000" i="0" u="none" strike="noStrike" kern="1200" cap="none" spc="0" normalizeH="0" baseline="0" noProof="0">
                <a:ln>
                  <a:noFill/>
                </a:ln>
                <a:solidFill>
                  <a:prstClr val="black"/>
                </a:solidFill>
                <a:effectLst/>
                <a:uLnTx/>
                <a:uFillTx/>
                <a:ea typeface="Tahoma" panose="020B0604030504040204" pitchFamily="34" charset="0"/>
                <a:cs typeface="Tahoma" panose="020B0604030504040204" pitchFamily="34" charset="0"/>
              </a:rPr>
              <a:t>Neighbourhood health</a:t>
            </a:r>
            <a:br>
              <a:rPr kumimoji="0" lang="en-GB" sz="2000" i="0" u="none" strike="noStrike" kern="1200" cap="none" spc="0" normalizeH="0" baseline="0" noProof="0">
                <a:ln>
                  <a:noFill/>
                </a:ln>
                <a:solidFill>
                  <a:prstClr val="black"/>
                </a:solidFill>
                <a:effectLst/>
                <a:highlight>
                  <a:srgbClr val="F6F8F8"/>
                </a:highlight>
                <a:uLnTx/>
                <a:uFillTx/>
                <a:ea typeface="Tahoma" panose="020B0604030504040204" pitchFamily="34" charset="0"/>
                <a:cs typeface="Tahoma" panose="020B0604030504040204" pitchFamily="34" charset="0"/>
              </a:rPr>
            </a:br>
            <a:r>
              <a:rPr kumimoji="0" lang="en-GB" sz="1200" b="0" i="0" u="none" strike="noStrike" kern="1200" cap="none" spc="0" normalizeH="0" baseline="0" noProof="0">
                <a:ln>
                  <a:noFill/>
                </a:ln>
                <a:solidFill>
                  <a:prstClr val="black"/>
                </a:solidFill>
                <a:effectLst/>
                <a:uLnTx/>
                <a:uFillTx/>
                <a:ea typeface="Tahoma" panose="020B0604030504040204" pitchFamily="34" charset="0"/>
                <a:cs typeface="Tahoma" panose="020B0604030504040204" pitchFamily="34" charset="0"/>
              </a:rPr>
              <a:t>The </a:t>
            </a:r>
            <a:r>
              <a:rPr lang="en-GB" sz="1200" u="sng">
                <a:hlinkClick r:id="rId6"/>
              </a:rPr>
              <a:t>Neighbourhood Health Framework</a:t>
            </a:r>
            <a:r>
              <a:rPr lang="en-GB" sz="1200" u="sng"/>
              <a:t> </a:t>
            </a:r>
            <a:r>
              <a:rPr lang="en-GB" sz="1200" b="0"/>
              <a:t>provides guidance on the delivery of neighbourhood health. The </a:t>
            </a:r>
            <a:r>
              <a:rPr kumimoji="0" lang="en-GB" sz="1200" b="0" i="0" strike="noStrike" kern="1200" cap="none" spc="0" normalizeH="0" baseline="0" noProof="0">
                <a:ln>
                  <a:noFill/>
                </a:ln>
                <a:solidFill>
                  <a:prstClr val="black"/>
                </a:solidFill>
                <a:effectLst/>
                <a:uLnTx/>
                <a:uFillTx/>
                <a:ea typeface="Tahoma" panose="020B0604030504040204" pitchFamily="34" charset="0"/>
                <a:cs typeface="Tahoma" panose="020B0604030504040204" pitchFamily="34" charset="0"/>
              </a:rPr>
              <a:t>priority for 26/27 </a:t>
            </a:r>
            <a:r>
              <a:rPr lang="en-GB" sz="1200" b="0">
                <a:ea typeface="Tahoma" panose="020B0604030504040204" pitchFamily="34" charset="0"/>
                <a:cs typeface="Tahoma" panose="020B0604030504040204" pitchFamily="34" charset="0"/>
              </a:rPr>
              <a:t>should be supporting priority cohorts with complex health and social care needs who are at the</a:t>
            </a:r>
            <a:r>
              <a:rPr lang="en-GB" sz="1200" b="0"/>
              <a:t> highest risk of hospital admission. Inclusion </a:t>
            </a:r>
            <a:r>
              <a:rPr kumimoji="0" lang="en-GB" sz="1200" b="0" i="0" u="none" strike="noStrike" kern="1200" cap="none" spc="0" normalizeH="0" baseline="0" noProof="0">
                <a:ln>
                  <a:noFill/>
                </a:ln>
                <a:solidFill>
                  <a:prstClr val="black"/>
                </a:solidFill>
                <a:effectLst/>
                <a:uLnTx/>
                <a:uFillTx/>
                <a:ea typeface="Tahoma" panose="020B0604030504040204" pitchFamily="34" charset="0"/>
                <a:cs typeface="Tahoma" panose="020B0604030504040204" pitchFamily="34" charset="0"/>
              </a:rPr>
              <a:t>health groups can be considered as a key cohort. </a:t>
            </a:r>
            <a:endParaRPr lang="en-GB" sz="1400">
              <a:highlight>
                <a:srgbClr val="F6F8F8"/>
              </a:highlight>
            </a:endParaRPr>
          </a:p>
        </p:txBody>
      </p:sp>
      <p:sp>
        <p:nvSpPr>
          <p:cNvPr id="32" name="Text Placeholder 7">
            <a:extLst>
              <a:ext uri="{FF2B5EF4-FFF2-40B4-BE49-F238E27FC236}">
                <a16:creationId xmlns:a16="http://schemas.microsoft.com/office/drawing/2014/main" id="{BCB06D02-5A63-E96F-5DE7-1E5A3C92E7F6}"/>
              </a:ext>
            </a:extLst>
          </p:cNvPr>
          <p:cNvSpPr txBox="1">
            <a:spLocks/>
          </p:cNvSpPr>
          <p:nvPr/>
        </p:nvSpPr>
        <p:spPr>
          <a:xfrm>
            <a:off x="4314000" y="4367288"/>
            <a:ext cx="3564000" cy="1641395"/>
          </a:xfrm>
          <a:prstGeom prst="rect">
            <a:avLst/>
          </a:prstGeom>
          <a:solidFill>
            <a:schemeClr val="bg1"/>
          </a:solidFill>
        </p:spPr>
        <p:txBody>
          <a:bodyPr lIns="36000" tIns="36000" rIns="36000" bIns="36000"/>
          <a:lst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600"/>
              </a:spcAft>
              <a:buNone/>
              <a:defRPr/>
            </a:pPr>
            <a:r>
              <a:rPr lang="en-GB" sz="2000">
                <a:ea typeface="Tahoma" panose="020B0604030504040204" pitchFamily="34" charset="0"/>
                <a:cs typeface="Tahoma" panose="020B0604030504040204" pitchFamily="34" charset="0"/>
              </a:rPr>
              <a:t>CMO Reports</a:t>
            </a:r>
            <a:br>
              <a:rPr lang="en-GB" sz="1200">
                <a:ea typeface="Tahoma" panose="020B0604030504040204" pitchFamily="34" charset="0"/>
                <a:cs typeface="Tahoma" panose="020B0604030504040204" pitchFamily="34" charset="0"/>
              </a:rPr>
            </a:br>
            <a:r>
              <a:rPr lang="en-GB" sz="1200" b="0">
                <a:ea typeface="Tahoma" panose="020B0604030504040204" pitchFamily="34" charset="0"/>
                <a:cs typeface="Tahoma" panose="020B0604030504040204" pitchFamily="34" charset="0"/>
              </a:rPr>
              <a:t>The </a:t>
            </a:r>
            <a:r>
              <a:rPr lang="en-GB" sz="1200" b="0">
                <a:ea typeface="Tahoma" panose="020B0604030504040204" pitchFamily="34" charset="0"/>
                <a:cs typeface="Tahoma" panose="020B0604030504040204" pitchFamily="34" charset="0"/>
                <a:hlinkClick r:id="rId7"/>
              </a:rPr>
              <a:t>CMO review into the health of the criminal justice system </a:t>
            </a:r>
            <a:r>
              <a:rPr lang="en-GB" sz="1200" b="0">
                <a:ea typeface="Tahoma" panose="020B0604030504040204" pitchFamily="34" charset="0"/>
                <a:cs typeface="Tahoma" panose="020B0604030504040204" pitchFamily="34" charset="0"/>
              </a:rPr>
              <a:t>emphasises people on probation as a key Core20PLUS5 group, championing the key role of the health and justice workforce in meeting inclusion health needs. The </a:t>
            </a:r>
            <a:r>
              <a:rPr lang="en-GB" sz="1200" b="0">
                <a:ea typeface="Tahoma" panose="020B0604030504040204" pitchFamily="34" charset="0"/>
                <a:cs typeface="Tahoma" panose="020B0604030504040204" pitchFamily="34" charset="0"/>
                <a:hlinkClick r:id="rId8"/>
              </a:rPr>
              <a:t>CMO’s annual report into infections</a:t>
            </a:r>
            <a:r>
              <a:rPr lang="en-GB" sz="1200" b="0">
                <a:ea typeface="Tahoma" panose="020B0604030504040204" pitchFamily="34" charset="0"/>
                <a:cs typeface="Tahoma" panose="020B0604030504040204" pitchFamily="34" charset="0"/>
              </a:rPr>
              <a:t> also has an explicit focus on vulnerable populations.</a:t>
            </a:r>
          </a:p>
        </p:txBody>
      </p:sp>
      <p:pic>
        <p:nvPicPr>
          <p:cNvPr id="33" name="Graphic 32" descr="Home1 with solid fill">
            <a:extLst>
              <a:ext uri="{FF2B5EF4-FFF2-40B4-BE49-F238E27FC236}">
                <a16:creationId xmlns:a16="http://schemas.microsoft.com/office/drawing/2014/main" id="{A8E45948-430B-BD9A-53F2-FFC91C1DE21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829871" y="3683124"/>
            <a:ext cx="659704" cy="659704"/>
          </a:xfrm>
          <a:prstGeom prst="rect">
            <a:avLst/>
          </a:prstGeom>
        </p:spPr>
      </p:pic>
      <p:pic>
        <p:nvPicPr>
          <p:cNvPr id="34" name="Graphic 33" descr="Bar graph with upward trend with solid fill">
            <a:extLst>
              <a:ext uri="{FF2B5EF4-FFF2-40B4-BE49-F238E27FC236}">
                <a16:creationId xmlns:a16="http://schemas.microsoft.com/office/drawing/2014/main" id="{71B3DA9B-0E42-72E3-95B5-FDFD91F61B8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905054" y="1100834"/>
            <a:ext cx="607359" cy="607359"/>
          </a:xfrm>
          <a:prstGeom prst="rect">
            <a:avLst/>
          </a:prstGeom>
        </p:spPr>
      </p:pic>
      <p:pic>
        <p:nvPicPr>
          <p:cNvPr id="35" name="Graphic 34" descr="Newspaper with solid fill">
            <a:extLst>
              <a:ext uri="{FF2B5EF4-FFF2-40B4-BE49-F238E27FC236}">
                <a16:creationId xmlns:a16="http://schemas.microsoft.com/office/drawing/2014/main" id="{E27330D3-AFBB-3ECC-42A6-C82564250BB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888040" y="1100834"/>
            <a:ext cx="658557" cy="658557"/>
          </a:xfrm>
          <a:prstGeom prst="rect">
            <a:avLst/>
          </a:prstGeom>
        </p:spPr>
      </p:pic>
      <p:pic>
        <p:nvPicPr>
          <p:cNvPr id="36" name="Graphic 35" descr="Users with solid fill">
            <a:extLst>
              <a:ext uri="{FF2B5EF4-FFF2-40B4-BE49-F238E27FC236}">
                <a16:creationId xmlns:a16="http://schemas.microsoft.com/office/drawing/2014/main" id="{CAB93597-FF3E-6FC2-1E56-C7269E812E70}"/>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9704538" y="1133149"/>
            <a:ext cx="620014" cy="620014"/>
          </a:xfrm>
          <a:prstGeom prst="rect">
            <a:avLst/>
          </a:prstGeom>
        </p:spPr>
      </p:pic>
      <p:pic>
        <p:nvPicPr>
          <p:cNvPr id="37" name="Graphic 36" descr="Jail with solid fill">
            <a:extLst>
              <a:ext uri="{FF2B5EF4-FFF2-40B4-BE49-F238E27FC236}">
                <a16:creationId xmlns:a16="http://schemas.microsoft.com/office/drawing/2014/main" id="{D5EC5A10-AD49-92D3-3752-33F6FC212C8B}"/>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800140" y="3716697"/>
            <a:ext cx="658557" cy="658557"/>
          </a:xfrm>
          <a:prstGeom prst="rect">
            <a:avLst/>
          </a:prstGeom>
        </p:spPr>
      </p:pic>
      <p:pic>
        <p:nvPicPr>
          <p:cNvPr id="38" name="Graphic 37" descr="Cycle with people with solid fill">
            <a:extLst>
              <a:ext uri="{FF2B5EF4-FFF2-40B4-BE49-F238E27FC236}">
                <a16:creationId xmlns:a16="http://schemas.microsoft.com/office/drawing/2014/main" id="{D46A0612-71E7-6599-5F76-F5E154DA6BEF}"/>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9702425" y="3708732"/>
            <a:ext cx="658557" cy="658557"/>
          </a:xfrm>
          <a:prstGeom prst="rect">
            <a:avLst/>
          </a:prstGeom>
        </p:spPr>
      </p:pic>
      <p:sp>
        <p:nvSpPr>
          <p:cNvPr id="39" name="Text Placeholder 1">
            <a:extLst>
              <a:ext uri="{FF2B5EF4-FFF2-40B4-BE49-F238E27FC236}">
                <a16:creationId xmlns:a16="http://schemas.microsoft.com/office/drawing/2014/main" id="{CDF79A32-4ABE-3440-4BF0-8594B4B5C667}"/>
              </a:ext>
            </a:extLst>
          </p:cNvPr>
          <p:cNvSpPr txBox="1">
            <a:spLocks/>
          </p:cNvSpPr>
          <p:nvPr/>
        </p:nvSpPr>
        <p:spPr>
          <a:xfrm>
            <a:off x="377722" y="1769612"/>
            <a:ext cx="3573727" cy="1620397"/>
          </a:xfrm>
          <a:prstGeom prst="rect">
            <a:avLst/>
          </a:prstGeom>
          <a:solidFill>
            <a:schemeClr val="bg1"/>
          </a:solidFill>
        </p:spPr>
        <p:txBody>
          <a:bodyPr lIns="36000" tIns="36000" rIns="36000" bIns="36000"/>
          <a:lst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600"/>
              </a:spcAft>
              <a:buNone/>
              <a:defRPr/>
            </a:pPr>
            <a:r>
              <a:rPr lang="en-GB" sz="2000">
                <a:ea typeface="Tahoma" panose="020B0604030504040204" pitchFamily="34" charset="0"/>
                <a:cs typeface="Tahoma" panose="020B0604030504040204" pitchFamily="34" charset="0"/>
              </a:rPr>
              <a:t>Strategic commissioning </a:t>
            </a:r>
            <a:br>
              <a:rPr lang="en-GB" sz="2000">
                <a:ea typeface="Tahoma" panose="020B0604030504040204" pitchFamily="34" charset="0"/>
                <a:cs typeface="Tahoma" panose="020B0604030504040204" pitchFamily="34" charset="0"/>
              </a:rPr>
            </a:br>
            <a:r>
              <a:rPr lang="en-GB" sz="1200" b="0">
                <a:ea typeface="Tahoma" panose="020B0604030504040204" pitchFamily="34" charset="0"/>
                <a:cs typeface="Tahoma" panose="020B0604030504040204" pitchFamily="34" charset="0"/>
              </a:rPr>
              <a:t>The </a:t>
            </a:r>
            <a:r>
              <a:rPr lang="en-GB" sz="1200" b="0">
                <a:ea typeface="Tahoma" panose="020B0604030504040204" pitchFamily="34" charset="0"/>
                <a:cs typeface="Tahoma" panose="020B0604030504040204" pitchFamily="34" charset="0"/>
                <a:hlinkClick r:id="rId15"/>
              </a:rPr>
              <a:t>Strategic commissioning framework </a:t>
            </a:r>
            <a:r>
              <a:rPr lang="en-GB" sz="1200" b="0">
                <a:ea typeface="Tahoma" panose="020B0604030504040204" pitchFamily="34" charset="0"/>
                <a:cs typeface="Tahoma" panose="020B0604030504040204" pitchFamily="34" charset="0"/>
              </a:rPr>
              <a:t>sets the expectation ICBs should, in line with Core20PLUS5, understand how cohorts (such as inclusion health groups) have inequalities in access, experiences and outcomes, and how population health improvement plans will </a:t>
            </a:r>
            <a:br>
              <a:rPr lang="en-GB" sz="1200" b="0">
                <a:ea typeface="Tahoma" panose="020B0604030504040204" pitchFamily="34" charset="0"/>
                <a:cs typeface="Tahoma" panose="020B0604030504040204" pitchFamily="34" charset="0"/>
              </a:rPr>
            </a:br>
            <a:r>
              <a:rPr lang="en-GB" sz="1200" b="0">
                <a:ea typeface="Tahoma" panose="020B0604030504040204" pitchFamily="34" charset="0"/>
                <a:cs typeface="Tahoma" panose="020B0604030504040204" pitchFamily="34" charset="0"/>
              </a:rPr>
              <a:t>address this.</a:t>
            </a:r>
            <a:endParaRPr lang="en-GB" sz="110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8991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56E7538D-4EA5-A047-13CA-C204E25989E8}"/>
              </a:ext>
            </a:extLst>
          </p:cNvPr>
          <p:cNvSpPr>
            <a:spLocks noGrp="1"/>
          </p:cNvSpPr>
          <p:nvPr>
            <p:ph idx="1"/>
          </p:nvPr>
        </p:nvSpPr>
        <p:spPr>
          <a:xfrm>
            <a:off x="384095" y="980353"/>
            <a:ext cx="6938268" cy="763169"/>
          </a:xfrm>
        </p:spPr>
        <p:txBody>
          <a:bodyPr>
            <a:normAutofit lnSpcReduction="10000"/>
          </a:bodyPr>
          <a:lstStyle/>
          <a:p>
            <a:r>
              <a:rPr lang="en-GB" sz="1800" b="1">
                <a:solidFill>
                  <a:srgbClr val="01A188"/>
                </a:solidFill>
                <a:ea typeface="Tahoma" panose="020B0604030504040204" pitchFamily="34" charset="0"/>
                <a:cs typeface="Tahoma" panose="020B0604030504040204" pitchFamily="34" charset="0"/>
              </a:rPr>
              <a:t>The unmet needs of inclusion health groups often results in disproportionally high rates of access to costly emergency </a:t>
            </a:r>
            <a:br>
              <a:rPr lang="en-GB" sz="1800" b="1">
                <a:solidFill>
                  <a:srgbClr val="01A188"/>
                </a:solidFill>
                <a:ea typeface="Tahoma" panose="020B0604030504040204" pitchFamily="34" charset="0"/>
                <a:cs typeface="Tahoma" panose="020B0604030504040204" pitchFamily="34" charset="0"/>
              </a:rPr>
            </a:br>
            <a:r>
              <a:rPr lang="en-GB" sz="1800" b="1">
                <a:solidFill>
                  <a:srgbClr val="01A188"/>
                </a:solidFill>
                <a:ea typeface="Tahoma" panose="020B0604030504040204" pitchFamily="34" charset="0"/>
                <a:cs typeface="Tahoma" panose="020B0604030504040204" pitchFamily="34" charset="0"/>
              </a:rPr>
              <a:t>and crisis care. </a:t>
            </a:r>
          </a:p>
        </p:txBody>
      </p:sp>
      <p:sp>
        <p:nvSpPr>
          <p:cNvPr id="6" name="Rectangle 5">
            <a:extLst>
              <a:ext uri="{FF2B5EF4-FFF2-40B4-BE49-F238E27FC236}">
                <a16:creationId xmlns:a16="http://schemas.microsoft.com/office/drawing/2014/main" id="{F76A208E-D1DF-38B7-81FA-B1BBBE556CCA}"/>
              </a:ext>
            </a:extLst>
          </p:cNvPr>
          <p:cNvSpPr/>
          <p:nvPr/>
        </p:nvSpPr>
        <p:spPr>
          <a:xfrm>
            <a:off x="7287615" y="993813"/>
            <a:ext cx="4544385" cy="5054651"/>
          </a:xfrm>
          <a:prstGeom prst="rect">
            <a:avLst/>
          </a:prstGeom>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Aft>
                <a:spcPts val="600"/>
              </a:spcAft>
              <a:buFont typeface="Arial" panose="020B0604020202020204" pitchFamily="34" charset="0"/>
              <a:buChar char="•"/>
            </a:pPr>
            <a:endParaRPr lang="en-GB">
              <a:ea typeface="Tahoma" panose="020B0604030504040204" pitchFamily="34" charset="0"/>
              <a:cs typeface="Tahoma" panose="020B0604030504040204" pitchFamily="34" charset="0"/>
            </a:endParaRPr>
          </a:p>
          <a:p>
            <a:pPr marL="285750" indent="-285750">
              <a:spcAft>
                <a:spcPts val="600"/>
              </a:spcAft>
              <a:buFont typeface="Arial" panose="020B0604020202020204" pitchFamily="34" charset="0"/>
              <a:buChar char="•"/>
            </a:pPr>
            <a:r>
              <a:rPr lang="en-GB" b="1">
                <a:solidFill>
                  <a:schemeClr val="bg1"/>
                </a:solidFill>
                <a:ea typeface="Tahoma" panose="020B0604030504040204" pitchFamily="34" charset="0"/>
                <a:cs typeface="Tahoma" panose="020B0604030504040204" pitchFamily="34" charset="0"/>
              </a:rPr>
              <a:t>Housing precarity and homelessness </a:t>
            </a:r>
            <a:r>
              <a:rPr lang="en-GB">
                <a:solidFill>
                  <a:schemeClr val="bg1"/>
                </a:solidFill>
                <a:ea typeface="Tahoma" panose="020B0604030504040204" pitchFamily="34" charset="0"/>
                <a:cs typeface="Tahoma" panose="020B0604030504040204" pitchFamily="34" charset="0"/>
              </a:rPr>
              <a:t>is a </a:t>
            </a:r>
            <a:r>
              <a:rPr lang="en-GB" b="1">
                <a:solidFill>
                  <a:schemeClr val="bg1"/>
                </a:solidFill>
                <a:ea typeface="Tahoma" panose="020B0604030504040204" pitchFamily="34" charset="0"/>
                <a:cs typeface="Tahoma" panose="020B0604030504040204" pitchFamily="34" charset="0"/>
              </a:rPr>
              <a:t>common experience </a:t>
            </a:r>
            <a:r>
              <a:rPr lang="en-GB">
                <a:solidFill>
                  <a:schemeClr val="bg1"/>
                </a:solidFill>
                <a:ea typeface="Tahoma" panose="020B0604030504040204" pitchFamily="34" charset="0"/>
                <a:cs typeface="Tahoma" panose="020B0604030504040204" pitchFamily="34" charset="0"/>
              </a:rPr>
              <a:t>across inclusion health groups.</a:t>
            </a:r>
          </a:p>
          <a:p>
            <a:pPr marL="285750" indent="-285750">
              <a:spcAft>
                <a:spcPts val="600"/>
              </a:spcAft>
              <a:buFont typeface="Arial" panose="020B0604020202020204" pitchFamily="34" charset="0"/>
              <a:buChar char="•"/>
            </a:pPr>
            <a:r>
              <a:rPr lang="en-GB">
                <a:solidFill>
                  <a:schemeClr val="bg1"/>
                </a:solidFill>
                <a:ea typeface="Tahoma" panose="020B0604030504040204" pitchFamily="34" charset="0"/>
                <a:cs typeface="Tahoma" panose="020B0604030504040204" pitchFamily="34" charset="0"/>
              </a:rPr>
              <a:t>In addition to the moral imperative to address homelessness, there is an economic benefit too. It is estimated the </a:t>
            </a:r>
            <a:r>
              <a:rPr lang="en-GB" b="1">
                <a:solidFill>
                  <a:schemeClr val="bg1"/>
                </a:solidFill>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total public sector cost of a person experiencing homelessness to be as much as £38,736 </a:t>
            </a:r>
            <a:r>
              <a:rPr lang="en-GB">
                <a:solidFill>
                  <a:schemeClr val="bg1"/>
                </a:solidFill>
                <a:ea typeface="Tahoma" panose="020B0604030504040204" pitchFamily="34" charset="0"/>
                <a:cs typeface="Tahoma" panose="020B0604030504040204" pitchFamily="34" charset="0"/>
              </a:rPr>
              <a:t>per year in England. This includes costs for the NHS as well as other sectors. </a:t>
            </a:r>
          </a:p>
          <a:p>
            <a:pPr marL="285750" indent="-285750">
              <a:spcAft>
                <a:spcPts val="600"/>
              </a:spcAft>
              <a:buFont typeface="Arial" panose="020B0604020202020204" pitchFamily="34" charset="0"/>
              <a:buChar char="•"/>
            </a:pPr>
            <a:r>
              <a:rPr lang="en-GB">
                <a:solidFill>
                  <a:schemeClr val="bg1"/>
                </a:solidFill>
                <a:ea typeface="Tahoma" panose="020B0604030504040204" pitchFamily="34" charset="0"/>
                <a:cs typeface="Tahoma" panose="020B0604030504040204" pitchFamily="34" charset="0"/>
              </a:rPr>
              <a:t>On average, it was estimated that </a:t>
            </a:r>
            <a:r>
              <a:rPr lang="en-GB" b="1">
                <a:solidFill>
                  <a:schemeClr val="bg1"/>
                </a:solidFill>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preventing homelessness for one year would reduce the public expenditure by approximately £10,000 </a:t>
            </a:r>
            <a:r>
              <a:rPr lang="en-GB">
                <a:solidFill>
                  <a:schemeClr val="bg1"/>
                </a:solidFill>
                <a:ea typeface="Tahoma" panose="020B0604030504040204" pitchFamily="34" charset="0"/>
                <a:cs typeface="Tahoma" panose="020B0604030504040204" pitchFamily="34" charset="0"/>
              </a:rPr>
              <a:t>per person.</a:t>
            </a:r>
          </a:p>
          <a:p>
            <a:pPr marL="285750" indent="-285750">
              <a:spcAft>
                <a:spcPts val="600"/>
              </a:spcAft>
              <a:buFont typeface="Arial" panose="020B0604020202020204" pitchFamily="34" charset="0"/>
              <a:buChar char="•"/>
            </a:pPr>
            <a:endParaRPr lang="en-GB">
              <a:solidFill>
                <a:schemeClr val="bg1"/>
              </a:solidFill>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511ADAB8-6184-25B9-CF28-750C8C2517F1}"/>
              </a:ext>
            </a:extLst>
          </p:cNvPr>
          <p:cNvSpPr txBox="1"/>
          <p:nvPr/>
        </p:nvSpPr>
        <p:spPr>
          <a:xfrm>
            <a:off x="349347" y="1743522"/>
            <a:ext cx="6938268" cy="4606389"/>
          </a:xfrm>
          <a:prstGeom prst="rect">
            <a:avLst/>
          </a:prstGeom>
          <a:noFill/>
        </p:spPr>
        <p:txBody>
          <a:bodyPr wrap="square">
            <a:spAutoFit/>
          </a:bodyPr>
          <a:lstStyle/>
          <a:p>
            <a:pPr algn="l" fontAlgn="base">
              <a:spcAft>
                <a:spcPts val="1125"/>
              </a:spcAft>
              <a:buNone/>
            </a:pPr>
            <a:r>
              <a:rPr lang="en-GB" b="0" i="0">
                <a:solidFill>
                  <a:schemeClr val="tx1">
                    <a:lumMod val="95000"/>
                    <a:lumOff val="5000"/>
                  </a:schemeClr>
                </a:solidFill>
                <a:effectLst/>
                <a:ea typeface="Tahoma" panose="020B0604030504040204" pitchFamily="34" charset="0"/>
                <a:cs typeface="Tahoma" panose="020B0604030504040204" pitchFamily="34" charset="0"/>
              </a:rPr>
              <a:t>Failing to address inclusion health costs the NHS and society at large. For example,</a:t>
            </a:r>
          </a:p>
          <a:p>
            <a:pPr marL="285750" indent="-285750" algn="l" fontAlgn="base">
              <a:spcAft>
                <a:spcPts val="1125"/>
              </a:spcAft>
              <a:buFont typeface="Arial" panose="020B0604020202020204" pitchFamily="34" charset="0"/>
              <a:buChar char="•"/>
            </a:pPr>
            <a:r>
              <a:rPr lang="en-GB" b="0" i="0">
                <a:solidFill>
                  <a:schemeClr val="tx1">
                    <a:lumMod val="95000"/>
                    <a:lumOff val="5000"/>
                  </a:schemeClr>
                </a:solidFill>
                <a:effectLst/>
                <a:ea typeface="Tahoma" panose="020B0604030504040204" pitchFamily="34" charset="0"/>
                <a:cs typeface="Tahoma" panose="020B0604030504040204" pitchFamily="34" charset="0"/>
              </a:rPr>
              <a:t>Meeting the needs of people in severe and multiple disadvantaged groups costs society </a:t>
            </a:r>
            <a:r>
              <a:rPr lang="en-GB" b="0" i="0" u="sng">
                <a:solidFill>
                  <a:srgbClr val="005EB8"/>
                </a:solidFill>
                <a:effectLst/>
                <a:ea typeface="Tahoma" panose="020B0604030504040204" pitchFamily="34" charset="0"/>
                <a:cs typeface="Tahoma" panose="020B0604030504040204" pitchFamily="34" charset="0"/>
                <a:hlinkClick r:id="rId3"/>
              </a:rPr>
              <a:t>an estimated £10.1 billion per year</a:t>
            </a:r>
            <a:r>
              <a:rPr lang="en-GB" b="0" i="0">
                <a:solidFill>
                  <a:srgbClr val="202A30"/>
                </a:solidFill>
                <a:effectLst/>
                <a:ea typeface="Tahoma" panose="020B0604030504040204" pitchFamily="34" charset="0"/>
                <a:cs typeface="Tahoma" panose="020B0604030504040204" pitchFamily="34" charset="0"/>
              </a:rPr>
              <a:t>.</a:t>
            </a:r>
          </a:p>
          <a:p>
            <a:pPr marL="285750" indent="-285750" fontAlgn="base">
              <a:spcAft>
                <a:spcPts val="600"/>
              </a:spcAft>
              <a:buFont typeface="Arial" panose="020B0604020202020204" pitchFamily="34" charset="0"/>
              <a:buChar char="•"/>
            </a:pPr>
            <a:r>
              <a:rPr lang="en-GB">
                <a:ea typeface="Tahoma" panose="020B0604030504040204" pitchFamily="34" charset="0"/>
                <a:cs typeface="Tahoma" panose="020B0604030504040204" pitchFamily="34" charset="0"/>
              </a:rPr>
              <a:t>The frequency of unplanned emergency care has a significant impact on the health system, putting greater strain on the service and costing the </a:t>
            </a:r>
            <a:r>
              <a:rPr lang="en-GB" u="sng">
                <a:ea typeface="Tahoma" panose="020B0604030504040204" pitchFamily="34" charset="0"/>
                <a:cs typeface="Tahoma" panose="020B0604030504040204" pitchFamily="34" charset="0"/>
                <a:hlinkClick r:id="rId4"/>
              </a:rPr>
              <a:t>NHS £2.5 billion a year.</a:t>
            </a:r>
            <a:endParaRPr lang="en-GB" u="sng">
              <a:ea typeface="Tahoma" panose="020B0604030504040204" pitchFamily="34" charset="0"/>
              <a:cs typeface="Tahoma" panose="020B0604030504040204" pitchFamily="34" charset="0"/>
            </a:endParaRPr>
          </a:p>
          <a:p>
            <a:pPr fontAlgn="base">
              <a:spcAft>
                <a:spcPts val="600"/>
              </a:spcAft>
            </a:pPr>
            <a:r>
              <a:rPr lang="en-GB"/>
              <a:t>Faced with significant barriers to accessing primary and community care, and early or preventative interventions, people in inclusion health groups often have to rely on costly acute services to access care. </a:t>
            </a:r>
            <a:r>
              <a:rPr lang="en-GB">
                <a:solidFill>
                  <a:schemeClr val="tx1">
                    <a:lumMod val="95000"/>
                    <a:lumOff val="5000"/>
                  </a:schemeClr>
                </a:solidFill>
                <a:ea typeface="Tahoma" panose="020B0604030504040204" pitchFamily="34" charset="0"/>
                <a:cs typeface="Tahoma" panose="020B0604030504040204" pitchFamily="34" charset="0"/>
              </a:rPr>
              <a:t>For example, </a:t>
            </a:r>
            <a:r>
              <a:rPr lang="en-GB">
                <a:solidFill>
                  <a:schemeClr val="tx1">
                    <a:lumMod val="95000"/>
                    <a:lumOff val="5000"/>
                  </a:schemeClr>
                </a:solidFill>
                <a:ea typeface="Tahoma" panose="020B0604030504040204" pitchFamily="34" charset="0"/>
                <a:cs typeface="Tahoma" panose="020B0604030504040204" pitchFamily="34" charset="0"/>
                <a:hlinkClick r:id="rId5"/>
              </a:rPr>
              <a:t>people experiencing homelessness attend emergency departments </a:t>
            </a:r>
            <a:r>
              <a:rPr lang="en-GB" b="1">
                <a:solidFill>
                  <a:schemeClr val="tx1">
                    <a:lumMod val="95000"/>
                    <a:lumOff val="5000"/>
                  </a:schemeClr>
                </a:solidFill>
                <a:ea typeface="Tahoma" panose="020B0604030504040204" pitchFamily="34" charset="0"/>
                <a:cs typeface="Tahoma" panose="020B0604030504040204" pitchFamily="34" charset="0"/>
              </a:rPr>
              <a:t>six times as often as housed people, are admitted four times as often and stay on average twice as long.</a:t>
            </a:r>
            <a:endParaRPr lang="en-GB" b="1" i="0">
              <a:solidFill>
                <a:srgbClr val="202A30"/>
              </a:solidFill>
              <a:effectLst/>
              <a:ea typeface="Tahoma" panose="020B0604030504040204" pitchFamily="34" charset="0"/>
              <a:cs typeface="Tahoma" panose="020B0604030504040204" pitchFamily="34" charset="0"/>
            </a:endParaRPr>
          </a:p>
        </p:txBody>
      </p:sp>
      <p:sp>
        <p:nvSpPr>
          <p:cNvPr id="8" name="Title 1">
            <a:extLst>
              <a:ext uri="{FF2B5EF4-FFF2-40B4-BE49-F238E27FC236}">
                <a16:creationId xmlns:a16="http://schemas.microsoft.com/office/drawing/2014/main" id="{B0E314FC-0089-42C8-C102-4FC288010E35}"/>
              </a:ext>
            </a:extLst>
          </p:cNvPr>
          <p:cNvSpPr txBox="1">
            <a:spLocks/>
          </p:cNvSpPr>
          <p:nvPr/>
        </p:nvSpPr>
        <p:spPr>
          <a:xfrm>
            <a:off x="142008" y="220261"/>
            <a:ext cx="10772269" cy="865186"/>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a:t>4. The economic case for change – the challenge</a:t>
            </a:r>
          </a:p>
        </p:txBody>
      </p:sp>
    </p:spTree>
    <p:extLst>
      <p:ext uri="{BB962C8B-B14F-4D97-AF65-F5344CB8AC3E}">
        <p14:creationId xmlns:p14="http://schemas.microsoft.com/office/powerpoint/2010/main" val="2196558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FD8F0-D142-7D2D-D456-6FD02AFD7142}"/>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AFEC7F01-973C-FDB5-6894-1A0646C7D64C}"/>
              </a:ext>
            </a:extLst>
          </p:cNvPr>
          <p:cNvSpPr txBox="1"/>
          <p:nvPr/>
        </p:nvSpPr>
        <p:spPr>
          <a:xfrm>
            <a:off x="529705" y="5403236"/>
            <a:ext cx="6899646" cy="769441"/>
          </a:xfrm>
          <a:prstGeom prst="rect">
            <a:avLst/>
          </a:prstGeom>
          <a:noFill/>
        </p:spPr>
        <p:txBody>
          <a:bodyPr wrap="none" rtlCol="0">
            <a:spAutoFit/>
          </a:bodyPr>
          <a:lstStyle/>
          <a:p>
            <a:r>
              <a:rPr lang="en-GB" sz="1100"/>
              <a:t>Key references: </a:t>
            </a:r>
          </a:p>
          <a:p>
            <a:r>
              <a:rPr lang="en-GB" sz="1100"/>
              <a:t>OBR - </a:t>
            </a:r>
            <a:r>
              <a:rPr lang="en-GB" sz="1100">
                <a:hlinkClick r:id="rId2"/>
              </a:rPr>
              <a:t>Fiscal sustainability and public spending on health 2016</a:t>
            </a:r>
            <a:endParaRPr lang="en-GB" sz="1100"/>
          </a:p>
          <a:p>
            <a:r>
              <a:rPr lang="en-GB" sz="1100"/>
              <a:t>PHE - </a:t>
            </a:r>
            <a:r>
              <a:rPr lang="en-GB" sz="1100">
                <a:hlinkClick r:id="rId3"/>
              </a:rPr>
              <a:t>An evidence review of the outcomes that can be expected of drug misuse treatment in England. </a:t>
            </a:r>
            <a:r>
              <a:rPr lang="en-GB" sz="1100"/>
              <a:t>2017</a:t>
            </a:r>
            <a:endParaRPr lang="en-US" sz="1100"/>
          </a:p>
          <a:p>
            <a:r>
              <a:rPr lang="en-GB" sz="1100"/>
              <a:t>Crisis - </a:t>
            </a:r>
            <a:r>
              <a:rPr lang="en-GB" sz="1100">
                <a:hlinkClick r:id="rId4"/>
              </a:rPr>
              <a:t>Better than Cure – Testing the case for preventing single homelessness in England</a:t>
            </a:r>
            <a:r>
              <a:rPr lang="en-GB" sz="1100"/>
              <a:t>.  2017</a:t>
            </a:r>
            <a:endParaRPr lang="en-US" sz="1100"/>
          </a:p>
        </p:txBody>
      </p:sp>
      <p:sp>
        <p:nvSpPr>
          <p:cNvPr id="3" name="Title 1">
            <a:extLst>
              <a:ext uri="{FF2B5EF4-FFF2-40B4-BE49-F238E27FC236}">
                <a16:creationId xmlns:a16="http://schemas.microsoft.com/office/drawing/2014/main" id="{57E32EB5-2B27-0E34-4BD1-3AEC50A66243}"/>
              </a:ext>
            </a:extLst>
          </p:cNvPr>
          <p:cNvSpPr txBox="1">
            <a:spLocks/>
          </p:cNvSpPr>
          <p:nvPr/>
        </p:nvSpPr>
        <p:spPr>
          <a:xfrm>
            <a:off x="142008" y="220261"/>
            <a:ext cx="10772269" cy="865186"/>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a:t>4. The economic case for change – the challenge</a:t>
            </a:r>
          </a:p>
        </p:txBody>
      </p:sp>
      <p:sp>
        <p:nvSpPr>
          <p:cNvPr id="30" name="TextBox 29">
            <a:extLst>
              <a:ext uri="{FF2B5EF4-FFF2-40B4-BE49-F238E27FC236}">
                <a16:creationId xmlns:a16="http://schemas.microsoft.com/office/drawing/2014/main" id="{CACDAD02-98F7-5693-DE6A-26BB57914125}"/>
              </a:ext>
            </a:extLst>
          </p:cNvPr>
          <p:cNvSpPr txBox="1"/>
          <p:nvPr/>
        </p:nvSpPr>
        <p:spPr>
          <a:xfrm>
            <a:off x="6313518" y="1116794"/>
            <a:ext cx="5511783" cy="3293209"/>
          </a:xfrm>
          <a:prstGeom prst="rect">
            <a:avLst/>
          </a:prstGeom>
          <a:noFill/>
        </p:spPr>
        <p:txBody>
          <a:bodyPr wrap="square" rtlCol="0">
            <a:spAutoFit/>
          </a:bodyPr>
          <a:lstStyle/>
          <a:p>
            <a:r>
              <a:rPr lang="en-GB" sz="1600" b="1" dirty="0"/>
              <a:t>Most people experiencing homelessness or in need of </a:t>
            </a:r>
          </a:p>
          <a:p>
            <a:r>
              <a:rPr lang="en-GB" sz="1600" b="1" dirty="0"/>
              <a:t>drug treatment services are aged between 25 and 55.  However, their NHS costs are equivalent to people much older.  </a:t>
            </a:r>
          </a:p>
          <a:p>
            <a:endParaRPr lang="en-GB" sz="1600" b="1" dirty="0"/>
          </a:p>
          <a:p>
            <a:r>
              <a:rPr lang="en-GB" sz="1600" dirty="0"/>
              <a:t>Average NHS costs of a single homeless person =  costs of someone </a:t>
            </a:r>
            <a:r>
              <a:rPr lang="en-GB" sz="1600" b="1" dirty="0"/>
              <a:t>age 85</a:t>
            </a:r>
          </a:p>
          <a:p>
            <a:endParaRPr lang="en-GB" sz="1600" dirty="0"/>
          </a:p>
          <a:p>
            <a:r>
              <a:rPr lang="en-GB" sz="1600"/>
              <a:t>Average NHS costs of a person needing but not receiving drug treatment services = costs of someone </a:t>
            </a:r>
            <a:r>
              <a:rPr lang="en-GB" sz="1600" b="1"/>
              <a:t>age 78</a:t>
            </a:r>
          </a:p>
          <a:p>
            <a:endParaRPr lang="en-GB" sz="1600" dirty="0"/>
          </a:p>
          <a:p>
            <a:r>
              <a:rPr lang="en-GB" sz="1600" dirty="0"/>
              <a:t>Average NHS costs of a person in drug treatment services = costs of someone </a:t>
            </a:r>
            <a:r>
              <a:rPr lang="en-GB" sz="1600" b="1" dirty="0"/>
              <a:t>age 65</a:t>
            </a:r>
          </a:p>
        </p:txBody>
      </p:sp>
      <p:graphicFrame>
        <p:nvGraphicFramePr>
          <p:cNvPr id="31" name="Chart 30">
            <a:extLst>
              <a:ext uri="{FF2B5EF4-FFF2-40B4-BE49-F238E27FC236}">
                <a16:creationId xmlns:a16="http://schemas.microsoft.com/office/drawing/2014/main" id="{CB80335A-13C7-98C6-563F-755F9DA20F89}"/>
              </a:ext>
            </a:extLst>
          </p:cNvPr>
          <p:cNvGraphicFramePr>
            <a:graphicFrameLocks noGrp="1"/>
          </p:cNvGraphicFramePr>
          <p:nvPr>
            <p:extLst>
              <p:ext uri="{D42A27DB-BD31-4B8C-83A1-F6EECF244321}">
                <p14:modId xmlns:p14="http://schemas.microsoft.com/office/powerpoint/2010/main" val="2585381633"/>
              </p:ext>
            </p:extLst>
          </p:nvPr>
        </p:nvGraphicFramePr>
        <p:xfrm>
          <a:off x="366699" y="977311"/>
          <a:ext cx="5576901" cy="4456080"/>
        </p:xfrm>
        <a:graphic>
          <a:graphicData uri="http://schemas.openxmlformats.org/drawingml/2006/chart">
            <c:chart xmlns:c="http://schemas.openxmlformats.org/drawingml/2006/chart" xmlns:r="http://schemas.openxmlformats.org/officeDocument/2006/relationships" r:id="rId5"/>
          </a:graphicData>
        </a:graphic>
      </p:graphicFrame>
      <p:sp>
        <p:nvSpPr>
          <p:cNvPr id="32" name="Rectangle 31">
            <a:extLst>
              <a:ext uri="{FF2B5EF4-FFF2-40B4-BE49-F238E27FC236}">
                <a16:creationId xmlns:a16="http://schemas.microsoft.com/office/drawing/2014/main" id="{BF2AE43D-13C6-6C77-E6E2-98C177E91FC3}"/>
              </a:ext>
            </a:extLst>
          </p:cNvPr>
          <p:cNvSpPr/>
          <p:nvPr/>
        </p:nvSpPr>
        <p:spPr>
          <a:xfrm>
            <a:off x="5911867" y="2594461"/>
            <a:ext cx="223890" cy="245377"/>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D66BEEB-55C3-9C15-1AF2-AAD105648560}"/>
              </a:ext>
            </a:extLst>
          </p:cNvPr>
          <p:cNvSpPr/>
          <p:nvPr/>
        </p:nvSpPr>
        <p:spPr>
          <a:xfrm>
            <a:off x="5911867" y="3218363"/>
            <a:ext cx="223890" cy="245377"/>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69019A71-4FB2-BC28-2CF5-0E9DE65E20AF}"/>
              </a:ext>
            </a:extLst>
          </p:cNvPr>
          <p:cNvSpPr/>
          <p:nvPr/>
        </p:nvSpPr>
        <p:spPr>
          <a:xfrm>
            <a:off x="5911867" y="3818306"/>
            <a:ext cx="223890" cy="245377"/>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9265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20E07BDC-24BB-049E-8574-1E5E72419173}"/>
              </a:ext>
            </a:extLst>
          </p:cNvPr>
          <p:cNvSpPr>
            <a:spLocks noGrp="1"/>
          </p:cNvSpPr>
          <p:nvPr>
            <p:ph idx="1"/>
          </p:nvPr>
        </p:nvSpPr>
        <p:spPr>
          <a:xfrm>
            <a:off x="629107" y="948587"/>
            <a:ext cx="11259959" cy="844839"/>
          </a:xfrm>
        </p:spPr>
        <p:txBody>
          <a:bodyPr>
            <a:normAutofit/>
          </a:bodyPr>
          <a:lstStyle/>
          <a:p>
            <a:r>
              <a:rPr lang="en-GB" sz="1800" b="1">
                <a:solidFill>
                  <a:srgbClr val="01A188"/>
                </a:solidFill>
                <a:ea typeface="Tahoma" panose="020B0604030504040204" pitchFamily="34" charset="0"/>
                <a:cs typeface="Tahoma" panose="020B0604030504040204" pitchFamily="34" charset="0"/>
              </a:rPr>
              <a:t>Evidence shows that implementing bespoke solutions for inclusion health - such as targeted health and social care pathways and providing accessible effective services - benefits patients and reduces the costs of public services.</a:t>
            </a:r>
          </a:p>
        </p:txBody>
      </p:sp>
      <p:sp>
        <p:nvSpPr>
          <p:cNvPr id="6" name="Rectangle 5">
            <a:extLst>
              <a:ext uri="{FF2B5EF4-FFF2-40B4-BE49-F238E27FC236}">
                <a16:creationId xmlns:a16="http://schemas.microsoft.com/office/drawing/2014/main" id="{5F8D55A3-C3F8-D15D-55AA-2239460C4E6E}"/>
              </a:ext>
            </a:extLst>
          </p:cNvPr>
          <p:cNvSpPr/>
          <p:nvPr/>
        </p:nvSpPr>
        <p:spPr>
          <a:xfrm>
            <a:off x="384411" y="1813773"/>
            <a:ext cx="11807589" cy="41979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Aft>
                <a:spcPts val="600"/>
              </a:spcAft>
              <a:buFont typeface="Arial" panose="020B0604020202020204" pitchFamily="34" charset="0"/>
              <a:buChar char="•"/>
            </a:pPr>
            <a:r>
              <a:rPr lang="en-GB">
                <a:solidFill>
                  <a:srgbClr val="0072CE"/>
                </a:solidFill>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Commissioned </a:t>
            </a:r>
            <a:r>
              <a:rPr lang="en-GB">
                <a:solidFill>
                  <a:srgbClr val="0063BE"/>
                </a:solidFill>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by Pathway from Alma Economics</a:t>
            </a:r>
            <a:r>
              <a:rPr lang="en-GB">
                <a:solidFill>
                  <a:schemeClr val="tx1"/>
                </a:solidFill>
                <a:ea typeface="Tahoma" panose="020B0604030504040204" pitchFamily="34" charset="0"/>
                <a:cs typeface="Tahoma" panose="020B0604030504040204" pitchFamily="34" charset="0"/>
              </a:rPr>
              <a:t>, a </a:t>
            </a:r>
            <a:r>
              <a:rPr lang="en-GB" b="1">
                <a:solidFill>
                  <a:schemeClr val="tx1"/>
                </a:solidFill>
                <a:ea typeface="Tahoma" panose="020B0604030504040204" pitchFamily="34" charset="0"/>
                <a:cs typeface="Tahoma" panose="020B0604030504040204" pitchFamily="34" charset="0"/>
              </a:rPr>
              <a:t>cost-benefit analysis </a:t>
            </a:r>
            <a:r>
              <a:rPr lang="en-GB">
                <a:solidFill>
                  <a:schemeClr val="tx1"/>
                </a:solidFill>
                <a:ea typeface="Tahoma" panose="020B0604030504040204" pitchFamily="34" charset="0"/>
                <a:cs typeface="Tahoma" panose="020B0604030504040204" pitchFamily="34" charset="0"/>
              </a:rPr>
              <a:t>shows the positive return on investment of a proposed nationwide initiative to expand specialist intermediate care for people experiencing homelessness, with an estimated </a:t>
            </a:r>
            <a:r>
              <a:rPr lang="en-GB" b="1">
                <a:solidFill>
                  <a:schemeClr val="tx1"/>
                </a:solidFill>
                <a:ea typeface="Tahoma" panose="020B0604030504040204" pitchFamily="34" charset="0"/>
                <a:cs typeface="Tahoma" panose="020B0604030504040204" pitchFamily="34" charset="0"/>
              </a:rPr>
              <a:t>financial benefit of £1.20 and societal benefit of £4.30 </a:t>
            </a:r>
            <a:r>
              <a:rPr lang="en-GB">
                <a:solidFill>
                  <a:schemeClr val="tx1"/>
                </a:solidFill>
                <a:ea typeface="Tahoma" panose="020B0604030504040204" pitchFamily="34" charset="0"/>
                <a:cs typeface="Tahoma" panose="020B0604030504040204" pitchFamily="34" charset="0"/>
              </a:rPr>
              <a:t>for every £1 spent.</a:t>
            </a:r>
          </a:p>
          <a:p>
            <a:pPr marL="285750" indent="-285750">
              <a:spcAft>
                <a:spcPts val="600"/>
              </a:spcAft>
              <a:buFont typeface="Arial" panose="020B0604020202020204" pitchFamily="34" charset="0"/>
              <a:buChar char="•"/>
            </a:pPr>
            <a:r>
              <a:rPr lang="en-GB">
                <a:solidFill>
                  <a:srgbClr val="0072CE"/>
                </a:solidFill>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An economic analysis </a:t>
            </a:r>
            <a:r>
              <a:rPr lang="en-GB">
                <a:solidFill>
                  <a:schemeClr val="tx1"/>
                </a:solidFill>
                <a:ea typeface="Tahoma" panose="020B0604030504040204" pitchFamily="34" charset="0"/>
                <a:cs typeface="Tahoma" panose="020B0604030504040204" pitchFamily="34" charset="0"/>
              </a:rPr>
              <a:t>investigating the cost-effectiveness of three different ‘in patient care coordination and discharge planning’ configurations for adults experiencing homelessness, highlighted that specialist Homeless Hospital Discharge care is </a:t>
            </a:r>
            <a:r>
              <a:rPr lang="en-GB" b="1">
                <a:solidFill>
                  <a:schemeClr val="tx1"/>
                </a:solidFill>
                <a:ea typeface="Tahoma" panose="020B0604030504040204" pitchFamily="34" charset="0"/>
                <a:cs typeface="Tahoma" panose="020B0604030504040204" pitchFamily="34" charset="0"/>
              </a:rPr>
              <a:t>more cost-effective </a:t>
            </a:r>
            <a:r>
              <a:rPr lang="en-GB">
                <a:solidFill>
                  <a:schemeClr val="tx1"/>
                </a:solidFill>
                <a:ea typeface="Tahoma" panose="020B0604030504040204" pitchFamily="34" charset="0"/>
                <a:cs typeface="Tahoma" panose="020B0604030504040204" pitchFamily="34" charset="0"/>
              </a:rPr>
              <a:t>than standard care, resulted in </a:t>
            </a:r>
            <a:r>
              <a:rPr lang="en-GB" b="1">
                <a:solidFill>
                  <a:schemeClr val="tx1"/>
                </a:solidFill>
                <a:ea typeface="Tahoma" panose="020B0604030504040204" pitchFamily="34" charset="0"/>
                <a:cs typeface="Tahoma" panose="020B0604030504040204" pitchFamily="34" charset="0"/>
              </a:rPr>
              <a:t>fewer bed days per year</a:t>
            </a:r>
            <a:r>
              <a:rPr lang="en-GB">
                <a:solidFill>
                  <a:schemeClr val="tx1"/>
                </a:solidFill>
                <a:ea typeface="Tahoma" panose="020B0604030504040204" pitchFamily="34" charset="0"/>
                <a:cs typeface="Tahoma" panose="020B0604030504040204" pitchFamily="34" charset="0"/>
              </a:rPr>
              <a:t> and presented </a:t>
            </a:r>
            <a:r>
              <a:rPr lang="en-GB" b="1">
                <a:solidFill>
                  <a:schemeClr val="tx1"/>
                </a:solidFill>
                <a:ea typeface="Tahoma" panose="020B0604030504040204" pitchFamily="34" charset="0"/>
                <a:cs typeface="Tahoma" panose="020B0604030504040204" pitchFamily="34" charset="0"/>
              </a:rPr>
              <a:t>better quality-adjusted life year (QALY) outcomes.</a:t>
            </a:r>
          </a:p>
          <a:p>
            <a:pPr marL="285750" indent="-285750">
              <a:spcAft>
                <a:spcPts val="600"/>
              </a:spcAft>
              <a:buFont typeface="Arial" panose="020B0604020202020204" pitchFamily="34" charset="0"/>
              <a:buChar char="•"/>
            </a:pPr>
            <a:r>
              <a:rPr lang="en-GB">
                <a:solidFill>
                  <a:schemeClr val="tx1"/>
                </a:solidFill>
                <a:ea typeface="Tahoma" panose="020B0604030504040204" pitchFamily="34" charset="0"/>
                <a:cs typeface="Tahoma" panose="020B0604030504040204" pitchFamily="34" charset="0"/>
                <a:hlinkClick r:id="rId4"/>
              </a:rPr>
              <a:t>A realist evaluation </a:t>
            </a:r>
            <a:r>
              <a:rPr lang="en-GB">
                <a:solidFill>
                  <a:schemeClr val="tx1"/>
                </a:solidFill>
                <a:ea typeface="Tahoma" panose="020B0604030504040204" pitchFamily="34" charset="0"/>
                <a:cs typeface="Tahoma" panose="020B0604030504040204" pitchFamily="34" charset="0"/>
              </a:rPr>
              <a:t>found specialist homeless hospital discharge schemes employing multidisciplinary co-ordination and ‘step-down’ intermediate care reduced delayed transfers of care and </a:t>
            </a:r>
            <a:r>
              <a:rPr lang="en-GB" b="1">
                <a:solidFill>
                  <a:schemeClr val="tx1"/>
                </a:solidFill>
                <a:ea typeface="Tahoma" panose="020B0604030504040204" pitchFamily="34" charset="0"/>
                <a:cs typeface="Tahoma" panose="020B0604030504040204" pitchFamily="34" charset="0"/>
              </a:rPr>
              <a:t>reduced A&amp;E visits by 18%.</a:t>
            </a:r>
          </a:p>
          <a:p>
            <a:pPr marL="285750" indent="-285750">
              <a:spcAft>
                <a:spcPts val="600"/>
              </a:spcAft>
              <a:buFont typeface="Arial" panose="020B0604020202020204" pitchFamily="34" charset="0"/>
              <a:buChar char="•"/>
            </a:pPr>
            <a:r>
              <a:rPr lang="en-GB">
                <a:solidFill>
                  <a:srgbClr val="0063BE"/>
                </a:solidFill>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A </a:t>
            </a:r>
            <a:r>
              <a:rPr lang="en-GB">
                <a:solidFill>
                  <a:srgbClr val="0072CE"/>
                </a:solidFill>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cost-benefit analysis</a:t>
            </a:r>
            <a:r>
              <a:rPr lang="en-GB">
                <a:solidFill>
                  <a:srgbClr val="0072CE"/>
                </a:solidFill>
                <a:ea typeface="Tahoma" panose="020B0604030504040204" pitchFamily="34" charset="0"/>
                <a:cs typeface="Tahoma" panose="020B0604030504040204" pitchFamily="34" charset="0"/>
              </a:rPr>
              <a:t> </a:t>
            </a:r>
            <a:r>
              <a:rPr lang="en-GB">
                <a:solidFill>
                  <a:schemeClr val="tx1"/>
                </a:solidFill>
                <a:ea typeface="Tahoma" panose="020B0604030504040204" pitchFamily="34" charset="0"/>
                <a:cs typeface="Tahoma" panose="020B0604030504040204" pitchFamily="34" charset="0"/>
              </a:rPr>
              <a:t>based on current experiences of Gypsy, Roma and Traveller families showed that an improved dementia and carer pathway was estimated at less than half the cost of the current pathway, </a:t>
            </a:r>
            <a:r>
              <a:rPr lang="en-GB" b="1">
                <a:solidFill>
                  <a:schemeClr val="tx1"/>
                </a:solidFill>
                <a:ea typeface="Tahoma" panose="020B0604030504040204" pitchFamily="34" charset="0"/>
                <a:cs typeface="Tahoma" panose="020B0604030504040204" pitchFamily="34" charset="0"/>
              </a:rPr>
              <a:t>from £20,298 down to £8,884</a:t>
            </a:r>
            <a:r>
              <a:rPr lang="en-GB">
                <a:solidFill>
                  <a:schemeClr val="tx1"/>
                </a:solidFill>
                <a:ea typeface="Tahoma" panose="020B0604030504040204" pitchFamily="34" charset="0"/>
                <a:cs typeface="Tahoma" panose="020B0604030504040204" pitchFamily="34" charset="0"/>
              </a:rPr>
              <a:t>. The analysis also highlighted that up-front investment, for example in appropriate social work engagement, or in GP outreach work, </a:t>
            </a:r>
            <a:r>
              <a:rPr lang="en-GB">
                <a:solidFill>
                  <a:schemeClr val="tx1"/>
                </a:solidFill>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can pay for itself many times over in the longer term</a:t>
            </a:r>
            <a:r>
              <a:rPr lang="en-GB">
                <a:solidFill>
                  <a:schemeClr val="tx1"/>
                </a:solidFill>
                <a:ea typeface="Tahoma" panose="020B0604030504040204" pitchFamily="34" charset="0"/>
                <a:cs typeface="Tahoma" panose="020B0604030504040204" pitchFamily="34" charset="0"/>
              </a:rPr>
              <a:t>.</a:t>
            </a:r>
          </a:p>
        </p:txBody>
      </p:sp>
      <p:sp>
        <p:nvSpPr>
          <p:cNvPr id="9" name="Title 1">
            <a:extLst>
              <a:ext uri="{FF2B5EF4-FFF2-40B4-BE49-F238E27FC236}">
                <a16:creationId xmlns:a16="http://schemas.microsoft.com/office/drawing/2014/main" id="{230578D0-87B5-5A4B-4F7F-9A5FB5702B3A}"/>
              </a:ext>
            </a:extLst>
          </p:cNvPr>
          <p:cNvSpPr txBox="1">
            <a:spLocks/>
          </p:cNvSpPr>
          <p:nvPr/>
        </p:nvSpPr>
        <p:spPr>
          <a:xfrm>
            <a:off x="142008" y="220261"/>
            <a:ext cx="10772269" cy="865186"/>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a:t>4. The economic case for change – what works?</a:t>
            </a:r>
          </a:p>
        </p:txBody>
      </p:sp>
    </p:spTree>
    <p:extLst>
      <p:ext uri="{BB962C8B-B14F-4D97-AF65-F5344CB8AC3E}">
        <p14:creationId xmlns:p14="http://schemas.microsoft.com/office/powerpoint/2010/main" val="3867401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DB6E76-EE95-B053-317F-B31BC100DC58}"/>
              </a:ext>
            </a:extLst>
          </p:cNvPr>
          <p:cNvSpPr>
            <a:spLocks noGrp="1"/>
          </p:cNvSpPr>
          <p:nvPr>
            <p:ph idx="1"/>
          </p:nvPr>
        </p:nvSpPr>
        <p:spPr>
          <a:xfrm>
            <a:off x="359400" y="1154521"/>
            <a:ext cx="11473200" cy="4872288"/>
          </a:xfrm>
        </p:spPr>
        <p:txBody>
          <a:bodyPr>
            <a:noAutofit/>
          </a:bodyPr>
          <a:lstStyle/>
          <a:p>
            <a:pPr marL="285750" indent="-285750">
              <a:buFont typeface="Arial" panose="020B0604020202020204" pitchFamily="34" charset="0"/>
              <a:buChar char="•"/>
            </a:pPr>
            <a:r>
              <a:rPr lang="en-GB" sz="1800">
                <a:hlinkClick r:id="rId2"/>
              </a:rPr>
              <a:t>Housing first pilots</a:t>
            </a:r>
            <a:r>
              <a:rPr lang="en-GB" sz="1800"/>
              <a:t> which take a multidisciplinary approach targeted at entrenched homelessness with complex needs in Liverpool show an average saving of </a:t>
            </a:r>
            <a:r>
              <a:rPr lang="en-GB" sz="1800" b="1"/>
              <a:t>£35,000 for each </a:t>
            </a:r>
            <a:r>
              <a:rPr lang="en-GB" sz="1800"/>
              <a:t>(range £27,000-£66,000) in prisons and drug treatment services is highly cost effective.</a:t>
            </a:r>
          </a:p>
          <a:p>
            <a:pPr marL="285750" indent="-285750">
              <a:buFont typeface="Arial" panose="020B0604020202020204" pitchFamily="34" charset="0"/>
              <a:buChar char="•"/>
            </a:pPr>
            <a:r>
              <a:rPr lang="en-GB" sz="1800">
                <a:hlinkClick r:id="rId3"/>
              </a:rPr>
              <a:t>The Groundswell homeless peer advocacy </a:t>
            </a:r>
            <a:r>
              <a:rPr lang="en-GB" sz="1800"/>
              <a:t>programme has been found to reduce missed health appointments by 68% with an average return on investment of </a:t>
            </a:r>
            <a:r>
              <a:rPr lang="en-GB" sz="1800" b="1"/>
              <a:t>£2.43 for every £1 spent.</a:t>
            </a:r>
            <a:endParaRPr lang="en-GB" sz="1800"/>
          </a:p>
          <a:p>
            <a:pPr marL="285750" indent="-285750">
              <a:buFont typeface="Arial" panose="020B0604020202020204" pitchFamily="34" charset="0"/>
              <a:buChar char="•"/>
            </a:pPr>
            <a:r>
              <a:rPr lang="en-GB" sz="1800">
                <a:hlinkClick r:id="rId4"/>
              </a:rPr>
              <a:t>Peer supported hepatitis C screening</a:t>
            </a:r>
            <a:r>
              <a:rPr lang="en-GB" sz="1800"/>
              <a:t> in people experiencing homelessness improve testing and treatment uptake amongst marginalised groups has been found to be </a:t>
            </a:r>
            <a:r>
              <a:rPr lang="en-GB" sz="1800" b="1"/>
              <a:t>highly cost effective and cost saving, </a:t>
            </a:r>
            <a:r>
              <a:rPr lang="en-GB" sz="1800"/>
              <a:t>with an incremental cost effectiveness ratio of £9,408 per QALY (quality-adjusted life year) which is cost-effective at the UK willingness-to-pay threshold of £20,000 per QALY.</a:t>
            </a:r>
          </a:p>
          <a:p>
            <a:pPr marL="285750" indent="-285750">
              <a:buFont typeface="Arial" panose="020B0604020202020204" pitchFamily="34" charset="0"/>
              <a:buChar char="•"/>
            </a:pPr>
            <a:r>
              <a:rPr lang="en-GB" sz="1800">
                <a:hlinkClick r:id="rId5"/>
              </a:rPr>
              <a:t>Outreached tuberculosis screening </a:t>
            </a:r>
            <a:r>
              <a:rPr lang="en-GB" sz="1800"/>
              <a:t>and supported case management of people experiencing homelessness is highly cost effective.</a:t>
            </a:r>
          </a:p>
          <a:p>
            <a:pPr marL="285750" indent="-285750">
              <a:buFont typeface="Arial" panose="020B0604020202020204" pitchFamily="34" charset="0"/>
              <a:buChar char="•"/>
            </a:pPr>
            <a:r>
              <a:rPr lang="en-GB" sz="1800">
                <a:hlinkClick r:id="rId6"/>
              </a:rPr>
              <a:t>Needle and syringe programmes</a:t>
            </a:r>
            <a:r>
              <a:rPr lang="en-GB" sz="1800"/>
              <a:t> are </a:t>
            </a:r>
            <a:r>
              <a:rPr lang="en-GB" sz="1800" b="1"/>
              <a:t>highly cost effective </a:t>
            </a:r>
            <a:r>
              <a:rPr lang="en-GB" sz="1800"/>
              <a:t>and potentially cost saving even when only considering their impact on reducing hepatitis C transmission.</a:t>
            </a:r>
          </a:p>
          <a:p>
            <a:pPr marL="285750" indent="-285750">
              <a:buFont typeface="Arial" panose="020B0604020202020204" pitchFamily="34" charset="0"/>
              <a:buChar char="•"/>
            </a:pPr>
            <a:r>
              <a:rPr lang="en-GB" sz="1800">
                <a:hlinkClick r:id="rId7"/>
              </a:rPr>
              <a:t>Opioid substitution therapy</a:t>
            </a:r>
            <a:r>
              <a:rPr lang="en-GB" sz="1800"/>
              <a:t> </a:t>
            </a:r>
            <a:r>
              <a:rPr lang="en-GB" sz="1800" b="1"/>
              <a:t>is highly cost effective from an NHS perspective </a:t>
            </a:r>
            <a:r>
              <a:rPr lang="en-GB" sz="1800"/>
              <a:t>and cost saving from a societal perspective, incremental cost effectiveness ratios ranged from £13,923 - £14,206 per QALY.</a:t>
            </a:r>
          </a:p>
        </p:txBody>
      </p:sp>
      <p:sp>
        <p:nvSpPr>
          <p:cNvPr id="6" name="Title 1">
            <a:extLst>
              <a:ext uri="{FF2B5EF4-FFF2-40B4-BE49-F238E27FC236}">
                <a16:creationId xmlns:a16="http://schemas.microsoft.com/office/drawing/2014/main" id="{A2A8F878-8DF7-0F85-BC9F-39F99FE294F4}"/>
              </a:ext>
            </a:extLst>
          </p:cNvPr>
          <p:cNvSpPr txBox="1">
            <a:spLocks/>
          </p:cNvSpPr>
          <p:nvPr/>
        </p:nvSpPr>
        <p:spPr>
          <a:xfrm>
            <a:off x="142008" y="220261"/>
            <a:ext cx="10772269" cy="865186"/>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a:t>4. The economic case for change – what works?</a:t>
            </a:r>
          </a:p>
        </p:txBody>
      </p:sp>
    </p:spTree>
    <p:extLst>
      <p:ext uri="{BB962C8B-B14F-4D97-AF65-F5344CB8AC3E}">
        <p14:creationId xmlns:p14="http://schemas.microsoft.com/office/powerpoint/2010/main" val="62059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242D27A-AF71-3A5D-BCEB-C044042143C8}"/>
              </a:ext>
            </a:extLst>
          </p:cNvPr>
          <p:cNvSpPr txBox="1"/>
          <p:nvPr/>
        </p:nvSpPr>
        <p:spPr>
          <a:xfrm>
            <a:off x="488760" y="906253"/>
            <a:ext cx="11561232" cy="677108"/>
          </a:xfrm>
          <a:prstGeom prst="rect">
            <a:avLst/>
          </a:prstGeom>
          <a:noFill/>
        </p:spPr>
        <p:txBody>
          <a:bodyPr wrap="square">
            <a:spAutoFit/>
          </a:bodyPr>
          <a:lstStyle/>
          <a:p>
            <a:pPr algn="l"/>
            <a:r>
              <a:rPr lang="en-GB" sz="2000" b="1" i="0">
                <a:solidFill>
                  <a:srgbClr val="01A188"/>
                </a:solidFill>
                <a:effectLst/>
                <a:ea typeface="Tahoma" panose="020B0604030504040204" pitchFamily="34" charset="0"/>
                <a:cs typeface="Tahoma" panose="020B0604030504040204" pitchFamily="34" charset="0"/>
              </a:rPr>
              <a:t>NICE guideline NG214: </a:t>
            </a:r>
            <a:r>
              <a:rPr lang="en-GB" sz="2000" i="0">
                <a:solidFill>
                  <a:srgbClr val="01A188"/>
                </a:solidFill>
                <a:effectLst/>
                <a:ea typeface="Tahoma" panose="020B0604030504040204" pitchFamily="34" charset="0"/>
                <a:cs typeface="Tahoma" panose="020B0604030504040204" pitchFamily="34" charset="0"/>
              </a:rPr>
              <a:t>Integrated health and social care for people experiencing homelessness</a:t>
            </a:r>
          </a:p>
          <a:p>
            <a:pPr algn="l"/>
            <a:endParaRPr lang="en-GB" b="1" i="0">
              <a:solidFill>
                <a:srgbClr val="0E0E0E"/>
              </a:solidFill>
              <a:effectLst/>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id="{E14CEDAE-96AB-586F-627F-96342ED14B4A}"/>
              </a:ext>
            </a:extLst>
          </p:cNvPr>
          <p:cNvSpPr txBox="1"/>
          <p:nvPr/>
        </p:nvSpPr>
        <p:spPr>
          <a:xfrm>
            <a:off x="512233" y="1404166"/>
            <a:ext cx="5033433" cy="4524315"/>
          </a:xfrm>
          <a:prstGeom prst="rect">
            <a:avLst/>
          </a:prstGeom>
          <a:noFill/>
        </p:spPr>
        <p:txBody>
          <a:bodyPr wrap="square">
            <a:spAutoFit/>
          </a:bodyPr>
          <a:lstStyle/>
          <a:p>
            <a:r>
              <a:rPr lang="en-GB">
                <a:ea typeface="Tahoma" panose="020B0604030504040204" pitchFamily="34" charset="0"/>
                <a:cs typeface="Tahoma" panose="020B0604030504040204" pitchFamily="34" charset="0"/>
              </a:rPr>
              <a:t>The NICE guideline 214 provides guidance on developing models of service provision that are specific to people experiencing homelessness, as well as improving how to improve access and engagement within mainstream services. </a:t>
            </a:r>
          </a:p>
          <a:p>
            <a:endParaRPr lang="en-GB">
              <a:solidFill>
                <a:srgbClr val="0E0E0E"/>
              </a:solidFill>
              <a:ea typeface="Tahoma" panose="020B0604030504040204" pitchFamily="34" charset="0"/>
              <a:cs typeface="Tahoma" panose="020B0604030504040204" pitchFamily="34" charset="0"/>
            </a:endParaRPr>
          </a:p>
          <a:p>
            <a:r>
              <a:rPr lang="en-GB">
                <a:solidFill>
                  <a:srgbClr val="0E0E0E"/>
                </a:solidFill>
                <a:ea typeface="Tahoma" panose="020B0604030504040204" pitchFamily="34" charset="0"/>
                <a:cs typeface="Tahoma" panose="020B0604030504040204" pitchFamily="34" charset="0"/>
              </a:rPr>
              <a:t>The needs of the homeless population overlap considerably with other inclusion health groups, and housing precarity is a common experience amongst inclusion health groups. </a:t>
            </a:r>
          </a:p>
          <a:p>
            <a:endParaRPr lang="en-GB" b="1">
              <a:solidFill>
                <a:srgbClr val="0E0E0E"/>
              </a:solidFill>
              <a:ea typeface="Tahoma" panose="020B0604030504040204" pitchFamily="34" charset="0"/>
              <a:cs typeface="Tahoma" panose="020B0604030504040204" pitchFamily="34" charset="0"/>
            </a:endParaRPr>
          </a:p>
          <a:p>
            <a:r>
              <a:rPr lang="en-GB" b="1">
                <a:solidFill>
                  <a:srgbClr val="0E0E0E"/>
                </a:solidFill>
                <a:ea typeface="Tahoma" panose="020B0604030504040204" pitchFamily="34" charset="0"/>
                <a:cs typeface="Tahoma" panose="020B0604030504040204" pitchFamily="34" charset="0"/>
              </a:rPr>
              <a:t>NICE guideline NG214 should therefore be used to inform best practice for integrating </a:t>
            </a:r>
            <a:r>
              <a:rPr lang="en-GB" b="1">
                <a:ea typeface="Tahoma" panose="020B0604030504040204" pitchFamily="34" charset="0"/>
                <a:cs typeface="Tahoma" panose="020B0604030504040204" pitchFamily="34" charset="0"/>
              </a:rPr>
              <a:t>services to improve outcomes for people experiencing homelessness and inclusion health groups more generally.</a:t>
            </a:r>
          </a:p>
        </p:txBody>
      </p:sp>
      <p:sp>
        <p:nvSpPr>
          <p:cNvPr id="7" name="TextBox 6">
            <a:extLst>
              <a:ext uri="{FF2B5EF4-FFF2-40B4-BE49-F238E27FC236}">
                <a16:creationId xmlns:a16="http://schemas.microsoft.com/office/drawing/2014/main" id="{60BB2909-E6F8-2112-3D0D-B3E0608E64C2}"/>
              </a:ext>
            </a:extLst>
          </p:cNvPr>
          <p:cNvSpPr txBox="1"/>
          <p:nvPr/>
        </p:nvSpPr>
        <p:spPr>
          <a:xfrm>
            <a:off x="5954185" y="1301718"/>
            <a:ext cx="5346700" cy="4893647"/>
          </a:xfrm>
          <a:prstGeom prst="rect">
            <a:avLst/>
          </a:prstGeom>
          <a:noFill/>
        </p:spPr>
        <p:txBody>
          <a:bodyPr wrap="square">
            <a:spAutoFit/>
          </a:bodyPr>
          <a:lstStyle/>
          <a:p>
            <a:pPr algn="l">
              <a:spcAft>
                <a:spcPts val="600"/>
              </a:spcAft>
            </a:pPr>
            <a:r>
              <a:rPr lang="en-GB" b="1" i="0">
                <a:solidFill>
                  <a:srgbClr val="005EA5"/>
                </a:solidFill>
                <a:effectLst/>
                <a:ea typeface="Tahoma" panose="020B0604030504040204" pitchFamily="34" charset="0"/>
                <a:cs typeface="Tahoma" panose="020B0604030504040204" pitchFamily="34" charset="0"/>
                <a:hlinkClick r:id="rId2"/>
              </a:rPr>
              <a:t>Recommendations include: </a:t>
            </a:r>
          </a:p>
          <a:p>
            <a:pPr algn="l">
              <a:spcAft>
                <a:spcPts val="600"/>
              </a:spcAft>
            </a:pPr>
            <a:r>
              <a:rPr lang="en-GB" b="0" i="0">
                <a:solidFill>
                  <a:srgbClr val="005EA5"/>
                </a:solidFill>
                <a:effectLst/>
                <a:ea typeface="Tahoma" panose="020B0604030504040204" pitchFamily="34" charset="0"/>
                <a:cs typeface="Tahoma" panose="020B0604030504040204" pitchFamily="34" charset="0"/>
                <a:hlinkClick r:id="rId2"/>
              </a:rPr>
              <a:t>1.1 General principles</a:t>
            </a:r>
            <a:endParaRPr lang="en-GB" b="0" i="0">
              <a:solidFill>
                <a:srgbClr val="0E0E0E"/>
              </a:solidFill>
              <a:effectLst/>
              <a:ea typeface="Tahoma" panose="020B0604030504040204" pitchFamily="34" charset="0"/>
              <a:cs typeface="Tahoma" panose="020B0604030504040204" pitchFamily="34" charset="0"/>
            </a:endParaRPr>
          </a:p>
          <a:p>
            <a:pPr algn="l">
              <a:spcAft>
                <a:spcPts val="600"/>
              </a:spcAft>
            </a:pPr>
            <a:r>
              <a:rPr lang="en-GB" b="0" i="0">
                <a:solidFill>
                  <a:srgbClr val="005EA5"/>
                </a:solidFill>
                <a:effectLst/>
                <a:ea typeface="Tahoma" panose="020B0604030504040204" pitchFamily="34" charset="0"/>
                <a:cs typeface="Tahoma" panose="020B0604030504040204" pitchFamily="34" charset="0"/>
                <a:hlinkClick r:id="rId3"/>
              </a:rPr>
              <a:t>1.2 Planning and commissioning</a:t>
            </a:r>
            <a:endParaRPr lang="en-GB" b="0" i="0">
              <a:solidFill>
                <a:srgbClr val="0E0E0E"/>
              </a:solidFill>
              <a:effectLst/>
              <a:ea typeface="Tahoma" panose="020B0604030504040204" pitchFamily="34" charset="0"/>
              <a:cs typeface="Tahoma" panose="020B0604030504040204" pitchFamily="34" charset="0"/>
            </a:endParaRPr>
          </a:p>
          <a:p>
            <a:pPr algn="l">
              <a:spcAft>
                <a:spcPts val="600"/>
              </a:spcAft>
            </a:pPr>
            <a:r>
              <a:rPr lang="en-GB" b="0" i="0">
                <a:solidFill>
                  <a:srgbClr val="005EA5"/>
                </a:solidFill>
                <a:effectLst/>
                <a:ea typeface="Tahoma" panose="020B0604030504040204" pitchFamily="34" charset="0"/>
                <a:cs typeface="Tahoma" panose="020B0604030504040204" pitchFamily="34" charset="0"/>
                <a:hlinkClick r:id="rId4"/>
              </a:rPr>
              <a:t>1.3 Models of multidisciplinary service provision</a:t>
            </a:r>
            <a:endParaRPr lang="en-GB" b="0" i="0">
              <a:solidFill>
                <a:srgbClr val="0E0E0E"/>
              </a:solidFill>
              <a:effectLst/>
              <a:ea typeface="Tahoma" panose="020B0604030504040204" pitchFamily="34" charset="0"/>
              <a:cs typeface="Tahoma" panose="020B0604030504040204" pitchFamily="34" charset="0"/>
            </a:endParaRPr>
          </a:p>
          <a:p>
            <a:pPr algn="l">
              <a:spcAft>
                <a:spcPts val="600"/>
              </a:spcAft>
            </a:pPr>
            <a:r>
              <a:rPr lang="en-GB" b="0" i="0">
                <a:solidFill>
                  <a:srgbClr val="005EA5"/>
                </a:solidFill>
                <a:effectLst/>
                <a:ea typeface="Tahoma" panose="020B0604030504040204" pitchFamily="34" charset="0"/>
                <a:cs typeface="Tahoma" panose="020B0604030504040204" pitchFamily="34" charset="0"/>
                <a:hlinkClick r:id="rId5"/>
              </a:rPr>
              <a:t>1.4 The role of peers</a:t>
            </a:r>
            <a:endParaRPr lang="en-GB" b="0" i="0">
              <a:solidFill>
                <a:srgbClr val="0E0E0E"/>
              </a:solidFill>
              <a:effectLst/>
              <a:ea typeface="Tahoma" panose="020B0604030504040204" pitchFamily="34" charset="0"/>
              <a:cs typeface="Tahoma" panose="020B0604030504040204" pitchFamily="34" charset="0"/>
            </a:endParaRPr>
          </a:p>
          <a:p>
            <a:pPr algn="l">
              <a:spcAft>
                <a:spcPts val="600"/>
              </a:spcAft>
            </a:pPr>
            <a:r>
              <a:rPr lang="en-GB" b="0" i="0">
                <a:solidFill>
                  <a:srgbClr val="005EA5"/>
                </a:solidFill>
                <a:effectLst/>
                <a:ea typeface="Tahoma" panose="020B0604030504040204" pitchFamily="34" charset="0"/>
                <a:cs typeface="Tahoma" panose="020B0604030504040204" pitchFamily="34" charset="0"/>
                <a:hlinkClick r:id="rId6"/>
              </a:rPr>
              <a:t>1.5 Improving access to and engagement with health and social care</a:t>
            </a:r>
            <a:endParaRPr lang="en-GB" b="0" i="0">
              <a:solidFill>
                <a:srgbClr val="0E0E0E"/>
              </a:solidFill>
              <a:effectLst/>
              <a:ea typeface="Tahoma" panose="020B0604030504040204" pitchFamily="34" charset="0"/>
              <a:cs typeface="Tahoma" panose="020B0604030504040204" pitchFamily="34" charset="0"/>
            </a:endParaRPr>
          </a:p>
          <a:p>
            <a:pPr algn="l">
              <a:spcAft>
                <a:spcPts val="600"/>
              </a:spcAft>
            </a:pPr>
            <a:r>
              <a:rPr lang="en-GB" b="0" i="0">
                <a:solidFill>
                  <a:srgbClr val="005EA5"/>
                </a:solidFill>
                <a:effectLst/>
                <a:ea typeface="Tahoma" panose="020B0604030504040204" pitchFamily="34" charset="0"/>
                <a:cs typeface="Tahoma" panose="020B0604030504040204" pitchFamily="34" charset="0"/>
                <a:hlinkClick r:id="rId7"/>
              </a:rPr>
              <a:t>1.6 Assessing individual needs</a:t>
            </a:r>
            <a:endParaRPr lang="en-GB" b="0" i="0">
              <a:solidFill>
                <a:srgbClr val="0E0E0E"/>
              </a:solidFill>
              <a:effectLst/>
              <a:ea typeface="Tahoma" panose="020B0604030504040204" pitchFamily="34" charset="0"/>
              <a:cs typeface="Tahoma" panose="020B0604030504040204" pitchFamily="34" charset="0"/>
            </a:endParaRPr>
          </a:p>
          <a:p>
            <a:pPr algn="l">
              <a:spcAft>
                <a:spcPts val="600"/>
              </a:spcAft>
            </a:pPr>
            <a:r>
              <a:rPr lang="en-GB" b="0" i="0">
                <a:solidFill>
                  <a:srgbClr val="005EA5"/>
                </a:solidFill>
                <a:effectLst/>
                <a:ea typeface="Tahoma" panose="020B0604030504040204" pitchFamily="34" charset="0"/>
                <a:cs typeface="Tahoma" panose="020B0604030504040204" pitchFamily="34" charset="0"/>
                <a:hlinkClick r:id="rId8"/>
              </a:rPr>
              <a:t>1.7 Intermediate care</a:t>
            </a:r>
            <a:endParaRPr lang="en-GB" b="0" i="0">
              <a:solidFill>
                <a:srgbClr val="0E0E0E"/>
              </a:solidFill>
              <a:effectLst/>
              <a:ea typeface="Tahoma" panose="020B0604030504040204" pitchFamily="34" charset="0"/>
              <a:cs typeface="Tahoma" panose="020B0604030504040204" pitchFamily="34" charset="0"/>
            </a:endParaRPr>
          </a:p>
          <a:p>
            <a:pPr algn="l">
              <a:spcAft>
                <a:spcPts val="600"/>
              </a:spcAft>
            </a:pPr>
            <a:r>
              <a:rPr lang="en-GB" b="0" i="0">
                <a:solidFill>
                  <a:srgbClr val="005EA5"/>
                </a:solidFill>
                <a:effectLst/>
                <a:ea typeface="Tahoma" panose="020B0604030504040204" pitchFamily="34" charset="0"/>
                <a:cs typeface="Tahoma" panose="020B0604030504040204" pitchFamily="34" charset="0"/>
                <a:hlinkClick r:id="rId9"/>
              </a:rPr>
              <a:t>1.8 Transitions between different settings</a:t>
            </a:r>
            <a:endParaRPr lang="en-GB" b="0" i="0">
              <a:solidFill>
                <a:srgbClr val="0E0E0E"/>
              </a:solidFill>
              <a:effectLst/>
              <a:ea typeface="Tahoma" panose="020B0604030504040204" pitchFamily="34" charset="0"/>
              <a:cs typeface="Tahoma" panose="020B0604030504040204" pitchFamily="34" charset="0"/>
            </a:endParaRPr>
          </a:p>
          <a:p>
            <a:pPr algn="l">
              <a:spcAft>
                <a:spcPts val="600"/>
              </a:spcAft>
            </a:pPr>
            <a:r>
              <a:rPr lang="en-GB" b="0" i="0">
                <a:solidFill>
                  <a:srgbClr val="005EA5"/>
                </a:solidFill>
                <a:effectLst/>
                <a:ea typeface="Tahoma" panose="020B0604030504040204" pitchFamily="34" charset="0"/>
                <a:cs typeface="Tahoma" panose="020B0604030504040204" pitchFamily="34" charset="0"/>
                <a:hlinkClick r:id="rId10"/>
              </a:rPr>
              <a:t>1.9 Housing with health and social care support</a:t>
            </a:r>
            <a:endParaRPr lang="en-GB" b="0" i="0">
              <a:solidFill>
                <a:srgbClr val="0E0E0E"/>
              </a:solidFill>
              <a:effectLst/>
              <a:ea typeface="Tahoma" panose="020B0604030504040204" pitchFamily="34" charset="0"/>
              <a:cs typeface="Tahoma" panose="020B0604030504040204" pitchFamily="34" charset="0"/>
            </a:endParaRPr>
          </a:p>
          <a:p>
            <a:pPr algn="l">
              <a:spcAft>
                <a:spcPts val="600"/>
              </a:spcAft>
            </a:pPr>
            <a:r>
              <a:rPr lang="en-GB" b="0" i="0">
                <a:solidFill>
                  <a:srgbClr val="005EA5"/>
                </a:solidFill>
                <a:effectLst/>
                <a:ea typeface="Tahoma" panose="020B0604030504040204" pitchFamily="34" charset="0"/>
                <a:cs typeface="Tahoma" panose="020B0604030504040204" pitchFamily="34" charset="0"/>
                <a:hlinkClick r:id="rId11"/>
              </a:rPr>
              <a:t>1.10 Safeguarding</a:t>
            </a:r>
            <a:endParaRPr lang="en-GB" b="0" i="0">
              <a:solidFill>
                <a:srgbClr val="0E0E0E"/>
              </a:solidFill>
              <a:effectLst/>
              <a:ea typeface="Tahoma" panose="020B0604030504040204" pitchFamily="34" charset="0"/>
              <a:cs typeface="Tahoma" panose="020B0604030504040204" pitchFamily="34" charset="0"/>
            </a:endParaRPr>
          </a:p>
          <a:p>
            <a:pPr algn="l">
              <a:spcAft>
                <a:spcPts val="600"/>
              </a:spcAft>
            </a:pPr>
            <a:r>
              <a:rPr lang="en-GB" b="0" i="0">
                <a:solidFill>
                  <a:srgbClr val="005EA5"/>
                </a:solidFill>
                <a:effectLst/>
                <a:ea typeface="Tahoma" panose="020B0604030504040204" pitchFamily="34" charset="0"/>
                <a:cs typeface="Tahoma" panose="020B0604030504040204" pitchFamily="34" charset="0"/>
                <a:hlinkClick r:id="rId12"/>
              </a:rPr>
              <a:t>1.11 Long-term support</a:t>
            </a:r>
            <a:endParaRPr lang="en-GB" b="0" i="0">
              <a:solidFill>
                <a:srgbClr val="0E0E0E"/>
              </a:solidFill>
              <a:effectLst/>
              <a:ea typeface="Tahoma" panose="020B0604030504040204" pitchFamily="34" charset="0"/>
              <a:cs typeface="Tahoma" panose="020B0604030504040204" pitchFamily="34" charset="0"/>
            </a:endParaRPr>
          </a:p>
          <a:p>
            <a:pPr algn="l">
              <a:spcAft>
                <a:spcPts val="600"/>
              </a:spcAft>
            </a:pPr>
            <a:r>
              <a:rPr lang="en-GB" b="0" i="0">
                <a:solidFill>
                  <a:srgbClr val="005EA5"/>
                </a:solidFill>
                <a:effectLst/>
                <a:ea typeface="Tahoma" panose="020B0604030504040204" pitchFamily="34" charset="0"/>
                <a:cs typeface="Tahoma" panose="020B0604030504040204" pitchFamily="34" charset="0"/>
                <a:hlinkClick r:id="rId13"/>
              </a:rPr>
              <a:t>1.12 Staff support and development</a:t>
            </a:r>
            <a:endParaRPr lang="en-GB" b="0" i="0">
              <a:solidFill>
                <a:srgbClr val="0E0E0E"/>
              </a:solidFill>
              <a:effectLst/>
              <a:ea typeface="Tahoma" panose="020B0604030504040204" pitchFamily="34" charset="0"/>
              <a:cs typeface="Tahoma" panose="020B0604030504040204" pitchFamily="34" charset="0"/>
            </a:endParaRPr>
          </a:p>
        </p:txBody>
      </p:sp>
      <p:sp>
        <p:nvSpPr>
          <p:cNvPr id="10" name="Title 1">
            <a:extLst>
              <a:ext uri="{FF2B5EF4-FFF2-40B4-BE49-F238E27FC236}">
                <a16:creationId xmlns:a16="http://schemas.microsoft.com/office/drawing/2014/main" id="{E1196510-DB57-2873-924E-3A5381CA6DF6}"/>
              </a:ext>
            </a:extLst>
          </p:cNvPr>
          <p:cNvSpPr txBox="1">
            <a:spLocks/>
          </p:cNvSpPr>
          <p:nvPr/>
        </p:nvSpPr>
        <p:spPr>
          <a:xfrm>
            <a:off x="142008" y="220261"/>
            <a:ext cx="10772269" cy="865186"/>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a:t>5. What’s best practice?</a:t>
            </a:r>
          </a:p>
        </p:txBody>
      </p:sp>
    </p:spTree>
    <p:extLst>
      <p:ext uri="{BB962C8B-B14F-4D97-AF65-F5344CB8AC3E}">
        <p14:creationId xmlns:p14="http://schemas.microsoft.com/office/powerpoint/2010/main" val="351893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9860427-820D-E3E1-7267-A6C2E5DB9535}"/>
              </a:ext>
            </a:extLst>
          </p:cNvPr>
          <p:cNvSpPr txBox="1"/>
          <p:nvPr/>
        </p:nvSpPr>
        <p:spPr>
          <a:xfrm>
            <a:off x="437940" y="1524055"/>
            <a:ext cx="6402339" cy="5062924"/>
          </a:xfrm>
          <a:prstGeom prst="rect">
            <a:avLst/>
          </a:prstGeom>
          <a:noFill/>
        </p:spPr>
        <p:txBody>
          <a:bodyPr wrap="square">
            <a:spAutoFit/>
          </a:bodyPr>
          <a:lstStyle/>
          <a:p>
            <a:pPr>
              <a:spcAft>
                <a:spcPts val="600"/>
              </a:spcAft>
            </a:pPr>
            <a:r>
              <a:rPr lang="en-GB"/>
              <a:t>UKHSA commissioned 10 VCSEs</a:t>
            </a:r>
            <a:r>
              <a:rPr lang="en-GB" baseline="30000">
                <a:hlinkClick r:id="rId3"/>
              </a:rPr>
              <a:t>1</a:t>
            </a:r>
            <a:r>
              <a:rPr lang="en-GB"/>
              <a:t> to engage with over 200 people with diverse experiences of social exclusion to co-produce key principles for inclusive approaches to health protection. </a:t>
            </a:r>
          </a:p>
          <a:p>
            <a:pPr>
              <a:spcAft>
                <a:spcPts val="600"/>
              </a:spcAft>
            </a:pPr>
            <a:r>
              <a:rPr lang="en-GB"/>
              <a:t>The co-produced principles are also highly relevant to broader healthcare access and can help inform action at national, regional and local level to build more inclusive approaches and better meet the needs of people in inclusion health groups.</a:t>
            </a:r>
          </a:p>
          <a:p>
            <a:pPr>
              <a:spcAft>
                <a:spcPts val="600"/>
              </a:spcAft>
            </a:pPr>
            <a:r>
              <a:rPr lang="en-GB" b="1">
                <a:hlinkClick r:id="rId3"/>
              </a:rPr>
              <a:t>Inclusive Health Care Principles (2025) </a:t>
            </a:r>
            <a:endParaRPr lang="en-GB" b="1"/>
          </a:p>
          <a:p>
            <a:pPr>
              <a:spcAft>
                <a:spcPts val="600"/>
              </a:spcAft>
              <a:buFont typeface="+mj-lt"/>
              <a:buAutoNum type="arabicPeriod"/>
            </a:pPr>
            <a:r>
              <a:rPr lang="en-US">
                <a:solidFill>
                  <a:srgbClr val="0B0C0C"/>
                </a:solidFill>
              </a:rPr>
              <a:t>Build trust first</a:t>
            </a:r>
          </a:p>
          <a:p>
            <a:pPr>
              <a:spcAft>
                <a:spcPts val="600"/>
              </a:spcAft>
              <a:buFont typeface="+mj-lt"/>
              <a:buAutoNum type="arabicPeriod"/>
            </a:pPr>
            <a:r>
              <a:rPr lang="en-US">
                <a:solidFill>
                  <a:srgbClr val="0B0C0C"/>
                </a:solidFill>
              </a:rPr>
              <a:t>Provide integrated, holistic, people-centred approaches</a:t>
            </a:r>
          </a:p>
          <a:p>
            <a:pPr>
              <a:spcAft>
                <a:spcPts val="600"/>
              </a:spcAft>
              <a:buFont typeface="+mj-lt"/>
              <a:buAutoNum type="arabicPeriod"/>
            </a:pPr>
            <a:r>
              <a:rPr lang="en-US">
                <a:solidFill>
                  <a:srgbClr val="0B0C0C"/>
                </a:solidFill>
              </a:rPr>
              <a:t>Build in accessibility to increase engagement and uptake</a:t>
            </a:r>
          </a:p>
          <a:p>
            <a:pPr>
              <a:spcAft>
                <a:spcPts val="600"/>
              </a:spcAft>
              <a:buFont typeface="+mj-lt"/>
              <a:buAutoNum type="arabicPeriod"/>
            </a:pPr>
            <a:r>
              <a:rPr lang="en-US">
                <a:solidFill>
                  <a:srgbClr val="0B0C0C"/>
                </a:solidFill>
              </a:rPr>
              <a:t>Tailor approaches to increase relevance</a:t>
            </a:r>
          </a:p>
          <a:p>
            <a:pPr>
              <a:spcAft>
                <a:spcPts val="600"/>
              </a:spcAft>
              <a:buFont typeface="+mj-lt"/>
              <a:buAutoNum type="arabicPeriod"/>
            </a:pPr>
            <a:r>
              <a:rPr lang="en-US">
                <a:solidFill>
                  <a:srgbClr val="0B0C0C"/>
                </a:solidFill>
              </a:rPr>
              <a:t>Embed peer roles</a:t>
            </a:r>
            <a:br>
              <a:rPr lang="en-US">
                <a:solidFill>
                  <a:srgbClr val="0B0C0C"/>
                </a:solidFill>
              </a:rPr>
            </a:br>
            <a:endParaRPr lang="en-US">
              <a:solidFill>
                <a:srgbClr val="0B0C0C"/>
              </a:solidFill>
            </a:endParaRPr>
          </a:p>
        </p:txBody>
      </p:sp>
      <p:sp>
        <p:nvSpPr>
          <p:cNvPr id="10" name="Text Placeholder 9">
            <a:extLst>
              <a:ext uri="{FF2B5EF4-FFF2-40B4-BE49-F238E27FC236}">
                <a16:creationId xmlns:a16="http://schemas.microsoft.com/office/drawing/2014/main" id="{0DD27841-3B3B-4389-64AA-8EDB32F09210}"/>
              </a:ext>
            </a:extLst>
          </p:cNvPr>
          <p:cNvSpPr>
            <a:spLocks noGrp="1"/>
          </p:cNvSpPr>
          <p:nvPr>
            <p:ph type="body" sz="quarter" idx="13"/>
          </p:nvPr>
        </p:nvSpPr>
        <p:spPr>
          <a:xfrm>
            <a:off x="570650" y="998244"/>
            <a:ext cx="11050700" cy="462017"/>
          </a:xfrm>
        </p:spPr>
        <p:txBody>
          <a:bodyPr numCol="1"/>
          <a:lstStyle/>
          <a:p>
            <a:r>
              <a:rPr lang="en-GB">
                <a:solidFill>
                  <a:srgbClr val="01A188"/>
                </a:solidFill>
              </a:rPr>
              <a:t>Co-produced principles for inclusive healthcare</a:t>
            </a:r>
          </a:p>
        </p:txBody>
      </p:sp>
      <p:sp>
        <p:nvSpPr>
          <p:cNvPr id="5" name="Title 1">
            <a:extLst>
              <a:ext uri="{FF2B5EF4-FFF2-40B4-BE49-F238E27FC236}">
                <a16:creationId xmlns:a16="http://schemas.microsoft.com/office/drawing/2014/main" id="{681917EB-894E-37F6-64F4-0C5DC653BD5C}"/>
              </a:ext>
            </a:extLst>
          </p:cNvPr>
          <p:cNvSpPr txBox="1">
            <a:spLocks/>
          </p:cNvSpPr>
          <p:nvPr/>
        </p:nvSpPr>
        <p:spPr>
          <a:xfrm>
            <a:off x="142008" y="220261"/>
            <a:ext cx="10772269" cy="865186"/>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a:t>5. What’s best practice?</a:t>
            </a:r>
          </a:p>
        </p:txBody>
      </p:sp>
      <p:pic>
        <p:nvPicPr>
          <p:cNvPr id="11" name="Picture 10">
            <a:extLst>
              <a:ext uri="{FF2B5EF4-FFF2-40B4-BE49-F238E27FC236}">
                <a16:creationId xmlns:a16="http://schemas.microsoft.com/office/drawing/2014/main" id="{CF4012FD-F59A-46B8-8972-742CDC84EB20}"/>
              </a:ext>
            </a:extLst>
          </p:cNvPr>
          <p:cNvPicPr>
            <a:picLocks noChangeAspect="1"/>
          </p:cNvPicPr>
          <p:nvPr/>
        </p:nvPicPr>
        <p:blipFill>
          <a:blip r:embed="rId4"/>
          <a:stretch>
            <a:fillRect/>
          </a:stretch>
        </p:blipFill>
        <p:spPr>
          <a:xfrm>
            <a:off x="7116726" y="1738225"/>
            <a:ext cx="4857317" cy="3556001"/>
          </a:xfrm>
          <a:prstGeom prst="rect">
            <a:avLst/>
          </a:prstGeom>
        </p:spPr>
      </p:pic>
    </p:spTree>
    <p:extLst>
      <p:ext uri="{BB962C8B-B14F-4D97-AF65-F5344CB8AC3E}">
        <p14:creationId xmlns:p14="http://schemas.microsoft.com/office/powerpoint/2010/main" val="874279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74D3C5B-ACB5-BA8D-5C1E-965FEFE8D2AE}"/>
              </a:ext>
            </a:extLst>
          </p:cNvPr>
          <p:cNvSpPr txBox="1"/>
          <p:nvPr/>
        </p:nvSpPr>
        <p:spPr>
          <a:xfrm>
            <a:off x="500518" y="889981"/>
            <a:ext cx="11446163" cy="1200329"/>
          </a:xfrm>
          <a:prstGeom prst="rect">
            <a:avLst/>
          </a:prstGeom>
          <a:noFill/>
        </p:spPr>
        <p:txBody>
          <a:bodyPr wrap="square">
            <a:spAutoFit/>
          </a:bodyPr>
          <a:lstStyle/>
          <a:p>
            <a:pPr algn="l"/>
            <a:r>
              <a:rPr lang="en-GB" b="1" i="0">
                <a:solidFill>
                  <a:srgbClr val="01A188"/>
                </a:solidFill>
                <a:effectLst/>
                <a:ea typeface="Tahoma" panose="020B0604030504040204" pitchFamily="34" charset="0"/>
                <a:cs typeface="Tahoma" panose="020B0604030504040204" pitchFamily="34" charset="0"/>
              </a:rPr>
              <a:t>Inclusion health groups are not consistently recorded in electronic health datasets and face </a:t>
            </a:r>
            <a:r>
              <a:rPr lang="en-GB" b="1">
                <a:solidFill>
                  <a:srgbClr val="01A188"/>
                </a:solidFill>
                <a:ea typeface="Tahoma" panose="020B0604030504040204" pitchFamily="34" charset="0"/>
                <a:cs typeface="Tahoma" panose="020B0604030504040204" pitchFamily="34" charset="0"/>
              </a:rPr>
              <a:t>barriers to disclosing their inclusion health status </a:t>
            </a:r>
            <a:r>
              <a:rPr lang="en-GB" b="1" i="0">
                <a:solidFill>
                  <a:srgbClr val="01A188"/>
                </a:solidFill>
                <a:effectLst/>
                <a:ea typeface="Tahoma" panose="020B0604030504040204" pitchFamily="34" charset="0"/>
                <a:cs typeface="Tahoma" panose="020B0604030504040204" pitchFamily="34" charset="0"/>
              </a:rPr>
              <a:t>when interacting with health services. </a:t>
            </a:r>
            <a:r>
              <a:rPr lang="en-GB" i="0">
                <a:solidFill>
                  <a:srgbClr val="01A188"/>
                </a:solidFill>
                <a:effectLst/>
                <a:ea typeface="Tahoma" panose="020B0604030504040204" pitchFamily="34" charset="0"/>
                <a:cs typeface="Tahoma" panose="020B0604030504040204" pitchFamily="34" charset="0"/>
              </a:rPr>
              <a:t>This means they can be effectively invisible in data used for service design and evaluation, and so services are not configured to meet their needs.</a:t>
            </a:r>
          </a:p>
        </p:txBody>
      </p:sp>
      <p:sp>
        <p:nvSpPr>
          <p:cNvPr id="20" name="Arrow: Right 19">
            <a:extLst>
              <a:ext uri="{FF2B5EF4-FFF2-40B4-BE49-F238E27FC236}">
                <a16:creationId xmlns:a16="http://schemas.microsoft.com/office/drawing/2014/main" id="{4BC85182-29C4-52B4-A611-7BED19A9F2F8}"/>
              </a:ext>
            </a:extLst>
          </p:cNvPr>
          <p:cNvSpPr/>
          <p:nvPr/>
        </p:nvSpPr>
        <p:spPr>
          <a:xfrm>
            <a:off x="5986912" y="3786360"/>
            <a:ext cx="890520" cy="657733"/>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a:extLst>
              <a:ext uri="{FF2B5EF4-FFF2-40B4-BE49-F238E27FC236}">
                <a16:creationId xmlns:a16="http://schemas.microsoft.com/office/drawing/2014/main" id="{29617907-1E43-979D-F95B-87ED7BB4D2F6}"/>
              </a:ext>
            </a:extLst>
          </p:cNvPr>
          <p:cNvSpPr>
            <a:spLocks noGrp="1"/>
          </p:cNvSpPr>
          <p:nvPr>
            <p:ph type="title"/>
          </p:nvPr>
        </p:nvSpPr>
        <p:spPr>
          <a:xfrm>
            <a:off x="140544" y="367946"/>
            <a:ext cx="11446163" cy="535531"/>
          </a:xfrm>
        </p:spPr>
        <p:txBody>
          <a:bodyPr>
            <a:normAutofit/>
          </a:bodyPr>
          <a:lstStyle/>
          <a:p>
            <a:r>
              <a:rPr lang="en-GB" sz="3200">
                <a:latin typeface="+mn-lt"/>
                <a:ea typeface="Tahoma" panose="020B0604030504040204" pitchFamily="34" charset="0"/>
                <a:cs typeface="Tahoma" panose="020B0604030504040204" pitchFamily="34" charset="0"/>
              </a:rPr>
              <a:t>6. Driving data quality</a:t>
            </a:r>
          </a:p>
        </p:txBody>
      </p:sp>
      <p:grpSp>
        <p:nvGrpSpPr>
          <p:cNvPr id="13" name="Group 12">
            <a:extLst>
              <a:ext uri="{FF2B5EF4-FFF2-40B4-BE49-F238E27FC236}">
                <a16:creationId xmlns:a16="http://schemas.microsoft.com/office/drawing/2014/main" id="{3E223536-B0DE-C291-11FA-1B001948B752}"/>
              </a:ext>
            </a:extLst>
          </p:cNvPr>
          <p:cNvGrpSpPr/>
          <p:nvPr/>
        </p:nvGrpSpPr>
        <p:grpSpPr>
          <a:xfrm>
            <a:off x="500518" y="2242802"/>
            <a:ext cx="5386146" cy="3600986"/>
            <a:chOff x="600766" y="2412080"/>
            <a:chExt cx="5386146" cy="3600986"/>
          </a:xfrm>
        </p:grpSpPr>
        <p:sp>
          <p:nvSpPr>
            <p:cNvPr id="7" name="TextBox 6">
              <a:extLst>
                <a:ext uri="{FF2B5EF4-FFF2-40B4-BE49-F238E27FC236}">
                  <a16:creationId xmlns:a16="http://schemas.microsoft.com/office/drawing/2014/main" id="{34DDC8D1-E7B1-F713-7F66-36DF5DBC3E97}"/>
                </a:ext>
              </a:extLst>
            </p:cNvPr>
            <p:cNvSpPr txBox="1"/>
            <p:nvPr/>
          </p:nvSpPr>
          <p:spPr>
            <a:xfrm>
              <a:off x="600766" y="2412080"/>
              <a:ext cx="5386146" cy="3600986"/>
            </a:xfrm>
            <a:prstGeom prst="rect">
              <a:avLst/>
            </a:prstGeom>
            <a:noFill/>
            <a:ln w="28575">
              <a:noFill/>
            </a:ln>
          </p:spPr>
          <p:txBody>
            <a:bodyPr wrap="square" lIns="91440" tIns="45720" rIns="91440" bIns="45720" anchor="t">
              <a:spAutoFit/>
            </a:bodyPr>
            <a:lstStyle/>
            <a:p>
              <a:pPr>
                <a:spcAft>
                  <a:spcPts val="1200"/>
                </a:spcAft>
              </a:pPr>
              <a:r>
                <a:rPr lang="en-GB" b="1">
                  <a:ea typeface="Tahoma" panose="020B0604030504040204" pitchFamily="34" charset="0"/>
                  <a:cs typeface="Tahoma" panose="020B0604030504040204" pitchFamily="34" charset="0"/>
                </a:rPr>
                <a:t>Three key challenges for </a:t>
              </a:r>
              <a:br>
                <a:rPr lang="en-GB" b="1">
                  <a:ea typeface="Tahoma" panose="020B0604030504040204" pitchFamily="34" charset="0"/>
                  <a:cs typeface="Tahoma" panose="020B0604030504040204" pitchFamily="34" charset="0"/>
                </a:rPr>
              </a:br>
              <a:r>
                <a:rPr lang="en-GB" b="1">
                  <a:ea typeface="Tahoma" panose="020B0604030504040204" pitchFamily="34" charset="0"/>
                  <a:cs typeface="Tahoma" panose="020B0604030504040204" pitchFamily="34" charset="0"/>
                </a:rPr>
                <a:t>data availability and quality: </a:t>
              </a:r>
            </a:p>
            <a:p>
              <a:pPr lvl="1">
                <a:spcAft>
                  <a:spcPts val="1200"/>
                </a:spcAft>
              </a:pPr>
              <a:r>
                <a:rPr lang="en-GB">
                  <a:ea typeface="Tahoma" panose="020B0604030504040204" pitchFamily="34" charset="0"/>
                  <a:cs typeface="Tahoma" panose="020B0604030504040204" pitchFamily="34" charset="0"/>
                </a:rPr>
                <a:t>A lack of consistency of </a:t>
              </a:r>
              <a:r>
                <a:rPr lang="en-GB" b="1">
                  <a:ea typeface="Tahoma" panose="020B0604030504040204" pitchFamily="34" charset="0"/>
                  <a:cs typeface="Tahoma" panose="020B0604030504040204" pitchFamily="34" charset="0"/>
                </a:rPr>
                <a:t>data recording and coding </a:t>
              </a:r>
              <a:r>
                <a:rPr lang="en-GB">
                  <a:ea typeface="Tahoma" panose="020B0604030504040204" pitchFamily="34" charset="0"/>
                  <a:cs typeface="Tahoma" panose="020B0604030504040204" pitchFamily="34" charset="0"/>
                </a:rPr>
                <a:t>practices for inclusion health groups </a:t>
              </a:r>
            </a:p>
            <a:p>
              <a:pPr lvl="1">
                <a:spcAft>
                  <a:spcPts val="1200"/>
                </a:spcAft>
              </a:pPr>
              <a:r>
                <a:rPr lang="en-GB">
                  <a:ea typeface="Tahoma" panose="020B0604030504040204" pitchFamily="34" charset="0"/>
                  <a:cs typeface="Tahoma" panose="020B0604030504040204" pitchFamily="34" charset="0"/>
                </a:rPr>
                <a:t>Barriers to people </a:t>
              </a:r>
              <a:r>
                <a:rPr lang="en-GB" b="1">
                  <a:ea typeface="Tahoma" panose="020B0604030504040204" pitchFamily="34" charset="0"/>
                  <a:cs typeface="Tahoma" panose="020B0604030504040204" pitchFamily="34" charset="0"/>
                </a:rPr>
                <a:t>sharing and disclosing </a:t>
              </a:r>
              <a:r>
                <a:rPr lang="en-GB">
                  <a:ea typeface="Tahoma" panose="020B0604030504040204" pitchFamily="34" charset="0"/>
                  <a:cs typeface="Tahoma" panose="020B0604030504040204" pitchFamily="34" charset="0"/>
                </a:rPr>
                <a:t>of inclusion health status due to risks of stigma and discrimination and fear of wider consequences </a:t>
              </a:r>
            </a:p>
            <a:p>
              <a:pPr lvl="1">
                <a:spcAft>
                  <a:spcPts val="1200"/>
                </a:spcAft>
              </a:pPr>
              <a:r>
                <a:rPr lang="en-GB">
                  <a:ea typeface="Tahoma" panose="020B0604030504040204" pitchFamily="34" charset="0"/>
                  <a:cs typeface="Tahoma" panose="020B0604030504040204" pitchFamily="34" charset="0"/>
                </a:rPr>
                <a:t>Healthcare providers may not have </a:t>
              </a:r>
              <a:r>
                <a:rPr lang="en-GB" b="1">
                  <a:ea typeface="Tahoma" panose="020B0604030504040204" pitchFamily="34" charset="0"/>
                  <a:cs typeface="Tahoma" panose="020B0604030504040204" pitchFamily="34" charset="0"/>
                </a:rPr>
                <a:t>training, experience and expertise</a:t>
              </a:r>
              <a:r>
                <a:rPr lang="en-GB">
                  <a:ea typeface="Tahoma" panose="020B0604030504040204" pitchFamily="34" charset="0"/>
                  <a:cs typeface="Tahoma" panose="020B0604030504040204" pitchFamily="34" charset="0"/>
                </a:rPr>
                <a:t> on how to inclusively ask about inclusion health status</a:t>
              </a:r>
            </a:p>
          </p:txBody>
        </p:sp>
        <p:pic>
          <p:nvPicPr>
            <p:cNvPr id="3" name="Graphic 2" descr="Server with solid fill">
              <a:extLst>
                <a:ext uri="{FF2B5EF4-FFF2-40B4-BE49-F238E27FC236}">
                  <a16:creationId xmlns:a16="http://schemas.microsoft.com/office/drawing/2014/main" id="{10004DD4-9D90-C093-068E-A1DF634D9F7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0766" y="3187122"/>
              <a:ext cx="483755" cy="483755"/>
            </a:xfrm>
            <a:prstGeom prst="rect">
              <a:avLst/>
            </a:prstGeom>
          </p:spPr>
        </p:pic>
        <p:pic>
          <p:nvPicPr>
            <p:cNvPr id="8" name="Graphic 7" descr="Bar graph with upward trend with solid fill">
              <a:extLst>
                <a:ext uri="{FF2B5EF4-FFF2-40B4-BE49-F238E27FC236}">
                  <a16:creationId xmlns:a16="http://schemas.microsoft.com/office/drawing/2014/main" id="{CAD50653-9F7D-3235-398A-E7F359E240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0767" y="4212573"/>
              <a:ext cx="457200" cy="457200"/>
            </a:xfrm>
            <a:prstGeom prst="rect">
              <a:avLst/>
            </a:prstGeom>
          </p:spPr>
        </p:pic>
        <p:pic>
          <p:nvPicPr>
            <p:cNvPr id="12" name="Graphic 11" descr="Teacher with solid fill">
              <a:extLst>
                <a:ext uri="{FF2B5EF4-FFF2-40B4-BE49-F238E27FC236}">
                  <a16:creationId xmlns:a16="http://schemas.microsoft.com/office/drawing/2014/main" id="{25BAE7CA-47BB-CE74-00F6-36DAFA5D66C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0766" y="5353492"/>
              <a:ext cx="457201" cy="457201"/>
            </a:xfrm>
            <a:prstGeom prst="rect">
              <a:avLst/>
            </a:prstGeom>
          </p:spPr>
        </p:pic>
      </p:grpSp>
      <p:sp>
        <p:nvSpPr>
          <p:cNvPr id="15" name="TextBox 14">
            <a:extLst>
              <a:ext uri="{FF2B5EF4-FFF2-40B4-BE49-F238E27FC236}">
                <a16:creationId xmlns:a16="http://schemas.microsoft.com/office/drawing/2014/main" id="{2BFE007A-E204-63E9-0DCC-A33807A84D8B}"/>
              </a:ext>
            </a:extLst>
          </p:cNvPr>
          <p:cNvSpPr txBox="1"/>
          <p:nvPr/>
        </p:nvSpPr>
        <p:spPr>
          <a:xfrm>
            <a:off x="7228342" y="2314733"/>
            <a:ext cx="4463139" cy="3600986"/>
          </a:xfrm>
          <a:prstGeom prst="rect">
            <a:avLst/>
          </a:prstGeom>
          <a:noFill/>
        </p:spPr>
        <p:txBody>
          <a:bodyPr wrap="square">
            <a:spAutoFit/>
          </a:bodyPr>
          <a:lstStyle/>
          <a:p>
            <a:pPr>
              <a:spcAft>
                <a:spcPts val="1200"/>
              </a:spcAft>
            </a:pPr>
            <a:r>
              <a:rPr lang="en-GB" sz="1800" b="1">
                <a:ea typeface="Tahoma" panose="020B0604030504040204" pitchFamily="34" charset="0"/>
                <a:cs typeface="Tahoma" panose="020B0604030504040204" pitchFamily="34" charset="0"/>
              </a:rPr>
              <a:t>The impact of lack of data results in: </a:t>
            </a:r>
          </a:p>
          <a:p>
            <a:pPr lvl="1">
              <a:spcAft>
                <a:spcPts val="1200"/>
              </a:spcAft>
            </a:pPr>
            <a:r>
              <a:rPr lang="en-GB">
                <a:ea typeface="Tahoma" panose="020B0604030504040204" pitchFamily="34" charset="0"/>
                <a:cs typeface="Tahoma" panose="020B0604030504040204" pitchFamily="34" charset="0"/>
              </a:rPr>
              <a:t>Inclusion health needs are not identified when commissioners are carrying out needs assessments and planning services</a:t>
            </a:r>
          </a:p>
          <a:p>
            <a:pPr lvl="1">
              <a:spcAft>
                <a:spcPts val="1200"/>
              </a:spcAft>
            </a:pPr>
            <a:r>
              <a:rPr lang="en-GB">
                <a:ea typeface="Tahoma" panose="020B0604030504040204" pitchFamily="34" charset="0"/>
                <a:cs typeface="Tahoma" panose="020B0604030504040204" pitchFamily="34" charset="0"/>
              </a:rPr>
              <a:t>Inclusion health groups are invisible to national decision makers when making policy</a:t>
            </a:r>
          </a:p>
          <a:p>
            <a:pPr lvl="1">
              <a:spcAft>
                <a:spcPts val="1200"/>
              </a:spcAft>
            </a:pPr>
            <a:r>
              <a:rPr lang="en-GB">
                <a:ea typeface="Tahoma" panose="020B0604030504040204" pitchFamily="34" charset="0"/>
                <a:cs typeface="Tahoma" panose="020B0604030504040204" pitchFamily="34" charset="0"/>
              </a:rPr>
              <a:t>There are challenges in holding services to account for improving outcomes for inclusion health groups</a:t>
            </a:r>
            <a:endParaRPr lang="en-GB"/>
          </a:p>
        </p:txBody>
      </p:sp>
      <p:pic>
        <p:nvPicPr>
          <p:cNvPr id="18" name="Graphic 17" descr="Comment Heart with solid fill">
            <a:extLst>
              <a:ext uri="{FF2B5EF4-FFF2-40B4-BE49-F238E27FC236}">
                <a16:creationId xmlns:a16="http://schemas.microsoft.com/office/drawing/2014/main" id="{67E761EA-9341-3AFE-9EBC-DB28FE22A55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12342" y="3108278"/>
            <a:ext cx="538664" cy="538664"/>
          </a:xfrm>
          <a:prstGeom prst="rect">
            <a:avLst/>
          </a:prstGeom>
        </p:spPr>
      </p:pic>
      <p:pic>
        <p:nvPicPr>
          <p:cNvPr id="21" name="Graphic 20" descr="Document with solid fill">
            <a:extLst>
              <a:ext uri="{FF2B5EF4-FFF2-40B4-BE49-F238E27FC236}">
                <a16:creationId xmlns:a16="http://schemas.microsoft.com/office/drawing/2014/main" id="{67912B26-CC12-8203-51EC-82DB8BF2269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253074" y="4207710"/>
            <a:ext cx="457200" cy="457200"/>
          </a:xfrm>
          <a:prstGeom prst="rect">
            <a:avLst/>
          </a:prstGeom>
        </p:spPr>
      </p:pic>
      <p:pic>
        <p:nvPicPr>
          <p:cNvPr id="23" name="Graphic 22" descr="Clipboard Mixed with solid fill">
            <a:extLst>
              <a:ext uri="{FF2B5EF4-FFF2-40B4-BE49-F238E27FC236}">
                <a16:creationId xmlns:a16="http://schemas.microsoft.com/office/drawing/2014/main" id="{29E478D5-EE6C-9D32-4A80-9F803776A80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253074" y="5184214"/>
            <a:ext cx="457200" cy="457200"/>
          </a:xfrm>
          <a:prstGeom prst="rect">
            <a:avLst/>
          </a:prstGeom>
        </p:spPr>
      </p:pic>
    </p:spTree>
    <p:extLst>
      <p:ext uri="{BB962C8B-B14F-4D97-AF65-F5344CB8AC3E}">
        <p14:creationId xmlns:p14="http://schemas.microsoft.com/office/powerpoint/2010/main" val="244105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Arrow: Pentagon 33">
            <a:extLst>
              <a:ext uri="{FF2B5EF4-FFF2-40B4-BE49-F238E27FC236}">
                <a16:creationId xmlns:a16="http://schemas.microsoft.com/office/drawing/2014/main" id="{FBEC553C-6C44-1D60-1744-8F11C6A3FB57}"/>
              </a:ext>
            </a:extLst>
          </p:cNvPr>
          <p:cNvSpPr/>
          <p:nvPr/>
        </p:nvSpPr>
        <p:spPr>
          <a:xfrm rot="5400000">
            <a:off x="3792771" y="3771920"/>
            <a:ext cx="4598505" cy="923330"/>
          </a:xfrm>
          <a:prstGeom prst="homePlat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Rounded Corners 28">
            <a:extLst>
              <a:ext uri="{FF2B5EF4-FFF2-40B4-BE49-F238E27FC236}">
                <a16:creationId xmlns:a16="http://schemas.microsoft.com/office/drawing/2014/main" id="{BD1C5924-6B16-866F-80CF-3EB8A63E170F}"/>
              </a:ext>
            </a:extLst>
          </p:cNvPr>
          <p:cNvSpPr>
            <a:spLocks/>
          </p:cNvSpPr>
          <p:nvPr/>
        </p:nvSpPr>
        <p:spPr>
          <a:xfrm>
            <a:off x="3853834" y="4669396"/>
            <a:ext cx="5296809" cy="1168559"/>
          </a:xfrm>
          <a:prstGeom prst="roundRect">
            <a:avLst/>
          </a:prstGeom>
          <a:solidFill>
            <a:schemeClr val="accent2">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7" name="Rectangle: Rounded Corners 26">
            <a:extLst>
              <a:ext uri="{FF2B5EF4-FFF2-40B4-BE49-F238E27FC236}">
                <a16:creationId xmlns:a16="http://schemas.microsoft.com/office/drawing/2014/main" id="{ED07C59D-8177-53E8-16BB-082DAFC416CB}"/>
              </a:ext>
            </a:extLst>
          </p:cNvPr>
          <p:cNvSpPr>
            <a:spLocks/>
          </p:cNvSpPr>
          <p:nvPr/>
        </p:nvSpPr>
        <p:spPr>
          <a:xfrm>
            <a:off x="3857278" y="3232038"/>
            <a:ext cx="5296809" cy="1071660"/>
          </a:xfrm>
          <a:prstGeom prst="roundRect">
            <a:avLst/>
          </a:prstGeom>
          <a:solidFill>
            <a:schemeClr val="accent4">
              <a:lumMod val="20000"/>
              <a:lumOff val="80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6" name="Rectangle: Rounded Corners 25">
            <a:extLst>
              <a:ext uri="{FF2B5EF4-FFF2-40B4-BE49-F238E27FC236}">
                <a16:creationId xmlns:a16="http://schemas.microsoft.com/office/drawing/2014/main" id="{9EBEB56C-4250-C28D-5296-18CD4329CFB3}"/>
              </a:ext>
            </a:extLst>
          </p:cNvPr>
          <p:cNvSpPr/>
          <p:nvPr/>
        </p:nvSpPr>
        <p:spPr>
          <a:xfrm>
            <a:off x="3857278" y="1683895"/>
            <a:ext cx="5249531" cy="1291528"/>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5" name="Title 1">
            <a:extLst>
              <a:ext uri="{FF2B5EF4-FFF2-40B4-BE49-F238E27FC236}">
                <a16:creationId xmlns:a16="http://schemas.microsoft.com/office/drawing/2014/main" id="{8C700BF4-A170-9CB6-C5CD-05E748F61E9C}"/>
              </a:ext>
            </a:extLst>
          </p:cNvPr>
          <p:cNvSpPr>
            <a:spLocks noGrp="1"/>
          </p:cNvSpPr>
          <p:nvPr>
            <p:ph type="title"/>
          </p:nvPr>
        </p:nvSpPr>
        <p:spPr>
          <a:xfrm>
            <a:off x="140544" y="367946"/>
            <a:ext cx="11446163" cy="535531"/>
          </a:xfrm>
        </p:spPr>
        <p:txBody>
          <a:bodyPr>
            <a:normAutofit/>
          </a:bodyPr>
          <a:lstStyle/>
          <a:p>
            <a:r>
              <a:rPr lang="en-GB" sz="3200">
                <a:latin typeface="+mn-lt"/>
                <a:ea typeface="Tahoma" panose="020B0604030504040204" pitchFamily="34" charset="0"/>
                <a:cs typeface="Tahoma" panose="020B0604030504040204" pitchFamily="34" charset="0"/>
              </a:rPr>
              <a:t>6. Driving data quality</a:t>
            </a:r>
          </a:p>
        </p:txBody>
      </p:sp>
      <p:sp>
        <p:nvSpPr>
          <p:cNvPr id="6" name="TextBox 5">
            <a:extLst>
              <a:ext uri="{FF2B5EF4-FFF2-40B4-BE49-F238E27FC236}">
                <a16:creationId xmlns:a16="http://schemas.microsoft.com/office/drawing/2014/main" id="{D74D3C5B-ACB5-BA8D-5C1E-965FEFE8D2AE}"/>
              </a:ext>
            </a:extLst>
          </p:cNvPr>
          <p:cNvSpPr txBox="1"/>
          <p:nvPr/>
        </p:nvSpPr>
        <p:spPr>
          <a:xfrm>
            <a:off x="490224" y="870111"/>
            <a:ext cx="11561232" cy="646331"/>
          </a:xfrm>
          <a:prstGeom prst="rect">
            <a:avLst/>
          </a:prstGeom>
          <a:noFill/>
        </p:spPr>
        <p:txBody>
          <a:bodyPr wrap="square">
            <a:spAutoFit/>
          </a:bodyPr>
          <a:lstStyle/>
          <a:p>
            <a:pPr>
              <a:spcAft>
                <a:spcPts val="600"/>
              </a:spcAft>
            </a:pPr>
            <a:r>
              <a:rPr lang="en-GB">
                <a:solidFill>
                  <a:srgbClr val="00A188"/>
                </a:solidFill>
                <a:ea typeface="Tahoma"/>
                <a:cs typeface="Tahoma"/>
              </a:rPr>
              <a:t>Housing precarity is disproportionality experienced within inclusion health groups; therefore, </a:t>
            </a:r>
            <a:r>
              <a:rPr lang="en-GB" b="1">
                <a:solidFill>
                  <a:srgbClr val="00A188"/>
                </a:solidFill>
                <a:ea typeface="Tahoma"/>
                <a:cs typeface="Tahoma"/>
              </a:rPr>
              <a:t>housing status can act as a proxy for identifying inclusion health groups in datasets</a:t>
            </a:r>
          </a:p>
        </p:txBody>
      </p:sp>
      <p:sp>
        <p:nvSpPr>
          <p:cNvPr id="8" name="Rectangle: Rounded Corners 7">
            <a:extLst>
              <a:ext uri="{FF2B5EF4-FFF2-40B4-BE49-F238E27FC236}">
                <a16:creationId xmlns:a16="http://schemas.microsoft.com/office/drawing/2014/main" id="{613342E7-A828-1E13-3CDE-9B330D022462}"/>
              </a:ext>
            </a:extLst>
          </p:cNvPr>
          <p:cNvSpPr/>
          <p:nvPr/>
        </p:nvSpPr>
        <p:spPr>
          <a:xfrm>
            <a:off x="8495643" y="1678809"/>
            <a:ext cx="3355377" cy="1279684"/>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600"/>
              </a:spcAft>
            </a:pPr>
            <a:endParaRPr lang="en-GB" sz="1400">
              <a:solidFill>
                <a:schemeClr val="bg1"/>
              </a:solidFill>
              <a:ea typeface="Tahoma"/>
              <a:cs typeface="Tahoma"/>
            </a:endParaRPr>
          </a:p>
        </p:txBody>
      </p:sp>
      <p:sp>
        <p:nvSpPr>
          <p:cNvPr id="2" name="Rectangle: Rounded Corners 1">
            <a:extLst>
              <a:ext uri="{FF2B5EF4-FFF2-40B4-BE49-F238E27FC236}">
                <a16:creationId xmlns:a16="http://schemas.microsoft.com/office/drawing/2014/main" id="{1B6C7A41-51F7-E5A2-2BFA-14A9D4193857}"/>
              </a:ext>
            </a:extLst>
          </p:cNvPr>
          <p:cNvSpPr/>
          <p:nvPr/>
        </p:nvSpPr>
        <p:spPr>
          <a:xfrm>
            <a:off x="8540648" y="3232038"/>
            <a:ext cx="3322367" cy="1076746"/>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3" name="TextBox 12">
            <a:extLst>
              <a:ext uri="{FF2B5EF4-FFF2-40B4-BE49-F238E27FC236}">
                <a16:creationId xmlns:a16="http://schemas.microsoft.com/office/drawing/2014/main" id="{54AFB818-20FF-E55F-8320-C0CFF45AB3C5}"/>
              </a:ext>
            </a:extLst>
          </p:cNvPr>
          <p:cNvSpPr txBox="1"/>
          <p:nvPr/>
        </p:nvSpPr>
        <p:spPr>
          <a:xfrm>
            <a:off x="9321943" y="3332797"/>
            <a:ext cx="2395818" cy="954107"/>
          </a:xfrm>
          <a:prstGeom prst="rect">
            <a:avLst/>
          </a:prstGeom>
          <a:noFill/>
        </p:spPr>
        <p:txBody>
          <a:bodyPr wrap="square">
            <a:spAutoFit/>
          </a:bodyPr>
          <a:lstStyle/>
          <a:p>
            <a:r>
              <a:rPr lang="en-GB" sz="1400">
                <a:solidFill>
                  <a:schemeClr val="bg1"/>
                </a:solidFill>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Accommodation status (homelessness and rough sleeping) - NHS England Digital</a:t>
            </a:r>
            <a:endParaRPr lang="en-GB" sz="1400">
              <a:solidFill>
                <a:schemeClr val="bg1"/>
              </a:solidFill>
              <a:ea typeface="Tahoma" panose="020B0604030504040204" pitchFamily="34" charset="0"/>
              <a:cs typeface="Tahoma" panose="020B0604030504040204" pitchFamily="34" charset="0"/>
            </a:endParaRPr>
          </a:p>
        </p:txBody>
      </p:sp>
      <p:pic>
        <p:nvPicPr>
          <p:cNvPr id="14" name="Graphic 13" descr="Server with solid fill">
            <a:extLst>
              <a:ext uri="{FF2B5EF4-FFF2-40B4-BE49-F238E27FC236}">
                <a16:creationId xmlns:a16="http://schemas.microsoft.com/office/drawing/2014/main" id="{585C6B0E-9798-7D2A-52DE-88008C3BF10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00022" y="3396714"/>
            <a:ext cx="738611" cy="740332"/>
          </a:xfrm>
          <a:prstGeom prst="rect">
            <a:avLst/>
          </a:prstGeom>
        </p:spPr>
      </p:pic>
      <p:sp>
        <p:nvSpPr>
          <p:cNvPr id="16" name="Rectangle: Rounded Corners 15">
            <a:extLst>
              <a:ext uri="{FF2B5EF4-FFF2-40B4-BE49-F238E27FC236}">
                <a16:creationId xmlns:a16="http://schemas.microsoft.com/office/drawing/2014/main" id="{A88B8CF1-8430-2518-53A7-BB425A2A69CA}"/>
              </a:ext>
            </a:extLst>
          </p:cNvPr>
          <p:cNvSpPr/>
          <p:nvPr/>
        </p:nvSpPr>
        <p:spPr>
          <a:xfrm>
            <a:off x="8528653" y="4665267"/>
            <a:ext cx="3322367" cy="1172688"/>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8" name="TextBox 17">
            <a:extLst>
              <a:ext uri="{FF2B5EF4-FFF2-40B4-BE49-F238E27FC236}">
                <a16:creationId xmlns:a16="http://schemas.microsoft.com/office/drawing/2014/main" id="{D7FE6724-5B1D-D53B-B54E-3977C0124A0F}"/>
              </a:ext>
            </a:extLst>
          </p:cNvPr>
          <p:cNvSpPr txBox="1"/>
          <p:nvPr/>
        </p:nvSpPr>
        <p:spPr>
          <a:xfrm>
            <a:off x="9338633" y="4882279"/>
            <a:ext cx="2317884" cy="738664"/>
          </a:xfrm>
          <a:prstGeom prst="rect">
            <a:avLst/>
          </a:prstGeom>
          <a:noFill/>
        </p:spPr>
        <p:txBody>
          <a:bodyPr wrap="square">
            <a:spAutoFit/>
          </a:bodyPr>
          <a:lstStyle/>
          <a:p>
            <a:r>
              <a:rPr lang="en-GB" sz="1400">
                <a:solidFill>
                  <a:schemeClr val="bg1"/>
                </a:solidFill>
                <a:hlinkClick r:id="rId4">
                  <a:extLst>
                    <a:ext uri="{A12FA001-AC4F-418D-AE19-62706E023703}">
                      <ahyp:hlinkClr xmlns:ahyp="http://schemas.microsoft.com/office/drawing/2018/hyperlinkcolor" val="tx"/>
                    </a:ext>
                  </a:extLst>
                </a:hlinkClick>
              </a:rPr>
              <a:t>Recommended Housing Fields within SNOMED CT – Pathway</a:t>
            </a:r>
            <a:endParaRPr lang="en-GB" sz="1400">
              <a:solidFill>
                <a:schemeClr val="bg1"/>
              </a:solidFill>
            </a:endParaRPr>
          </a:p>
        </p:txBody>
      </p:sp>
      <p:pic>
        <p:nvPicPr>
          <p:cNvPr id="19" name="Graphic 18" descr="Statistics with solid fill">
            <a:extLst>
              <a:ext uri="{FF2B5EF4-FFF2-40B4-BE49-F238E27FC236}">
                <a16:creationId xmlns:a16="http://schemas.microsoft.com/office/drawing/2014/main" id="{6F7907F3-C959-0070-42B3-31FC4CFC45D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00540" y="4854298"/>
            <a:ext cx="738093" cy="739813"/>
          </a:xfrm>
          <a:prstGeom prst="rect">
            <a:avLst/>
          </a:prstGeom>
        </p:spPr>
      </p:pic>
      <p:sp>
        <p:nvSpPr>
          <p:cNvPr id="23" name="TextBox 22">
            <a:extLst>
              <a:ext uri="{FF2B5EF4-FFF2-40B4-BE49-F238E27FC236}">
                <a16:creationId xmlns:a16="http://schemas.microsoft.com/office/drawing/2014/main" id="{08046481-BE2E-D44B-9A36-9D548924C3A1}"/>
              </a:ext>
            </a:extLst>
          </p:cNvPr>
          <p:cNvSpPr txBox="1"/>
          <p:nvPr/>
        </p:nvSpPr>
        <p:spPr>
          <a:xfrm>
            <a:off x="3963692" y="1744883"/>
            <a:ext cx="4447322" cy="1169551"/>
          </a:xfrm>
          <a:prstGeom prst="rect">
            <a:avLst/>
          </a:prstGeom>
          <a:noFill/>
        </p:spPr>
        <p:txBody>
          <a:bodyPr wrap="square">
            <a:spAutoFit/>
          </a:bodyPr>
          <a:lstStyle/>
          <a:p>
            <a:r>
              <a:rPr lang="en-GB" sz="1400" b="1" u="sng">
                <a:solidFill>
                  <a:srgbClr val="0070C0"/>
                </a:solidFill>
                <a:ea typeface="Tahoma"/>
                <a:cs typeface="Tahoma"/>
              </a:rPr>
              <a:t>Policy drivers: </a:t>
            </a:r>
            <a:r>
              <a:rPr lang="en-GB" sz="1400">
                <a:solidFill>
                  <a:schemeClr val="accent6">
                    <a:lumMod val="50000"/>
                  </a:schemeClr>
                </a:solidFill>
                <a:ea typeface="Tahoma"/>
                <a:cs typeface="Tahoma"/>
              </a:rPr>
              <a:t>Key national policy documents have set the expectation that NHS bodies should make </a:t>
            </a:r>
            <a:r>
              <a:rPr lang="en-GB" sz="1400" b="1">
                <a:solidFill>
                  <a:schemeClr val="accent6">
                    <a:lumMod val="50000"/>
                  </a:schemeClr>
                </a:solidFill>
                <a:ea typeface="Tahoma"/>
                <a:cs typeface="Tahoma"/>
              </a:rPr>
              <a:t>demonstrable improvements in the completeness and accuracy of coding and recording of housing status, </a:t>
            </a:r>
            <a:r>
              <a:rPr lang="en-GB" sz="1400">
                <a:solidFill>
                  <a:schemeClr val="accent6">
                    <a:lumMod val="50000"/>
                  </a:schemeClr>
                </a:solidFill>
                <a:ea typeface="Tahoma"/>
                <a:cs typeface="Tahoma"/>
              </a:rPr>
              <a:t>using relevant SNOMED codes. </a:t>
            </a:r>
            <a:endParaRPr lang="en-GB" sz="1400">
              <a:solidFill>
                <a:schemeClr val="accent6">
                  <a:lumMod val="50000"/>
                </a:schemeClr>
              </a:solidFill>
            </a:endParaRPr>
          </a:p>
        </p:txBody>
      </p:sp>
      <p:sp>
        <p:nvSpPr>
          <p:cNvPr id="25" name="TextBox 24">
            <a:extLst>
              <a:ext uri="{FF2B5EF4-FFF2-40B4-BE49-F238E27FC236}">
                <a16:creationId xmlns:a16="http://schemas.microsoft.com/office/drawing/2014/main" id="{2B531778-A6D3-5980-CC3F-D6A7D6DB8CB8}"/>
              </a:ext>
            </a:extLst>
          </p:cNvPr>
          <p:cNvSpPr txBox="1"/>
          <p:nvPr/>
        </p:nvSpPr>
        <p:spPr>
          <a:xfrm>
            <a:off x="9207774" y="1835776"/>
            <a:ext cx="2757415" cy="1031051"/>
          </a:xfrm>
          <a:prstGeom prst="rect">
            <a:avLst/>
          </a:prstGeom>
          <a:noFill/>
        </p:spPr>
        <p:txBody>
          <a:bodyPr wrap="square">
            <a:spAutoFit/>
          </a:bodyPr>
          <a:lstStyle/>
          <a:p>
            <a:pPr>
              <a:spcAft>
                <a:spcPts val="600"/>
              </a:spcAft>
            </a:pPr>
            <a:r>
              <a:rPr lang="en-GB" sz="1400">
                <a:solidFill>
                  <a:schemeClr val="bg1"/>
                </a:solidFill>
                <a:ea typeface="Tahoma"/>
                <a:cs typeface="Tahoma"/>
                <a:hlinkClick r:id="rId6">
                  <a:extLst>
                    <a:ext uri="{A12FA001-AC4F-418D-AE19-62706E023703}">
                      <ahyp:hlinkClr xmlns:ahyp="http://schemas.microsoft.com/office/drawing/2018/hyperlinkcolor" val="tx"/>
                    </a:ext>
                  </a:extLst>
                </a:hlinkClick>
              </a:rPr>
              <a:t>NHS England’s Elective Care Reform Plan </a:t>
            </a:r>
            <a:r>
              <a:rPr lang="en-GB" sz="1400">
                <a:solidFill>
                  <a:schemeClr val="bg1"/>
                </a:solidFill>
                <a:ea typeface="Tahoma"/>
                <a:cs typeface="Tahoma"/>
              </a:rPr>
              <a:t> </a:t>
            </a:r>
          </a:p>
          <a:p>
            <a:pPr>
              <a:spcAft>
                <a:spcPts val="600"/>
              </a:spcAft>
            </a:pPr>
            <a:r>
              <a:rPr lang="en-GB" sz="1400">
                <a:solidFill>
                  <a:schemeClr val="bg1"/>
                </a:solidFill>
                <a:ea typeface="Tahoma"/>
                <a:cs typeface="Tahoma"/>
                <a:hlinkClick r:id="rId7">
                  <a:extLst>
                    <a:ext uri="{A12FA001-AC4F-418D-AE19-62706E023703}">
                      <ahyp:hlinkClr xmlns:ahyp="http://schemas.microsoft.com/office/drawing/2018/hyperlinkcolor" val="tx"/>
                    </a:ext>
                  </a:extLst>
                </a:hlinkClick>
              </a:rPr>
              <a:t>NHSE Statement on information on health inequalities</a:t>
            </a:r>
            <a:endParaRPr lang="en-GB" sz="1400">
              <a:solidFill>
                <a:schemeClr val="bg1"/>
              </a:solidFill>
              <a:ea typeface="Tahoma"/>
              <a:cs typeface="Tahoma"/>
            </a:endParaRPr>
          </a:p>
        </p:txBody>
      </p:sp>
      <p:sp>
        <p:nvSpPr>
          <p:cNvPr id="28" name="TextBox 27">
            <a:extLst>
              <a:ext uri="{FF2B5EF4-FFF2-40B4-BE49-F238E27FC236}">
                <a16:creationId xmlns:a16="http://schemas.microsoft.com/office/drawing/2014/main" id="{CE9EF19C-8F99-0D7D-679D-0BAA9D7174E5}"/>
              </a:ext>
            </a:extLst>
          </p:cNvPr>
          <p:cNvSpPr txBox="1"/>
          <p:nvPr/>
        </p:nvSpPr>
        <p:spPr>
          <a:xfrm>
            <a:off x="3925926" y="3268303"/>
            <a:ext cx="4602727" cy="954107"/>
          </a:xfrm>
          <a:prstGeom prst="rect">
            <a:avLst/>
          </a:prstGeom>
          <a:noFill/>
        </p:spPr>
        <p:txBody>
          <a:bodyPr wrap="square">
            <a:spAutoFit/>
          </a:bodyPr>
          <a:lstStyle/>
          <a:p>
            <a:r>
              <a:rPr lang="en-GB" sz="1400" b="1" u="sng">
                <a:solidFill>
                  <a:srgbClr val="0070C0"/>
                </a:solidFill>
                <a:ea typeface="Tahoma"/>
                <a:cs typeface="Tahoma"/>
              </a:rPr>
              <a:t>Guidance: </a:t>
            </a:r>
            <a:r>
              <a:rPr lang="en-GB" sz="1400">
                <a:solidFill>
                  <a:schemeClr val="accent6">
                    <a:lumMod val="50000"/>
                  </a:schemeClr>
                </a:solidFill>
                <a:ea typeface="Tahoma"/>
                <a:cs typeface="Tahoma"/>
              </a:rPr>
              <a:t>Guidance on i) Accommodation status and why it’s important to ask about it ii) How to ask about accommodation status iii) How to collect and record accommodation status data</a:t>
            </a:r>
            <a:endParaRPr lang="en-GB" sz="1400">
              <a:solidFill>
                <a:schemeClr val="accent6">
                  <a:lumMod val="50000"/>
                </a:schemeClr>
              </a:solidFill>
            </a:endParaRPr>
          </a:p>
        </p:txBody>
      </p:sp>
      <p:sp>
        <p:nvSpPr>
          <p:cNvPr id="30" name="TextBox 29">
            <a:extLst>
              <a:ext uri="{FF2B5EF4-FFF2-40B4-BE49-F238E27FC236}">
                <a16:creationId xmlns:a16="http://schemas.microsoft.com/office/drawing/2014/main" id="{FAF9EEDB-5DD8-9087-09FB-EE0621A8B4E4}"/>
              </a:ext>
            </a:extLst>
          </p:cNvPr>
          <p:cNvSpPr txBox="1"/>
          <p:nvPr/>
        </p:nvSpPr>
        <p:spPr>
          <a:xfrm>
            <a:off x="3954416" y="4800401"/>
            <a:ext cx="4275213" cy="954107"/>
          </a:xfrm>
          <a:prstGeom prst="rect">
            <a:avLst/>
          </a:prstGeom>
          <a:noFill/>
        </p:spPr>
        <p:txBody>
          <a:bodyPr wrap="square">
            <a:spAutoFit/>
          </a:bodyPr>
          <a:lstStyle/>
          <a:p>
            <a:r>
              <a:rPr lang="en-GB" sz="1400" b="1" u="sng">
                <a:solidFill>
                  <a:srgbClr val="0070C0"/>
                </a:solidFill>
                <a:ea typeface="Tahoma"/>
                <a:cs typeface="Tahoma"/>
              </a:rPr>
              <a:t>Recommended codes: </a:t>
            </a:r>
            <a:r>
              <a:rPr lang="en-GB" sz="1400">
                <a:solidFill>
                  <a:schemeClr val="bg2"/>
                </a:solidFill>
                <a:ea typeface="Tahoma"/>
                <a:cs typeface="Tahoma"/>
                <a:hlinkClick r:id="rId4"/>
              </a:rPr>
              <a:t>Pathway</a:t>
            </a:r>
            <a:r>
              <a:rPr lang="en-GB" sz="1400">
                <a:solidFill>
                  <a:schemeClr val="accent6">
                    <a:lumMod val="50000"/>
                  </a:schemeClr>
                </a:solidFill>
                <a:ea typeface="Tahoma"/>
                <a:cs typeface="Tahoma"/>
              </a:rPr>
              <a:t> have identified a set of recommended housing fields within the SNOMED CT system which it is suggested for health care services to use.</a:t>
            </a:r>
          </a:p>
        </p:txBody>
      </p:sp>
      <p:pic>
        <p:nvPicPr>
          <p:cNvPr id="32" name="Graphic 31" descr="CheckList with solid fill">
            <a:extLst>
              <a:ext uri="{FF2B5EF4-FFF2-40B4-BE49-F238E27FC236}">
                <a16:creationId xmlns:a16="http://schemas.microsoft.com/office/drawing/2014/main" id="{2ACC4EA0-4D6A-70A4-F25C-27372064E4B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540648" y="1985914"/>
            <a:ext cx="721921" cy="723604"/>
          </a:xfrm>
          <a:prstGeom prst="rect">
            <a:avLst/>
          </a:prstGeom>
        </p:spPr>
      </p:pic>
      <p:sp>
        <p:nvSpPr>
          <p:cNvPr id="33" name="Rectangle: Rounded Corners 32">
            <a:extLst>
              <a:ext uri="{FF2B5EF4-FFF2-40B4-BE49-F238E27FC236}">
                <a16:creationId xmlns:a16="http://schemas.microsoft.com/office/drawing/2014/main" id="{4EFD2AB7-79D1-3B1D-44D6-66193AD272CD}"/>
              </a:ext>
            </a:extLst>
          </p:cNvPr>
          <p:cNvSpPr/>
          <p:nvPr/>
        </p:nvSpPr>
        <p:spPr>
          <a:xfrm>
            <a:off x="397971" y="1678809"/>
            <a:ext cx="3253409" cy="4686549"/>
          </a:xfrm>
          <a:prstGeom prst="roundRect">
            <a:avLst/>
          </a:prstGeom>
          <a:solidFill>
            <a:schemeClr val="accent4">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64D9B82A-5CC1-6DE0-A388-C866ABCD5A33}"/>
              </a:ext>
            </a:extLst>
          </p:cNvPr>
          <p:cNvSpPr txBox="1"/>
          <p:nvPr/>
        </p:nvSpPr>
        <p:spPr>
          <a:xfrm>
            <a:off x="522919" y="1821445"/>
            <a:ext cx="2979086" cy="4493538"/>
          </a:xfrm>
          <a:prstGeom prst="rect">
            <a:avLst/>
          </a:prstGeom>
          <a:noFill/>
        </p:spPr>
        <p:txBody>
          <a:bodyPr wrap="square">
            <a:spAutoFit/>
          </a:bodyPr>
          <a:lstStyle/>
          <a:p>
            <a:pPr algn="ctr">
              <a:spcAft>
                <a:spcPts val="600"/>
              </a:spcAft>
            </a:pPr>
            <a:r>
              <a:rPr lang="en-GB" sz="1400" b="1" u="sng">
                <a:solidFill>
                  <a:schemeClr val="bg2"/>
                </a:solidFill>
                <a:ea typeface="Tahoma"/>
                <a:cs typeface="Tahoma"/>
              </a:rPr>
              <a:t>Recording housing status:</a:t>
            </a:r>
            <a:r>
              <a:rPr lang="en-GB" sz="1400" b="1">
                <a:solidFill>
                  <a:schemeClr val="bg2"/>
                </a:solidFill>
                <a:ea typeface="Tahoma"/>
                <a:cs typeface="Tahoma"/>
              </a:rPr>
              <a:t> </a:t>
            </a:r>
          </a:p>
          <a:p>
            <a:pPr algn="ctr">
              <a:spcAft>
                <a:spcPts val="600"/>
              </a:spcAft>
            </a:pPr>
            <a:r>
              <a:rPr lang="en-GB" sz="1400">
                <a:ea typeface="Tahoma"/>
                <a:cs typeface="Tahoma"/>
              </a:rPr>
              <a:t>As championed by </a:t>
            </a:r>
            <a:r>
              <a:rPr lang="en-GB" sz="1400">
                <a:solidFill>
                  <a:schemeClr val="bg2"/>
                </a:solidFill>
                <a:ea typeface="Tahoma"/>
                <a:cs typeface="Tahoma"/>
                <a:hlinkClick r:id="rId9">
                  <a:extLst>
                    <a:ext uri="{A12FA001-AC4F-418D-AE19-62706E023703}">
                      <ahyp:hlinkClr xmlns:ahyp="http://schemas.microsoft.com/office/drawing/2018/hyperlinkcolor" val="tx"/>
                    </a:ext>
                  </a:extLst>
                </a:hlinkClick>
              </a:rPr>
              <a:t>Pathway</a:t>
            </a:r>
            <a:r>
              <a:rPr lang="en-GB" sz="1400">
                <a:ea typeface="Tahoma"/>
                <a:cs typeface="Tahoma"/>
              </a:rPr>
              <a:t>, r</a:t>
            </a:r>
            <a:r>
              <a:rPr lang="en-GB" sz="1400"/>
              <a:t>ecording housing status is equitable, because it can be applied to everyone. </a:t>
            </a:r>
          </a:p>
          <a:p>
            <a:pPr algn="ctr">
              <a:spcAft>
                <a:spcPts val="600"/>
              </a:spcAft>
            </a:pPr>
            <a:r>
              <a:rPr lang="en-GB" sz="1400"/>
              <a:t>It identifies most people in inclusion health groups by proxy, as housing precarity cuts across all of these groups. </a:t>
            </a:r>
          </a:p>
          <a:p>
            <a:pPr algn="ctr">
              <a:spcAft>
                <a:spcPts val="600"/>
              </a:spcAft>
            </a:pPr>
            <a:r>
              <a:rPr lang="en-GB" sz="1400"/>
              <a:t>It also enables understanding of wider public health issues, particularly how housing status affects health outcomes and health inequalities in general. </a:t>
            </a:r>
          </a:p>
          <a:p>
            <a:pPr algn="ctr">
              <a:spcAft>
                <a:spcPts val="600"/>
              </a:spcAft>
            </a:pPr>
            <a:r>
              <a:rPr lang="en-GB" sz="1400">
                <a:ea typeface="Tahoma"/>
                <a:cs typeface="Tahoma"/>
                <a:hlinkClick r:id="rId10"/>
              </a:rPr>
              <a:t>Academic research</a:t>
            </a:r>
            <a:r>
              <a:rPr lang="en-GB" sz="1400">
                <a:ea typeface="Tahoma"/>
                <a:cs typeface="Tahoma"/>
              </a:rPr>
              <a:t> estimates that there are </a:t>
            </a:r>
            <a:r>
              <a:rPr lang="en-GB" sz="1400" b="1">
                <a:ea typeface="Tahoma"/>
                <a:cs typeface="Tahoma"/>
              </a:rPr>
              <a:t>five times as many hospital admissions </a:t>
            </a:r>
            <a:r>
              <a:rPr lang="en-GB" sz="1400">
                <a:ea typeface="Tahoma"/>
                <a:cs typeface="Tahoma"/>
              </a:rPr>
              <a:t>for people experiencing homelessness than observed directly in datasets.</a:t>
            </a:r>
            <a:r>
              <a:rPr lang="en-GB" sz="140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3711259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52ADA-98FF-2697-2937-F08908D6154C}"/>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B8F0F2AD-4817-98B1-CDF6-8951A4857B66}"/>
              </a:ext>
            </a:extLst>
          </p:cNvPr>
          <p:cNvSpPr/>
          <p:nvPr/>
        </p:nvSpPr>
        <p:spPr>
          <a:xfrm>
            <a:off x="2810800" y="5745056"/>
            <a:ext cx="2025983" cy="739302"/>
          </a:xfrm>
          <a:prstGeom prst="rect">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 metrics reported </a:t>
            </a:r>
            <a:br>
              <a:rPr lang="en-GB" sz="1400">
                <a:solidFill>
                  <a:schemeClr val="tx1"/>
                </a:solidFill>
              </a:rPr>
            </a:br>
            <a:r>
              <a:rPr lang="en-GB" sz="1400">
                <a:solidFill>
                  <a:schemeClr val="tx1"/>
                </a:solidFill>
              </a:rPr>
              <a:t>by ethnicity</a:t>
            </a:r>
          </a:p>
        </p:txBody>
      </p:sp>
      <p:sp>
        <p:nvSpPr>
          <p:cNvPr id="3" name="TextBox 2">
            <a:extLst>
              <a:ext uri="{FF2B5EF4-FFF2-40B4-BE49-F238E27FC236}">
                <a16:creationId xmlns:a16="http://schemas.microsoft.com/office/drawing/2014/main" id="{1B4A1120-5DFA-3773-3B37-DF737C2FAA37}"/>
              </a:ext>
            </a:extLst>
          </p:cNvPr>
          <p:cNvSpPr txBox="1"/>
          <p:nvPr/>
        </p:nvSpPr>
        <p:spPr>
          <a:xfrm>
            <a:off x="429057" y="866304"/>
            <a:ext cx="11855092" cy="1156727"/>
          </a:xfrm>
          <a:prstGeom prst="rect">
            <a:avLst/>
          </a:prstGeom>
          <a:noFill/>
        </p:spPr>
        <p:txBody>
          <a:bodyPr wrap="square" lIns="91440" tIns="45720" rIns="91440" bIns="45720" anchor="t">
            <a:spAutoFit/>
          </a:bodyPr>
          <a:lstStyle/>
          <a:p>
            <a:pPr lvl="0" fontAlgn="base">
              <a:spcAft>
                <a:spcPts val="1125"/>
              </a:spcAft>
              <a:defRPr/>
            </a:pPr>
            <a:r>
              <a:rPr kumimoji="0" lang="en-GB" b="1" i="0" u="none" strike="noStrike" kern="1200" cap="none" spc="0" normalizeH="0" baseline="0" noProof="0">
                <a:ln>
                  <a:noFill/>
                </a:ln>
                <a:solidFill>
                  <a:srgbClr val="01A188"/>
                </a:solidFill>
                <a:effectLst/>
                <a:uLnTx/>
                <a:uFillTx/>
                <a:latin typeface="Arial" panose="020B0604020202020204"/>
                <a:ea typeface="+mn-ea"/>
                <a:cs typeface="+mn-cs"/>
              </a:rPr>
              <a:t>High‑quality, complete ethnicity data is also essential to addressing inequalities. </a:t>
            </a:r>
          </a:p>
          <a:p>
            <a:pPr lvl="0" fontAlgn="base">
              <a:spcAft>
                <a:spcPts val="1125"/>
              </a:spcAft>
              <a:defRPr/>
            </a:pPr>
            <a:r>
              <a:rPr kumimoji="0" lang="en-GB" sz="1400" i="0" u="none" strike="noStrike" kern="1200" cap="none" spc="0" normalizeH="0" baseline="0" noProof="0">
                <a:ln>
                  <a:noFill/>
                </a:ln>
                <a:effectLst/>
                <a:uLnTx/>
                <a:uFillTx/>
                <a:latin typeface="Arial" panose="020B0604020202020204"/>
                <a:ea typeface="+mn-ea"/>
                <a:cs typeface="+mn-cs"/>
              </a:rPr>
              <a:t>This is particularly important for communities such as Gypsy, Roma and Traveller groups, who are poorly captured in current healthcare data yet are known to experience significant inequalities in access, experience and outcomes. The </a:t>
            </a:r>
            <a:r>
              <a:rPr kumimoji="0" lang="en-GB" sz="1400" i="0" u="none" strike="noStrike" kern="1200" cap="none" spc="0" normalizeH="0" baseline="0" noProof="0">
                <a:ln>
                  <a:noFill/>
                </a:ln>
                <a:solidFill>
                  <a:schemeClr val="bg2"/>
                </a:solidFill>
                <a:effectLst/>
                <a:uLnTx/>
                <a:uFillTx/>
                <a:latin typeface="Arial" panose="020B0604020202020204"/>
                <a:ea typeface="+mn-ea"/>
                <a:cs typeface="+mn-cs"/>
                <a:hlinkClick r:id="rId3">
                  <a:extLst>
                    <a:ext uri="{A12FA001-AC4F-418D-AE19-62706E023703}">
                      <ahyp:hlinkClr xmlns:ahyp="http://schemas.microsoft.com/office/drawing/2018/hyperlinkcolor" val="tx"/>
                    </a:ext>
                  </a:extLst>
                </a:hlinkClick>
              </a:rPr>
              <a:t>Ethnicity Recording Improvement Plan </a:t>
            </a:r>
            <a:r>
              <a:rPr kumimoji="0" lang="en-GB" sz="1400" i="0" u="none" strike="noStrike" kern="1200" cap="none" spc="0" normalizeH="0" baseline="0" noProof="0">
                <a:ln>
                  <a:noFill/>
                </a:ln>
                <a:effectLst/>
                <a:uLnTx/>
                <a:uFillTx/>
                <a:latin typeface="Arial" panose="020B0604020202020204"/>
                <a:ea typeface="+mn-ea"/>
                <a:cs typeface="+mn-cs"/>
              </a:rPr>
              <a:t>sets out actions organisations can take to improve the quality of ethnicity data, structured across five key domains for improvement.</a:t>
            </a:r>
          </a:p>
        </p:txBody>
      </p:sp>
      <p:sp>
        <p:nvSpPr>
          <p:cNvPr id="4" name="Rectangle 3">
            <a:extLst>
              <a:ext uri="{FF2B5EF4-FFF2-40B4-BE49-F238E27FC236}">
                <a16:creationId xmlns:a16="http://schemas.microsoft.com/office/drawing/2014/main" id="{84A9715A-6A8D-2A7A-1F20-B7593C0AB86C}"/>
              </a:ext>
            </a:extLst>
          </p:cNvPr>
          <p:cNvSpPr/>
          <p:nvPr/>
        </p:nvSpPr>
        <p:spPr>
          <a:xfrm>
            <a:off x="257333" y="2381010"/>
            <a:ext cx="2553463" cy="739302"/>
          </a:xfrm>
          <a:prstGeom prst="rect">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bg1"/>
                </a:solidFill>
              </a:rPr>
              <a:t>Improving how ethnicity is requested from patients </a:t>
            </a:r>
          </a:p>
        </p:txBody>
      </p:sp>
      <p:sp>
        <p:nvSpPr>
          <p:cNvPr id="5" name="Rectangle 4">
            <a:extLst>
              <a:ext uri="{FF2B5EF4-FFF2-40B4-BE49-F238E27FC236}">
                <a16:creationId xmlns:a16="http://schemas.microsoft.com/office/drawing/2014/main" id="{9B9F57B4-0BEA-727C-262A-D86256E84457}"/>
              </a:ext>
            </a:extLst>
          </p:cNvPr>
          <p:cNvSpPr/>
          <p:nvPr/>
        </p:nvSpPr>
        <p:spPr>
          <a:xfrm>
            <a:off x="257333" y="3215513"/>
            <a:ext cx="2553463" cy="739302"/>
          </a:xfrm>
          <a:prstGeom prst="rect">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bg1"/>
                </a:solidFill>
              </a:rPr>
              <a:t>Improving trust and confidence among patients to share ethnicity</a:t>
            </a:r>
          </a:p>
        </p:txBody>
      </p:sp>
      <p:sp>
        <p:nvSpPr>
          <p:cNvPr id="7" name="Rectangle 6">
            <a:extLst>
              <a:ext uri="{FF2B5EF4-FFF2-40B4-BE49-F238E27FC236}">
                <a16:creationId xmlns:a16="http://schemas.microsoft.com/office/drawing/2014/main" id="{449A4491-89DB-CEAA-0509-BC3BB2A3A419}"/>
              </a:ext>
            </a:extLst>
          </p:cNvPr>
          <p:cNvSpPr/>
          <p:nvPr/>
        </p:nvSpPr>
        <p:spPr>
          <a:xfrm>
            <a:off x="257333" y="4064390"/>
            <a:ext cx="2553463" cy="739302"/>
          </a:xfrm>
          <a:prstGeom prst="rect">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bg1"/>
                </a:solidFill>
              </a:rPr>
              <a:t>Improving how data is recorded in systems</a:t>
            </a:r>
          </a:p>
        </p:txBody>
      </p:sp>
      <p:sp>
        <p:nvSpPr>
          <p:cNvPr id="8" name="Rectangle 7">
            <a:extLst>
              <a:ext uri="{FF2B5EF4-FFF2-40B4-BE49-F238E27FC236}">
                <a16:creationId xmlns:a16="http://schemas.microsoft.com/office/drawing/2014/main" id="{1A3184E6-8BB9-CBE6-9D03-13DC490880C5}"/>
              </a:ext>
            </a:extLst>
          </p:cNvPr>
          <p:cNvSpPr/>
          <p:nvPr/>
        </p:nvSpPr>
        <p:spPr>
          <a:xfrm>
            <a:off x="257333" y="4907571"/>
            <a:ext cx="2553463" cy="739302"/>
          </a:xfrm>
          <a:prstGeom prst="rect">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bg1"/>
                </a:solidFill>
              </a:rPr>
              <a:t>Improving how ethnicity data is processed </a:t>
            </a:r>
          </a:p>
        </p:txBody>
      </p:sp>
      <p:sp>
        <p:nvSpPr>
          <p:cNvPr id="9" name="Rectangle 8">
            <a:extLst>
              <a:ext uri="{FF2B5EF4-FFF2-40B4-BE49-F238E27FC236}">
                <a16:creationId xmlns:a16="http://schemas.microsoft.com/office/drawing/2014/main" id="{07D0718C-4508-44DB-C1A2-FBA25617F1CD}"/>
              </a:ext>
            </a:extLst>
          </p:cNvPr>
          <p:cNvSpPr/>
          <p:nvPr/>
        </p:nvSpPr>
        <p:spPr>
          <a:xfrm>
            <a:off x="257337" y="5745056"/>
            <a:ext cx="2553463" cy="739302"/>
          </a:xfrm>
          <a:prstGeom prst="rect">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bg1"/>
                </a:solidFill>
              </a:rPr>
              <a:t>Improving analysis and use of ethnicity data to reduce inequalities</a:t>
            </a:r>
          </a:p>
        </p:txBody>
      </p:sp>
      <p:sp>
        <p:nvSpPr>
          <p:cNvPr id="10" name="Rectangle 9">
            <a:extLst>
              <a:ext uri="{FF2B5EF4-FFF2-40B4-BE49-F238E27FC236}">
                <a16:creationId xmlns:a16="http://schemas.microsoft.com/office/drawing/2014/main" id="{5F750F29-29ED-B817-E337-2FA67FAA3EB4}"/>
              </a:ext>
            </a:extLst>
          </p:cNvPr>
          <p:cNvSpPr/>
          <p:nvPr/>
        </p:nvSpPr>
        <p:spPr>
          <a:xfrm>
            <a:off x="4932469" y="2381010"/>
            <a:ext cx="3444949" cy="739302"/>
          </a:xfrm>
          <a:prstGeom prst="rect">
            <a:avLst/>
          </a:prstGeom>
          <a:solidFill>
            <a:schemeClr val="accent5">
              <a:lumMod val="40000"/>
              <a:lumOff val="6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Embed protected characteristics recording into system-wide training and education efforts. Share good practice.   </a:t>
            </a:r>
          </a:p>
        </p:txBody>
      </p:sp>
      <p:sp>
        <p:nvSpPr>
          <p:cNvPr id="11" name="Rectangle 10">
            <a:extLst>
              <a:ext uri="{FF2B5EF4-FFF2-40B4-BE49-F238E27FC236}">
                <a16:creationId xmlns:a16="http://schemas.microsoft.com/office/drawing/2014/main" id="{92F7C8FA-5E57-5C3C-76B8-B9AA85EECE61}"/>
              </a:ext>
            </a:extLst>
          </p:cNvPr>
          <p:cNvSpPr/>
          <p:nvPr/>
        </p:nvSpPr>
        <p:spPr>
          <a:xfrm>
            <a:off x="4932469" y="3215513"/>
            <a:ext cx="3444949" cy="739302"/>
          </a:xfrm>
          <a:prstGeom prst="rect">
            <a:avLst/>
          </a:prstGeom>
          <a:solidFill>
            <a:schemeClr val="accent5">
              <a:lumMod val="40000"/>
              <a:lumOff val="6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Support codesign and engagement efforts across the population and act on the insights to build trust. Share learning with providers </a:t>
            </a:r>
          </a:p>
        </p:txBody>
      </p:sp>
      <p:sp>
        <p:nvSpPr>
          <p:cNvPr id="12" name="Rectangle 11">
            <a:extLst>
              <a:ext uri="{FF2B5EF4-FFF2-40B4-BE49-F238E27FC236}">
                <a16:creationId xmlns:a16="http://schemas.microsoft.com/office/drawing/2014/main" id="{55769D96-B427-A838-7635-4ED370F46C62}"/>
              </a:ext>
            </a:extLst>
          </p:cNvPr>
          <p:cNvSpPr/>
          <p:nvPr/>
        </p:nvSpPr>
        <p:spPr>
          <a:xfrm>
            <a:off x="4932469" y="4064390"/>
            <a:ext cx="3444949" cy="739302"/>
          </a:xfrm>
          <a:prstGeom prst="rect">
            <a:avLst/>
          </a:prstGeom>
          <a:solidFill>
            <a:schemeClr val="accent5">
              <a:lumMod val="40000"/>
              <a:lumOff val="6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Monitor quality of ethnicity data and look across records where possible to identify inconsistency, scale good practice, advocate for local improvements </a:t>
            </a:r>
          </a:p>
        </p:txBody>
      </p:sp>
      <p:sp>
        <p:nvSpPr>
          <p:cNvPr id="13" name="Rectangle 12">
            <a:extLst>
              <a:ext uri="{FF2B5EF4-FFF2-40B4-BE49-F238E27FC236}">
                <a16:creationId xmlns:a16="http://schemas.microsoft.com/office/drawing/2014/main" id="{99A40546-EBE2-C8A7-41FD-F0B38EC30E42}"/>
              </a:ext>
            </a:extLst>
          </p:cNvPr>
          <p:cNvSpPr/>
          <p:nvPr/>
        </p:nvSpPr>
        <p:spPr>
          <a:xfrm>
            <a:off x="4932469" y="4907571"/>
            <a:ext cx="3444949" cy="739302"/>
          </a:xfrm>
          <a:prstGeom prst="rect">
            <a:avLst/>
          </a:prstGeom>
          <a:solidFill>
            <a:schemeClr val="accent5">
              <a:lumMod val="40000"/>
              <a:lumOff val="6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Embed analysis of ethnic health inequalities and use linked data to impute gaps</a:t>
            </a:r>
          </a:p>
        </p:txBody>
      </p:sp>
      <p:sp>
        <p:nvSpPr>
          <p:cNvPr id="14" name="Rectangle 13">
            <a:extLst>
              <a:ext uri="{FF2B5EF4-FFF2-40B4-BE49-F238E27FC236}">
                <a16:creationId xmlns:a16="http://schemas.microsoft.com/office/drawing/2014/main" id="{AFC12D91-3C97-5058-A6FF-3FA2FFA79E79}"/>
              </a:ext>
            </a:extLst>
          </p:cNvPr>
          <p:cNvSpPr/>
          <p:nvPr/>
        </p:nvSpPr>
        <p:spPr>
          <a:xfrm>
            <a:off x="4932473" y="5745056"/>
            <a:ext cx="3444949" cy="739302"/>
          </a:xfrm>
          <a:prstGeom prst="rect">
            <a:avLst/>
          </a:prstGeom>
          <a:solidFill>
            <a:schemeClr val="accent5">
              <a:lumMod val="40000"/>
              <a:lumOff val="6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Embed analysis of ethnic health inequalities in access, experience and outcomes into routine reporting, assurance and strategic commissioning </a:t>
            </a:r>
          </a:p>
        </p:txBody>
      </p:sp>
      <p:sp>
        <p:nvSpPr>
          <p:cNvPr id="15" name="Rectangle 14">
            <a:extLst>
              <a:ext uri="{FF2B5EF4-FFF2-40B4-BE49-F238E27FC236}">
                <a16:creationId xmlns:a16="http://schemas.microsoft.com/office/drawing/2014/main" id="{2AB37DE1-4592-9168-35BA-6770195ABFD1}"/>
              </a:ext>
            </a:extLst>
          </p:cNvPr>
          <p:cNvSpPr/>
          <p:nvPr/>
        </p:nvSpPr>
        <p:spPr>
          <a:xfrm>
            <a:off x="8473108" y="2386706"/>
            <a:ext cx="3444949" cy="739302"/>
          </a:xfrm>
          <a:prstGeom prst="rect">
            <a:avLst/>
          </a:prstGeom>
          <a:solidFill>
            <a:schemeClr val="accent5">
              <a:lumMod val="60000"/>
              <a:lumOff val="4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Raise awareness of the importance of ethnicity data quality and work with staff to build confidence and skill and understand patients’ expectations.</a:t>
            </a:r>
          </a:p>
        </p:txBody>
      </p:sp>
      <p:sp>
        <p:nvSpPr>
          <p:cNvPr id="16" name="Rectangle 15">
            <a:extLst>
              <a:ext uri="{FF2B5EF4-FFF2-40B4-BE49-F238E27FC236}">
                <a16:creationId xmlns:a16="http://schemas.microsoft.com/office/drawing/2014/main" id="{231577BF-8BC9-3F0E-A23F-1E09579D6200}"/>
              </a:ext>
            </a:extLst>
          </p:cNvPr>
          <p:cNvSpPr/>
          <p:nvPr/>
        </p:nvSpPr>
        <p:spPr>
          <a:xfrm>
            <a:off x="8473108" y="3221209"/>
            <a:ext cx="3444949" cy="739302"/>
          </a:xfrm>
          <a:prstGeom prst="rect">
            <a:avLst/>
          </a:prstGeom>
          <a:solidFill>
            <a:schemeClr val="accent5">
              <a:lumMod val="60000"/>
              <a:lumOff val="4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Prepare and share patient facing information in a variety of languages and formats for people to understand at a glance why it is asked</a:t>
            </a:r>
          </a:p>
        </p:txBody>
      </p:sp>
      <p:sp>
        <p:nvSpPr>
          <p:cNvPr id="17" name="Rectangle 16">
            <a:extLst>
              <a:ext uri="{FF2B5EF4-FFF2-40B4-BE49-F238E27FC236}">
                <a16:creationId xmlns:a16="http://schemas.microsoft.com/office/drawing/2014/main" id="{AB3E7DBA-66DC-F166-23F5-6B7BE5EFE492}"/>
              </a:ext>
            </a:extLst>
          </p:cNvPr>
          <p:cNvSpPr/>
          <p:nvPr/>
        </p:nvSpPr>
        <p:spPr>
          <a:xfrm>
            <a:off x="8473108" y="4070086"/>
            <a:ext cx="3444949" cy="739302"/>
          </a:xfrm>
          <a:prstGeom prst="rect">
            <a:avLst/>
          </a:prstGeom>
          <a:solidFill>
            <a:schemeClr val="accent5">
              <a:lumMod val="60000"/>
              <a:lumOff val="4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Monitor completeness and consistency and work with services to improve low completion rates </a:t>
            </a:r>
          </a:p>
        </p:txBody>
      </p:sp>
      <p:sp>
        <p:nvSpPr>
          <p:cNvPr id="18" name="Rectangle 17">
            <a:extLst>
              <a:ext uri="{FF2B5EF4-FFF2-40B4-BE49-F238E27FC236}">
                <a16:creationId xmlns:a16="http://schemas.microsoft.com/office/drawing/2014/main" id="{CB5F5C4A-FC57-C225-1A10-498FDF1545C4}"/>
              </a:ext>
            </a:extLst>
          </p:cNvPr>
          <p:cNvSpPr/>
          <p:nvPr/>
        </p:nvSpPr>
        <p:spPr>
          <a:xfrm>
            <a:off x="8473108" y="4913267"/>
            <a:ext cx="3444949" cy="739302"/>
          </a:xfrm>
          <a:prstGeom prst="rect">
            <a:avLst/>
          </a:prstGeom>
          <a:solidFill>
            <a:schemeClr val="accent5">
              <a:lumMod val="60000"/>
              <a:lumOff val="4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Use gaps in data quality to target outreach. Link datasets to fill in gaps between services. </a:t>
            </a:r>
          </a:p>
        </p:txBody>
      </p:sp>
      <p:sp>
        <p:nvSpPr>
          <p:cNvPr id="19" name="Rectangle 18">
            <a:extLst>
              <a:ext uri="{FF2B5EF4-FFF2-40B4-BE49-F238E27FC236}">
                <a16:creationId xmlns:a16="http://schemas.microsoft.com/office/drawing/2014/main" id="{FC6CAB1B-3218-A34C-E584-A411582AED90}"/>
              </a:ext>
            </a:extLst>
          </p:cNvPr>
          <p:cNvSpPr/>
          <p:nvPr/>
        </p:nvSpPr>
        <p:spPr>
          <a:xfrm>
            <a:off x="8473112" y="5750752"/>
            <a:ext cx="3444949" cy="739302"/>
          </a:xfrm>
          <a:prstGeom prst="rect">
            <a:avLst/>
          </a:prstGeom>
          <a:solidFill>
            <a:schemeClr val="accent5">
              <a:lumMod val="60000"/>
              <a:lumOff val="4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Embed analysis of ethnic health inequalities in service evaluation, quality improvement and performance reporting </a:t>
            </a:r>
          </a:p>
        </p:txBody>
      </p:sp>
      <p:sp>
        <p:nvSpPr>
          <p:cNvPr id="20" name="Rectangle 19">
            <a:extLst>
              <a:ext uri="{FF2B5EF4-FFF2-40B4-BE49-F238E27FC236}">
                <a16:creationId xmlns:a16="http://schemas.microsoft.com/office/drawing/2014/main" id="{6CD3832A-1493-72C6-DEE4-4928D7536153}"/>
              </a:ext>
            </a:extLst>
          </p:cNvPr>
          <p:cNvSpPr/>
          <p:nvPr/>
        </p:nvSpPr>
        <p:spPr>
          <a:xfrm>
            <a:off x="2810796" y="2381010"/>
            <a:ext cx="2025983" cy="739302"/>
          </a:xfrm>
          <a:prstGeom prst="rect">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 records with ‘not known’ ethnic code</a:t>
            </a:r>
          </a:p>
        </p:txBody>
      </p:sp>
      <p:sp>
        <p:nvSpPr>
          <p:cNvPr id="21" name="Rectangle 20">
            <a:extLst>
              <a:ext uri="{FF2B5EF4-FFF2-40B4-BE49-F238E27FC236}">
                <a16:creationId xmlns:a16="http://schemas.microsoft.com/office/drawing/2014/main" id="{8197407B-8631-F9CE-BBDB-E8C3F50656F6}"/>
              </a:ext>
            </a:extLst>
          </p:cNvPr>
          <p:cNvSpPr/>
          <p:nvPr/>
        </p:nvSpPr>
        <p:spPr>
          <a:xfrm>
            <a:off x="2810796" y="3215513"/>
            <a:ext cx="2025983" cy="739302"/>
          </a:xfrm>
          <a:prstGeom prst="rect">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 records with ‘not stated’ ethnic code  </a:t>
            </a:r>
          </a:p>
        </p:txBody>
      </p:sp>
      <p:sp>
        <p:nvSpPr>
          <p:cNvPr id="22" name="Rectangle 21">
            <a:extLst>
              <a:ext uri="{FF2B5EF4-FFF2-40B4-BE49-F238E27FC236}">
                <a16:creationId xmlns:a16="http://schemas.microsoft.com/office/drawing/2014/main" id="{F98B9E9D-22B0-DBC6-E6E8-9AD14CFB744B}"/>
              </a:ext>
            </a:extLst>
          </p:cNvPr>
          <p:cNvSpPr/>
          <p:nvPr/>
        </p:nvSpPr>
        <p:spPr>
          <a:xfrm>
            <a:off x="2810796" y="4064390"/>
            <a:ext cx="2025983" cy="739302"/>
          </a:xfrm>
          <a:prstGeom prst="rect">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 incomplete/blank codes </a:t>
            </a:r>
          </a:p>
        </p:txBody>
      </p:sp>
      <p:sp>
        <p:nvSpPr>
          <p:cNvPr id="23" name="Rectangle 22">
            <a:extLst>
              <a:ext uri="{FF2B5EF4-FFF2-40B4-BE49-F238E27FC236}">
                <a16:creationId xmlns:a16="http://schemas.microsoft.com/office/drawing/2014/main" id="{D23280DF-9180-F5C3-DD5A-8BB57FC9D3B0}"/>
              </a:ext>
            </a:extLst>
          </p:cNvPr>
          <p:cNvSpPr/>
          <p:nvPr/>
        </p:nvSpPr>
        <p:spPr>
          <a:xfrm>
            <a:off x="2810796" y="4907571"/>
            <a:ext cx="2025983" cy="739302"/>
          </a:xfrm>
          <a:prstGeom prst="rect">
            <a:avLst/>
          </a:prstGeom>
          <a:solidFill>
            <a:schemeClr val="accent5">
              <a:lumMod val="20000"/>
              <a:lumOff val="8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 records matching across datasets </a:t>
            </a:r>
          </a:p>
        </p:txBody>
      </p:sp>
      <p:cxnSp>
        <p:nvCxnSpPr>
          <p:cNvPr id="26" name="Straight Arrow Connector 25">
            <a:extLst>
              <a:ext uri="{FF2B5EF4-FFF2-40B4-BE49-F238E27FC236}">
                <a16:creationId xmlns:a16="http://schemas.microsoft.com/office/drawing/2014/main" id="{BFB56753-BF85-6029-EDC6-54877E64121C}"/>
              </a:ext>
            </a:extLst>
          </p:cNvPr>
          <p:cNvCxnSpPr>
            <a:cxnSpLocks/>
          </p:cNvCxnSpPr>
          <p:nvPr/>
        </p:nvCxnSpPr>
        <p:spPr>
          <a:xfrm>
            <a:off x="2973571" y="2599602"/>
            <a:ext cx="0" cy="3130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AC068BD-CAB3-1233-6221-FE8CFDABD9E9}"/>
              </a:ext>
            </a:extLst>
          </p:cNvPr>
          <p:cNvCxnSpPr>
            <a:cxnSpLocks/>
          </p:cNvCxnSpPr>
          <p:nvPr/>
        </p:nvCxnSpPr>
        <p:spPr>
          <a:xfrm>
            <a:off x="2966480" y="3429000"/>
            <a:ext cx="0" cy="3130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56C2D86-A1E8-4652-231C-547609309292}"/>
              </a:ext>
            </a:extLst>
          </p:cNvPr>
          <p:cNvCxnSpPr>
            <a:cxnSpLocks/>
          </p:cNvCxnSpPr>
          <p:nvPr/>
        </p:nvCxnSpPr>
        <p:spPr>
          <a:xfrm>
            <a:off x="2973570" y="4216051"/>
            <a:ext cx="0" cy="3130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CB6553C8-C935-6A77-9ED7-3E2804FE0B97}"/>
              </a:ext>
            </a:extLst>
          </p:cNvPr>
          <p:cNvSpPr txBox="1"/>
          <p:nvPr/>
        </p:nvSpPr>
        <p:spPr>
          <a:xfrm>
            <a:off x="186105" y="1985858"/>
            <a:ext cx="1546657" cy="338554"/>
          </a:xfrm>
          <a:prstGeom prst="rect">
            <a:avLst/>
          </a:prstGeom>
          <a:noFill/>
        </p:spPr>
        <p:txBody>
          <a:bodyPr wrap="square" rtlCol="0">
            <a:spAutoFit/>
          </a:bodyPr>
          <a:lstStyle/>
          <a:p>
            <a:r>
              <a:rPr lang="en-GB" sz="1600" b="1"/>
              <a:t>Domain</a:t>
            </a:r>
          </a:p>
        </p:txBody>
      </p:sp>
      <p:sp>
        <p:nvSpPr>
          <p:cNvPr id="33" name="TextBox 32">
            <a:extLst>
              <a:ext uri="{FF2B5EF4-FFF2-40B4-BE49-F238E27FC236}">
                <a16:creationId xmlns:a16="http://schemas.microsoft.com/office/drawing/2014/main" id="{A2D296FC-F0C4-F6FC-D566-AA6D0137C1DD}"/>
              </a:ext>
            </a:extLst>
          </p:cNvPr>
          <p:cNvSpPr txBox="1"/>
          <p:nvPr/>
        </p:nvSpPr>
        <p:spPr>
          <a:xfrm>
            <a:off x="2859811" y="1999851"/>
            <a:ext cx="1546657" cy="338554"/>
          </a:xfrm>
          <a:prstGeom prst="rect">
            <a:avLst/>
          </a:prstGeom>
          <a:noFill/>
        </p:spPr>
        <p:txBody>
          <a:bodyPr wrap="square" rtlCol="0">
            <a:spAutoFit/>
          </a:bodyPr>
          <a:lstStyle/>
          <a:p>
            <a:r>
              <a:rPr lang="en-GB" sz="1600" b="1"/>
              <a:t>Measure</a:t>
            </a:r>
          </a:p>
        </p:txBody>
      </p:sp>
      <p:sp>
        <p:nvSpPr>
          <p:cNvPr id="34" name="TextBox 33">
            <a:extLst>
              <a:ext uri="{FF2B5EF4-FFF2-40B4-BE49-F238E27FC236}">
                <a16:creationId xmlns:a16="http://schemas.microsoft.com/office/drawing/2014/main" id="{575E00E9-2C55-D7FE-97C5-95257C9CBAB2}"/>
              </a:ext>
            </a:extLst>
          </p:cNvPr>
          <p:cNvSpPr txBox="1"/>
          <p:nvPr/>
        </p:nvSpPr>
        <p:spPr>
          <a:xfrm>
            <a:off x="4957971" y="1991732"/>
            <a:ext cx="1546657" cy="338554"/>
          </a:xfrm>
          <a:prstGeom prst="rect">
            <a:avLst/>
          </a:prstGeom>
          <a:noFill/>
        </p:spPr>
        <p:txBody>
          <a:bodyPr wrap="square" rtlCol="0">
            <a:spAutoFit/>
          </a:bodyPr>
          <a:lstStyle/>
          <a:p>
            <a:r>
              <a:rPr lang="en-GB" sz="1600" b="1"/>
              <a:t>ICBs can…</a:t>
            </a:r>
          </a:p>
        </p:txBody>
      </p:sp>
      <p:sp>
        <p:nvSpPr>
          <p:cNvPr id="35" name="TextBox 34">
            <a:extLst>
              <a:ext uri="{FF2B5EF4-FFF2-40B4-BE49-F238E27FC236}">
                <a16:creationId xmlns:a16="http://schemas.microsoft.com/office/drawing/2014/main" id="{F5DC13A6-9C5B-86FB-A21D-0EC21D9349BD}"/>
              </a:ext>
            </a:extLst>
          </p:cNvPr>
          <p:cNvSpPr txBox="1"/>
          <p:nvPr/>
        </p:nvSpPr>
        <p:spPr>
          <a:xfrm>
            <a:off x="8473108" y="2021063"/>
            <a:ext cx="2382389" cy="338554"/>
          </a:xfrm>
          <a:prstGeom prst="rect">
            <a:avLst/>
          </a:prstGeom>
          <a:noFill/>
        </p:spPr>
        <p:txBody>
          <a:bodyPr wrap="square" rtlCol="0">
            <a:spAutoFit/>
          </a:bodyPr>
          <a:lstStyle/>
          <a:p>
            <a:r>
              <a:rPr lang="en-GB" sz="1600" b="1"/>
              <a:t>Providers can…</a:t>
            </a:r>
          </a:p>
        </p:txBody>
      </p:sp>
      <p:sp>
        <p:nvSpPr>
          <p:cNvPr id="6" name="Title 1">
            <a:extLst>
              <a:ext uri="{FF2B5EF4-FFF2-40B4-BE49-F238E27FC236}">
                <a16:creationId xmlns:a16="http://schemas.microsoft.com/office/drawing/2014/main" id="{469CC6E7-1E8C-A75B-745F-3EF2FDE7BD9B}"/>
              </a:ext>
            </a:extLst>
          </p:cNvPr>
          <p:cNvSpPr txBox="1">
            <a:spLocks/>
          </p:cNvSpPr>
          <p:nvPr/>
        </p:nvSpPr>
        <p:spPr>
          <a:xfrm>
            <a:off x="140544" y="367946"/>
            <a:ext cx="11446163"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a:latin typeface="+mn-lt"/>
                <a:ea typeface="Tahoma" panose="020B0604030504040204" pitchFamily="34" charset="0"/>
                <a:cs typeface="Tahoma" panose="020B0604030504040204" pitchFamily="34" charset="0"/>
              </a:rPr>
              <a:t>6. Driving data quality</a:t>
            </a:r>
          </a:p>
        </p:txBody>
      </p:sp>
      <p:cxnSp>
        <p:nvCxnSpPr>
          <p:cNvPr id="44" name="Straight Arrow Connector 43">
            <a:extLst>
              <a:ext uri="{FF2B5EF4-FFF2-40B4-BE49-F238E27FC236}">
                <a16:creationId xmlns:a16="http://schemas.microsoft.com/office/drawing/2014/main" id="{EDCB8996-7991-FB71-D131-905BF9A828A4}"/>
              </a:ext>
            </a:extLst>
          </p:cNvPr>
          <p:cNvCxnSpPr>
            <a:cxnSpLocks/>
          </p:cNvCxnSpPr>
          <p:nvPr/>
        </p:nvCxnSpPr>
        <p:spPr>
          <a:xfrm flipV="1">
            <a:off x="2966480" y="5098241"/>
            <a:ext cx="0" cy="35796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3740397C-B047-2850-9D3D-434944004891}"/>
              </a:ext>
            </a:extLst>
          </p:cNvPr>
          <p:cNvCxnSpPr>
            <a:cxnSpLocks/>
          </p:cNvCxnSpPr>
          <p:nvPr/>
        </p:nvCxnSpPr>
        <p:spPr>
          <a:xfrm flipV="1">
            <a:off x="2966483" y="5935726"/>
            <a:ext cx="0" cy="35796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6100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A5479-C99B-AD63-2FB3-85BF0236200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B6449D71-83A7-1629-A15C-9927932F9543}"/>
              </a:ext>
            </a:extLst>
          </p:cNvPr>
          <p:cNvSpPr txBox="1"/>
          <p:nvPr/>
        </p:nvSpPr>
        <p:spPr>
          <a:xfrm>
            <a:off x="326065" y="1185096"/>
            <a:ext cx="10883603" cy="3677930"/>
          </a:xfrm>
          <a:prstGeom prst="rect">
            <a:avLst/>
          </a:prstGeom>
          <a:noFill/>
        </p:spPr>
        <p:txBody>
          <a:bodyPr wrap="square">
            <a:spAutoFit/>
          </a:bodyPr>
          <a:lstStyle/>
          <a:p>
            <a:pPr>
              <a:spcAft>
                <a:spcPts val="600"/>
              </a:spcAft>
            </a:pPr>
            <a:r>
              <a:rPr lang="en-GB"/>
              <a:t>This resource has been developed collaboratively across </a:t>
            </a:r>
            <a:r>
              <a:rPr lang="en-GB" b="1"/>
              <a:t>NHS England </a:t>
            </a:r>
            <a:r>
              <a:rPr lang="en-GB"/>
              <a:t>(NHSE), </a:t>
            </a:r>
            <a:r>
              <a:rPr lang="en-GB" b="1"/>
              <a:t>Department of Health and Social Care</a:t>
            </a:r>
            <a:r>
              <a:rPr lang="en-GB"/>
              <a:t> (DHSC) including regional leads for </a:t>
            </a:r>
            <a:r>
              <a:rPr lang="en-GB" b="1"/>
              <a:t>Office for Health Improvement and Disparities </a:t>
            </a:r>
            <a:r>
              <a:rPr lang="en-GB"/>
              <a:t>(OHID), and the </a:t>
            </a:r>
            <a:r>
              <a:rPr lang="en-GB" b="1"/>
              <a:t>UK Health Security Agency </a:t>
            </a:r>
            <a:r>
              <a:rPr lang="en-GB"/>
              <a:t>(UKHSA), with valued contributions from local authorities (LAs), integrated care boards (ICBs) and the voluntary community and social enterprise (VCSE) sector. </a:t>
            </a:r>
          </a:p>
          <a:p>
            <a:pPr>
              <a:spcAft>
                <a:spcPts val="600"/>
              </a:spcAft>
            </a:pPr>
            <a:endParaRPr lang="en-GB"/>
          </a:p>
          <a:p>
            <a:pPr>
              <a:spcAft>
                <a:spcPts val="600"/>
              </a:spcAft>
            </a:pPr>
            <a:r>
              <a:rPr lang="en-GB"/>
              <a:t>For further information contact:</a:t>
            </a:r>
          </a:p>
          <a:p>
            <a:pPr>
              <a:spcAft>
                <a:spcPts val="600"/>
              </a:spcAft>
            </a:pPr>
            <a:endParaRPr lang="en-GB">
              <a:highlight>
                <a:srgbClr val="FFFF00"/>
              </a:highlight>
              <a:cs typeface="Arial"/>
            </a:endParaRPr>
          </a:p>
          <a:p>
            <a:pPr marL="342900" indent="-342900">
              <a:spcAft>
                <a:spcPts val="600"/>
              </a:spcAft>
              <a:buFont typeface="Arial" panose="020B0604020202020204" pitchFamily="34" charset="0"/>
              <a:buChar char="•"/>
            </a:pPr>
            <a:r>
              <a:rPr lang="en-GB" b="1"/>
              <a:t>DHSC &amp; OHID: </a:t>
            </a:r>
            <a:r>
              <a:rPr lang="en-GB">
                <a:hlinkClick r:id="rId3"/>
              </a:rPr>
              <a:t>NorthBOT@dhsc.gov.uk</a:t>
            </a:r>
            <a:r>
              <a:rPr lang="en-GB"/>
              <a:t> </a:t>
            </a:r>
            <a:endParaRPr lang="en-GB" b="1">
              <a:cs typeface="Arial"/>
            </a:endParaRPr>
          </a:p>
          <a:p>
            <a:pPr marL="342900" indent="-342900">
              <a:spcAft>
                <a:spcPts val="600"/>
              </a:spcAft>
              <a:buFont typeface="Arial" panose="020B0604020202020204" pitchFamily="34" charset="0"/>
              <a:buChar char="•"/>
            </a:pPr>
            <a:r>
              <a:rPr lang="en-GB" b="1"/>
              <a:t>NHSE: </a:t>
            </a:r>
            <a:r>
              <a:rPr lang="en-GB">
                <a:hlinkClick r:id="rId4"/>
              </a:rPr>
              <a:t>england.healthinequalities@nhs.net</a:t>
            </a:r>
            <a:r>
              <a:rPr lang="en-GB"/>
              <a:t> </a:t>
            </a:r>
            <a:endParaRPr lang="en-GB" b="1">
              <a:cs typeface="Arial"/>
            </a:endParaRPr>
          </a:p>
          <a:p>
            <a:pPr marL="342900" indent="-342900">
              <a:spcAft>
                <a:spcPts val="600"/>
              </a:spcAft>
              <a:buFont typeface="Arial" panose="020B0604020202020204" pitchFamily="34" charset="0"/>
              <a:buChar char="•"/>
            </a:pPr>
            <a:r>
              <a:rPr lang="en-GB" b="1"/>
              <a:t>UKHSA:</a:t>
            </a:r>
            <a:r>
              <a:rPr lang="en-GB"/>
              <a:t> </a:t>
            </a:r>
            <a:r>
              <a:rPr lang="en-GB">
                <a:solidFill>
                  <a:schemeClr val="bg2"/>
                </a:solidFill>
                <a:hlinkClick r:id="rId5">
                  <a:extLst>
                    <a:ext uri="{A12FA001-AC4F-418D-AE19-62706E023703}">
                      <ahyp:hlinkClr xmlns:ahyp="http://schemas.microsoft.com/office/drawing/2018/hyperlinkcolor" val="tx"/>
                    </a:ext>
                  </a:extLst>
                </a:hlinkClick>
              </a:rPr>
              <a:t>healthequityinclusionhealth@ukhsa.gov.uk</a:t>
            </a:r>
            <a:endParaRPr lang="en-GB" sz="2400" b="1">
              <a:solidFill>
                <a:schemeClr val="bg2"/>
              </a:solidFill>
              <a:cs typeface="Arial" panose="020B0604020202020204"/>
            </a:endParaRPr>
          </a:p>
          <a:p>
            <a:endParaRPr lang="en-GB"/>
          </a:p>
        </p:txBody>
      </p:sp>
      <p:sp>
        <p:nvSpPr>
          <p:cNvPr id="19" name="TextBox 18">
            <a:extLst>
              <a:ext uri="{FF2B5EF4-FFF2-40B4-BE49-F238E27FC236}">
                <a16:creationId xmlns:a16="http://schemas.microsoft.com/office/drawing/2014/main" id="{85AA7A4F-8F4F-5198-D3F7-51C52EBD8451}"/>
              </a:ext>
            </a:extLst>
          </p:cNvPr>
          <p:cNvSpPr txBox="1"/>
          <p:nvPr/>
        </p:nvSpPr>
        <p:spPr>
          <a:xfrm>
            <a:off x="326065" y="5681654"/>
            <a:ext cx="10934938" cy="646331"/>
          </a:xfrm>
          <a:prstGeom prst="rect">
            <a:avLst/>
          </a:prstGeom>
          <a:noFill/>
        </p:spPr>
        <p:txBody>
          <a:bodyPr wrap="square">
            <a:spAutoFit/>
          </a:bodyPr>
          <a:lstStyle/>
          <a:p>
            <a:r>
              <a:rPr lang="en-GB" b="1">
                <a:solidFill>
                  <a:srgbClr val="0070C0"/>
                </a:solidFill>
                <a:ea typeface="Tahoma"/>
                <a:cs typeface="Tahoma"/>
              </a:rPr>
              <a:t>With thanks to the following local organisations: </a:t>
            </a:r>
            <a:r>
              <a:rPr lang="en-GB">
                <a:ea typeface="Tahoma"/>
                <a:cs typeface="Tahoma"/>
              </a:rPr>
              <a:t>North East Lincolnshire Council, Humber and North Yorkshire ICB, Calderdale Council, City of York Council and South Yorkshire Strategic Authority.</a:t>
            </a:r>
          </a:p>
        </p:txBody>
      </p:sp>
      <p:sp>
        <p:nvSpPr>
          <p:cNvPr id="5" name="Title 1">
            <a:extLst>
              <a:ext uri="{FF2B5EF4-FFF2-40B4-BE49-F238E27FC236}">
                <a16:creationId xmlns:a16="http://schemas.microsoft.com/office/drawing/2014/main" id="{F30DFDD9-46BD-B092-2A08-CC2853B03BFA}"/>
              </a:ext>
            </a:extLst>
          </p:cNvPr>
          <p:cNvSpPr txBox="1">
            <a:spLocks/>
          </p:cNvSpPr>
          <p:nvPr/>
        </p:nvSpPr>
        <p:spPr>
          <a:xfrm>
            <a:off x="385086" y="256837"/>
            <a:ext cx="11132534" cy="865186"/>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t>Acknowledgements</a:t>
            </a:r>
          </a:p>
        </p:txBody>
      </p:sp>
    </p:spTree>
    <p:extLst>
      <p:ext uri="{BB962C8B-B14F-4D97-AF65-F5344CB8AC3E}">
        <p14:creationId xmlns:p14="http://schemas.microsoft.com/office/powerpoint/2010/main" val="2818059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80B8D6E-643C-683F-CB6E-C5C4951677EC}"/>
              </a:ext>
            </a:extLst>
          </p:cNvPr>
          <p:cNvSpPr txBox="1"/>
          <p:nvPr/>
        </p:nvSpPr>
        <p:spPr>
          <a:xfrm>
            <a:off x="409766" y="965716"/>
            <a:ext cx="5633584" cy="5262979"/>
          </a:xfrm>
          <a:prstGeom prst="rect">
            <a:avLst/>
          </a:prstGeom>
          <a:noFill/>
        </p:spPr>
        <p:txBody>
          <a:bodyPr wrap="square" rtlCol="0">
            <a:spAutoFit/>
          </a:bodyPr>
          <a:lstStyle/>
          <a:p>
            <a:pPr>
              <a:spcAft>
                <a:spcPts val="1200"/>
              </a:spcAft>
            </a:pPr>
            <a:r>
              <a:rPr lang="en-GB" b="1">
                <a:solidFill>
                  <a:srgbClr val="00A188"/>
                </a:solidFill>
                <a:ea typeface="Tahoma" panose="020B0604030504040204" pitchFamily="34" charset="0"/>
                <a:cs typeface="Tahoma" panose="020B0604030504040204" pitchFamily="34" charset="0"/>
              </a:rPr>
              <a:t>The new NHS operating model aims to increase clarity in the system about role and purpose of local leaders to improve population health outcomes.</a:t>
            </a:r>
          </a:p>
          <a:p>
            <a:pPr>
              <a:spcAft>
                <a:spcPts val="1200"/>
              </a:spcAft>
            </a:pPr>
            <a:r>
              <a:rPr lang="en-GB">
                <a:ea typeface="Tahoma" panose="020B0604030504040204" pitchFamily="34" charset="0"/>
                <a:cs typeface="Tahoma" panose="020B0604030504040204" pitchFamily="34" charset="0"/>
              </a:rPr>
              <a:t>National partners, regions, commissioners and service providers all have a key role to play in supporting inclusion health groups and addressing the systematic health inequalities they face. </a:t>
            </a:r>
          </a:p>
          <a:p>
            <a:pPr>
              <a:spcAft>
                <a:spcPts val="1200"/>
              </a:spcAft>
            </a:pPr>
            <a:r>
              <a:rPr lang="en-GB">
                <a:ea typeface="Tahoma" panose="020B0604030504040204" pitchFamily="34" charset="0"/>
                <a:cs typeface="Tahoma" panose="020B0604030504040204" pitchFamily="34" charset="0"/>
              </a:rPr>
              <a:t>However, cross-sector collaboration across health, local government, social care providers and the VCSE sector is key to meet the needs of inclusion health groups.</a:t>
            </a:r>
          </a:p>
          <a:p>
            <a:pPr>
              <a:spcAft>
                <a:spcPts val="1200"/>
              </a:spcAft>
            </a:pPr>
            <a:r>
              <a:rPr lang="en-GB">
                <a:ea typeface="Tahoma" panose="020B0604030504040204" pitchFamily="34" charset="0"/>
                <a:cs typeface="Tahoma" panose="020B0604030504040204" pitchFamily="34" charset="0"/>
              </a:rPr>
              <a:t>Partnership arrangements will differ across local areas, but the following slides aim to provide an overview of role and responsibilities across the NHS system architecture and wider, and key actions to consider.</a:t>
            </a:r>
            <a:endParaRPr lang="en-GB" sz="1600">
              <a:ea typeface="Tahoma" panose="020B0604030504040204" pitchFamily="34" charset="0"/>
              <a:cs typeface="Tahoma" panose="020B0604030504040204" pitchFamily="34" charset="0"/>
            </a:endParaRPr>
          </a:p>
        </p:txBody>
      </p:sp>
      <p:pic>
        <p:nvPicPr>
          <p:cNvPr id="5" name="Picture 4">
            <a:extLst>
              <a:ext uri="{FF2B5EF4-FFF2-40B4-BE49-F238E27FC236}">
                <a16:creationId xmlns:a16="http://schemas.microsoft.com/office/drawing/2014/main" id="{D11A290A-8953-E4AD-568B-79D976D9C848}"/>
              </a:ext>
            </a:extLst>
          </p:cNvPr>
          <p:cNvPicPr>
            <a:picLocks noChangeAspect="1"/>
          </p:cNvPicPr>
          <p:nvPr/>
        </p:nvPicPr>
        <p:blipFill>
          <a:blip r:embed="rId2"/>
          <a:stretch>
            <a:fillRect/>
          </a:stretch>
        </p:blipFill>
        <p:spPr>
          <a:xfrm>
            <a:off x="6385510" y="937358"/>
            <a:ext cx="5156424" cy="5165808"/>
          </a:xfrm>
          <a:prstGeom prst="rect">
            <a:avLst/>
          </a:prstGeom>
        </p:spPr>
      </p:pic>
      <p:sp>
        <p:nvSpPr>
          <p:cNvPr id="9" name="Title 1">
            <a:extLst>
              <a:ext uri="{FF2B5EF4-FFF2-40B4-BE49-F238E27FC236}">
                <a16:creationId xmlns:a16="http://schemas.microsoft.com/office/drawing/2014/main" id="{CEA560D2-DDD1-A30D-B3A6-C2631A0B9BA2}"/>
              </a:ext>
            </a:extLst>
          </p:cNvPr>
          <p:cNvSpPr>
            <a:spLocks noGrp="1"/>
          </p:cNvSpPr>
          <p:nvPr>
            <p:ph type="title"/>
          </p:nvPr>
        </p:nvSpPr>
        <p:spPr>
          <a:xfrm>
            <a:off x="140544" y="367946"/>
            <a:ext cx="11446163" cy="535531"/>
          </a:xfrm>
        </p:spPr>
        <p:txBody>
          <a:bodyPr>
            <a:normAutofit/>
          </a:bodyPr>
          <a:lstStyle/>
          <a:p>
            <a:r>
              <a:rPr lang="en-GB" sz="3200">
                <a:latin typeface="+mn-lt"/>
                <a:ea typeface="Tahoma" panose="020B0604030504040204" pitchFamily="34" charset="0"/>
                <a:cs typeface="Tahoma" panose="020B0604030504040204" pitchFamily="34" charset="0"/>
              </a:rPr>
              <a:t>7. Current context: Organisational roles and call to action</a:t>
            </a:r>
          </a:p>
        </p:txBody>
      </p:sp>
    </p:spTree>
    <p:extLst>
      <p:ext uri="{BB962C8B-B14F-4D97-AF65-F5344CB8AC3E}">
        <p14:creationId xmlns:p14="http://schemas.microsoft.com/office/powerpoint/2010/main" val="351250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8BA0D-F6ED-028F-362F-785316E5CD7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FF60AA8-DFE7-BC4C-3056-BBA8C30E365C}"/>
              </a:ext>
            </a:extLst>
          </p:cNvPr>
          <p:cNvSpPr/>
          <p:nvPr/>
        </p:nvSpPr>
        <p:spPr>
          <a:xfrm>
            <a:off x="6023872" y="461598"/>
            <a:ext cx="5954070" cy="565569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4">
            <a:extLst>
              <a:ext uri="{FF2B5EF4-FFF2-40B4-BE49-F238E27FC236}">
                <a16:creationId xmlns:a16="http://schemas.microsoft.com/office/drawing/2014/main" id="{7A7A4523-01F5-0EA2-75A9-7A87A4983244}"/>
              </a:ext>
            </a:extLst>
          </p:cNvPr>
          <p:cNvSpPr txBox="1">
            <a:spLocks/>
          </p:cNvSpPr>
          <p:nvPr/>
        </p:nvSpPr>
        <p:spPr>
          <a:xfrm>
            <a:off x="6197574" y="608780"/>
            <a:ext cx="5662789" cy="5114132"/>
          </a:xfrm>
          <a:prstGeom prst="rect">
            <a:avLst/>
          </a:prstGeom>
        </p:spPr>
        <p:txBody>
          <a:bodyPr vert="horz" lIns="0" tIns="0" rIns="0" bIns="0" rtlCol="0" anchor="t">
            <a:norm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2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bg1"/>
                </a:solidFill>
                <a:ea typeface="Tahoma"/>
                <a:cs typeface="Tahoma"/>
              </a:rPr>
              <a:t>Key actions for inclusion health:</a:t>
            </a:r>
          </a:p>
          <a:p>
            <a:r>
              <a:rPr lang="en-US" sz="1600">
                <a:solidFill>
                  <a:schemeClr val="bg1"/>
                </a:solidFill>
                <a:ea typeface="Tahoma"/>
                <a:cs typeface="Tahoma"/>
              </a:rPr>
              <a:t>NHSE and DHSC are integrating into </a:t>
            </a:r>
            <a:r>
              <a:rPr lang="en-GB" sz="1600">
                <a:solidFill>
                  <a:schemeClr val="bg1"/>
                </a:solidFill>
              </a:rPr>
              <a:t>a new DHSC. Whilst the new operating model is still being established, partnership work is continuing across the organisations to address inclusion health. </a:t>
            </a:r>
            <a:endParaRPr lang="en-GB" sz="1600">
              <a:solidFill>
                <a:schemeClr val="bg1"/>
              </a:solidFill>
              <a:cs typeface="Arial"/>
            </a:endParaRPr>
          </a:p>
          <a:p>
            <a:r>
              <a:rPr lang="en-GB" sz="1600" b="1">
                <a:solidFill>
                  <a:schemeClr val="bg1"/>
                </a:solidFill>
                <a:ea typeface="Tahoma"/>
                <a:cs typeface="Tahoma"/>
              </a:rPr>
              <a:t>The key actions are:</a:t>
            </a:r>
          </a:p>
          <a:p>
            <a:pPr marL="285750" indent="-285750">
              <a:buFont typeface="Arial" panose="020B0604020202020204" pitchFamily="34" charset="0"/>
              <a:buChar char="•"/>
            </a:pPr>
            <a:r>
              <a:rPr lang="en-US" sz="1600">
                <a:solidFill>
                  <a:schemeClr val="bg1"/>
                </a:solidFill>
                <a:ea typeface="Tahoma"/>
                <a:cs typeface="Tahoma"/>
              </a:rPr>
              <a:t>Delivering the commitments in the 10 Year Health Plan</a:t>
            </a:r>
          </a:p>
          <a:p>
            <a:pPr marL="285750" indent="-285750">
              <a:buFont typeface="Arial" panose="020B0604020202020204" pitchFamily="34" charset="0"/>
              <a:buChar char="•"/>
            </a:pPr>
            <a:r>
              <a:rPr lang="en-US" sz="1600">
                <a:solidFill>
                  <a:schemeClr val="bg1"/>
                </a:solidFill>
                <a:ea typeface="Tahoma"/>
                <a:cs typeface="Tahoma"/>
              </a:rPr>
              <a:t>Operationalising the Government commitment to halve the healthy life expectancy gap between the richest and the poorest regions.</a:t>
            </a:r>
          </a:p>
          <a:p>
            <a:pPr marL="285750" indent="-285750">
              <a:buFont typeface="Arial" panose="020B0604020202020204" pitchFamily="34" charset="0"/>
              <a:buChar char="•"/>
            </a:pPr>
            <a:r>
              <a:rPr lang="en-US" sz="1600">
                <a:solidFill>
                  <a:schemeClr val="bg1"/>
                </a:solidFill>
                <a:ea typeface="Tahoma"/>
                <a:cs typeface="Tahoma"/>
              </a:rPr>
              <a:t>Supporting cross-Government policy drivers such as the Changing Futures Programme, the National Plan to End Homelessness and the Child Poverty Strategy.</a:t>
            </a:r>
          </a:p>
          <a:p>
            <a:pPr marL="285750" indent="-285750">
              <a:buFont typeface="Arial" panose="020B0604020202020204" pitchFamily="34" charset="0"/>
              <a:buChar char="•"/>
            </a:pPr>
            <a:r>
              <a:rPr lang="en-US" sz="1600">
                <a:solidFill>
                  <a:schemeClr val="bg1"/>
                </a:solidFill>
                <a:ea typeface="Tahoma"/>
                <a:cs typeface="Tahoma"/>
              </a:rPr>
              <a:t>Working with the Home Office to oversee the priorities of the National Partnership Agreement to support the health and wellbeing needs of people seeking asylum.</a:t>
            </a:r>
          </a:p>
          <a:p>
            <a:pPr marL="285750" indent="-285750">
              <a:buFont typeface="Arial" panose="020B0604020202020204" pitchFamily="34" charset="0"/>
              <a:buChar char="•"/>
            </a:pPr>
            <a:r>
              <a:rPr lang="en-US" sz="1600">
                <a:solidFill>
                  <a:schemeClr val="bg1"/>
                </a:solidFill>
                <a:ea typeface="Tahoma"/>
                <a:cs typeface="Tahoma"/>
              </a:rPr>
              <a:t>Collaborating to produce resources for stakeholders to support work on inclusion health at a local level. </a:t>
            </a:r>
          </a:p>
        </p:txBody>
      </p:sp>
      <p:sp>
        <p:nvSpPr>
          <p:cNvPr id="7" name="Content Placeholder 3">
            <a:extLst>
              <a:ext uri="{FF2B5EF4-FFF2-40B4-BE49-F238E27FC236}">
                <a16:creationId xmlns:a16="http://schemas.microsoft.com/office/drawing/2014/main" id="{07C5C904-D9A1-15FA-BA6A-C483A01A2851}"/>
              </a:ext>
            </a:extLst>
          </p:cNvPr>
          <p:cNvSpPr txBox="1">
            <a:spLocks/>
          </p:cNvSpPr>
          <p:nvPr/>
        </p:nvSpPr>
        <p:spPr>
          <a:xfrm>
            <a:off x="284446" y="759482"/>
            <a:ext cx="5411938" cy="5339035"/>
          </a:xfrm>
          <a:prstGeom prst="rect">
            <a:avLst/>
          </a:prstGeom>
          <a:noFill/>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spcAft>
                <a:spcPts val="1200"/>
              </a:spcAft>
              <a:buNone/>
            </a:pPr>
            <a:r>
              <a:rPr lang="en-US" sz="1400" b="1">
                <a:ea typeface="Tahoma"/>
                <a:cs typeface="Tahoma"/>
                <a:hlinkClick r:id="rId3"/>
              </a:rPr>
              <a:t>DHSC</a:t>
            </a:r>
            <a:r>
              <a:rPr lang="en-GB" sz="1400"/>
              <a:t> sets strategic leadership, priorities and standards, and allocation of funding. </a:t>
            </a:r>
          </a:p>
          <a:p>
            <a:pPr marL="0" indent="0">
              <a:lnSpc>
                <a:spcPct val="100000"/>
              </a:lnSpc>
              <a:spcBef>
                <a:spcPts val="0"/>
              </a:spcBef>
              <a:spcAft>
                <a:spcPts val="1200"/>
              </a:spcAft>
              <a:buNone/>
            </a:pPr>
            <a:r>
              <a:rPr lang="en-GB" sz="1400" b="1">
                <a:hlinkClick r:id="rId4"/>
              </a:rPr>
              <a:t>OHID</a:t>
            </a:r>
            <a:r>
              <a:rPr lang="en-GB" sz="1400"/>
              <a:t> is embedded within DHSC and is focused on preventing ill health, in particular in the places and communities where there are the most significant disparities. OHID brings together expert advice, analysis and evidence with policy development and implementation to shape and drive health improvement and equalities priorities for government.</a:t>
            </a:r>
            <a:endParaRPr lang="en-GB" sz="1400">
              <a:cs typeface="Arial" panose="020B0604020202020204"/>
            </a:endParaRPr>
          </a:p>
          <a:p>
            <a:pPr marL="0" indent="0">
              <a:lnSpc>
                <a:spcPct val="100000"/>
              </a:lnSpc>
              <a:spcBef>
                <a:spcPts val="0"/>
              </a:spcBef>
              <a:spcAft>
                <a:spcPts val="1200"/>
              </a:spcAft>
              <a:buNone/>
            </a:pPr>
            <a:r>
              <a:rPr lang="en-GB" sz="1400" b="1">
                <a:ea typeface="Tahoma"/>
                <a:cs typeface="Tahoma"/>
                <a:hlinkClick r:id="rId5"/>
              </a:rPr>
              <a:t>NHSE</a:t>
            </a:r>
            <a:r>
              <a:rPr lang="en-GB" sz="1400" b="1">
                <a:ea typeface="Tahoma"/>
                <a:cs typeface="Tahoma"/>
              </a:rPr>
              <a:t> </a:t>
            </a:r>
            <a:r>
              <a:rPr lang="en-GB" sz="1400">
                <a:ea typeface="Tahoma"/>
                <a:cs typeface="Tahoma"/>
              </a:rPr>
              <a:t>le</a:t>
            </a:r>
            <a:r>
              <a:rPr lang="en-GB" sz="1400"/>
              <a:t>ad the NHS to deliver high-quality services for all. This includes work on ensuring </a:t>
            </a:r>
            <a:r>
              <a:rPr lang="en-GB" sz="1400">
                <a:ea typeface="Tahoma"/>
                <a:cs typeface="Tahoma"/>
              </a:rPr>
              <a:t>the NHS delivers equitable access, optimal outcomes and excellent experience for all. The key delivery framework is Core20PLUS5 - inclusion health groups are considered a key PLUS group who should be prioritised locally. NHSE works alongside DHSC to drive policy and strategy implementation across the NHS. </a:t>
            </a:r>
            <a:endParaRPr lang="en-GB" sz="1400">
              <a:ea typeface="Tahoma"/>
              <a:cs typeface="Arial"/>
            </a:endParaRPr>
          </a:p>
          <a:p>
            <a:pPr marL="0" indent="0">
              <a:lnSpc>
                <a:spcPct val="100000"/>
              </a:lnSpc>
              <a:spcBef>
                <a:spcPts val="600"/>
              </a:spcBef>
              <a:spcAft>
                <a:spcPts val="1200"/>
              </a:spcAft>
              <a:buNone/>
            </a:pPr>
            <a:r>
              <a:rPr lang="en-GB" sz="1400" b="1">
                <a:solidFill>
                  <a:schemeClr val="bg2"/>
                </a:solidFill>
                <a:ea typeface="Tahoma"/>
                <a:cs typeface="Tahoma"/>
                <a:hlinkClick r:id="rId6">
                  <a:extLst>
                    <a:ext uri="{A12FA001-AC4F-418D-AE19-62706E023703}">
                      <ahyp:hlinkClr xmlns:ahyp="http://schemas.microsoft.com/office/drawing/2018/hyperlinkcolor" val="tx"/>
                    </a:ext>
                  </a:extLst>
                </a:hlinkClick>
              </a:rPr>
              <a:t>UKHSA</a:t>
            </a:r>
            <a:r>
              <a:rPr lang="en-GB" sz="1400" b="1">
                <a:solidFill>
                  <a:schemeClr val="bg2"/>
                </a:solidFill>
                <a:ea typeface="Tahoma"/>
                <a:cs typeface="Tahoma"/>
              </a:rPr>
              <a:t> </a:t>
            </a:r>
            <a:r>
              <a:rPr lang="en-GB" sz="1400"/>
              <a:t>prevents, prepares for and responds to infectious diseases and environmental hazards, including providing health protection expertise, guidance and coordination of incident response. This includes work to improve the identification of and support to population groups who face the greatest risk of health hazards.</a:t>
            </a:r>
            <a:endParaRPr lang="en-GB" sz="1400" b="1"/>
          </a:p>
        </p:txBody>
      </p:sp>
      <p:sp>
        <p:nvSpPr>
          <p:cNvPr id="8" name="Content Placeholder 5">
            <a:extLst>
              <a:ext uri="{FF2B5EF4-FFF2-40B4-BE49-F238E27FC236}">
                <a16:creationId xmlns:a16="http://schemas.microsoft.com/office/drawing/2014/main" id="{3EDA5AD8-72B4-4BDC-5513-ADD4EABCA0E2}"/>
              </a:ext>
            </a:extLst>
          </p:cNvPr>
          <p:cNvSpPr txBox="1">
            <a:spLocks/>
          </p:cNvSpPr>
          <p:nvPr/>
        </p:nvSpPr>
        <p:spPr>
          <a:xfrm>
            <a:off x="6096000" y="1203987"/>
            <a:ext cx="5764363" cy="484198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endParaRPr lang="en-GB" sz="1600">
              <a:solidFill>
                <a:schemeClr val="bg1"/>
              </a:solidFill>
              <a:ea typeface="Tahoma" panose="020B0604030504040204" pitchFamily="34" charset="0"/>
              <a:cs typeface="Tahoma" panose="020B0604030504040204" pitchFamily="34" charset="0"/>
            </a:endParaRPr>
          </a:p>
        </p:txBody>
      </p:sp>
      <p:sp>
        <p:nvSpPr>
          <p:cNvPr id="9" name="Title 1">
            <a:extLst>
              <a:ext uri="{FF2B5EF4-FFF2-40B4-BE49-F238E27FC236}">
                <a16:creationId xmlns:a16="http://schemas.microsoft.com/office/drawing/2014/main" id="{7057E5E2-B9DC-BB3A-B88A-78E236495D57}"/>
              </a:ext>
            </a:extLst>
          </p:cNvPr>
          <p:cNvSpPr>
            <a:spLocks noGrp="1"/>
          </p:cNvSpPr>
          <p:nvPr>
            <p:ph type="title"/>
          </p:nvPr>
        </p:nvSpPr>
        <p:spPr>
          <a:xfrm>
            <a:off x="329897" y="262888"/>
            <a:ext cx="5648524" cy="904436"/>
          </a:xfrm>
        </p:spPr>
        <p:txBody>
          <a:bodyPr anchor="t">
            <a:normAutofit/>
          </a:bodyPr>
          <a:lstStyle/>
          <a:p>
            <a:r>
              <a:rPr lang="en-GB" sz="3200">
                <a:latin typeface="+mn-lt"/>
                <a:ea typeface="Tahoma" panose="020B0604030504040204" pitchFamily="34" charset="0"/>
                <a:cs typeface="Tahoma" panose="020B0604030504040204" pitchFamily="34" charset="0"/>
              </a:rPr>
              <a:t>National</a:t>
            </a:r>
          </a:p>
        </p:txBody>
      </p:sp>
    </p:spTree>
    <p:extLst>
      <p:ext uri="{BB962C8B-B14F-4D97-AF65-F5344CB8AC3E}">
        <p14:creationId xmlns:p14="http://schemas.microsoft.com/office/powerpoint/2010/main" val="233769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1AA6F4-FEF3-BCDD-094F-422B09798DB1}"/>
              </a:ext>
            </a:extLst>
          </p:cNvPr>
          <p:cNvSpPr/>
          <p:nvPr/>
        </p:nvSpPr>
        <p:spPr>
          <a:xfrm>
            <a:off x="6023872" y="446730"/>
            <a:ext cx="5954070" cy="565569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726E298A-5DAC-5A03-5EA3-5A7039B24BB9}"/>
              </a:ext>
            </a:extLst>
          </p:cNvPr>
          <p:cNvSpPr>
            <a:spLocks noGrp="1"/>
          </p:cNvSpPr>
          <p:nvPr>
            <p:ph type="title"/>
          </p:nvPr>
        </p:nvSpPr>
        <p:spPr>
          <a:xfrm>
            <a:off x="301836" y="262888"/>
            <a:ext cx="11444072" cy="904436"/>
          </a:xfrm>
        </p:spPr>
        <p:txBody>
          <a:bodyPr anchor="t">
            <a:normAutofit/>
          </a:bodyPr>
          <a:lstStyle/>
          <a:p>
            <a:r>
              <a:rPr lang="en-GB" sz="3200">
                <a:latin typeface="+mn-lt"/>
                <a:ea typeface="Tahoma" panose="020B0604030504040204" pitchFamily="34" charset="0"/>
                <a:cs typeface="Tahoma" panose="020B0604030504040204" pitchFamily="34" charset="0"/>
              </a:rPr>
              <a:t>Regions</a:t>
            </a:r>
          </a:p>
        </p:txBody>
      </p:sp>
      <p:sp>
        <p:nvSpPr>
          <p:cNvPr id="6" name="Text Placeholder 4">
            <a:extLst>
              <a:ext uri="{FF2B5EF4-FFF2-40B4-BE49-F238E27FC236}">
                <a16:creationId xmlns:a16="http://schemas.microsoft.com/office/drawing/2014/main" id="{00461EB7-C17C-1DB2-A0C4-DB8AD1242C7C}"/>
              </a:ext>
            </a:extLst>
          </p:cNvPr>
          <p:cNvSpPr txBox="1">
            <a:spLocks/>
          </p:cNvSpPr>
          <p:nvPr/>
        </p:nvSpPr>
        <p:spPr>
          <a:xfrm>
            <a:off x="6128570" y="662631"/>
            <a:ext cx="5320467" cy="472633"/>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2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1">
              <a:solidFill>
                <a:schemeClr val="bg1"/>
              </a:solidFill>
              <a:ea typeface="Tahoma" panose="020B0604030504040204" pitchFamily="34" charset="0"/>
              <a:cs typeface="Tahoma" panose="020B0604030504040204" pitchFamily="34" charset="0"/>
            </a:endParaRPr>
          </a:p>
        </p:txBody>
      </p:sp>
      <p:sp>
        <p:nvSpPr>
          <p:cNvPr id="7" name="Content Placeholder 3">
            <a:extLst>
              <a:ext uri="{FF2B5EF4-FFF2-40B4-BE49-F238E27FC236}">
                <a16:creationId xmlns:a16="http://schemas.microsoft.com/office/drawing/2014/main" id="{76C27FFB-B5A0-6D84-8AE0-4F8189D7F89D}"/>
              </a:ext>
            </a:extLst>
          </p:cNvPr>
          <p:cNvSpPr txBox="1">
            <a:spLocks/>
          </p:cNvSpPr>
          <p:nvPr/>
        </p:nvSpPr>
        <p:spPr>
          <a:xfrm>
            <a:off x="214059" y="715106"/>
            <a:ext cx="5498978" cy="5770754"/>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spcAft>
                <a:spcPts val="600"/>
              </a:spcAft>
              <a:buNone/>
            </a:pPr>
            <a:r>
              <a:rPr lang="en-US" sz="1400" b="1">
                <a:ea typeface="Tahoma" panose="020B0604030504040204" pitchFamily="34" charset="0"/>
                <a:cs typeface="Tahoma" panose="020B0604030504040204" pitchFamily="34" charset="0"/>
              </a:rPr>
              <a:t>Overview: </a:t>
            </a:r>
            <a:r>
              <a:rPr lang="en-US" sz="1400">
                <a:ea typeface="Tahoma" panose="020B0604030504040204" pitchFamily="34" charset="0"/>
                <a:cs typeface="Tahoma" panose="020B0604030504040204" pitchFamily="34" charset="0"/>
              </a:rPr>
              <a:t>The </a:t>
            </a:r>
            <a:r>
              <a:rPr lang="en-US" sz="1400">
                <a:ea typeface="Tahoma" panose="020B0604030504040204" pitchFamily="34" charset="0"/>
                <a:cs typeface="Tahoma" panose="020B0604030504040204" pitchFamily="34" charset="0"/>
                <a:hlinkClick r:id="rId2"/>
              </a:rPr>
              <a:t>Model Regional Blueprint </a:t>
            </a:r>
            <a:r>
              <a:rPr lang="en-US" sz="1400">
                <a:ea typeface="Tahoma" panose="020B0604030504040204" pitchFamily="34" charset="0"/>
                <a:cs typeface="Tahoma" panose="020B0604030504040204" pitchFamily="34" charset="0"/>
              </a:rPr>
              <a:t>sets out </a:t>
            </a:r>
            <a:r>
              <a:rPr lang="en-GB" sz="1400">
                <a:ea typeface="Tahoma" panose="020B0604030504040204" pitchFamily="34" charset="0"/>
                <a:cs typeface="Tahoma" panose="020B0604030504040204" pitchFamily="34" charset="0"/>
              </a:rPr>
              <a:t>that the seven regions will be the leadership interface between the centre and local health systems, overseeing strategy, managing performance and coordinating improvement and intervention. The model also describes how regions will integrate their</a:t>
            </a:r>
            <a:r>
              <a:rPr lang="en-GB" sz="1400"/>
              <a:t> wider social care and public health functions for example, describing the interface with local, strategic and combined authorities at regional level on public health and social care issues, overseeing public health performance and assuring use of the Public Health Grant. </a:t>
            </a:r>
            <a:endParaRPr lang="en-GB" sz="1400">
              <a:ea typeface="Tahoma" panose="020B0604030504040204" pitchFamily="34" charset="0"/>
              <a:cs typeface="Tahoma" panose="020B0604030504040204" pitchFamily="34" charset="0"/>
            </a:endParaRPr>
          </a:p>
          <a:p>
            <a:pPr marL="0" indent="0">
              <a:lnSpc>
                <a:spcPct val="100000"/>
              </a:lnSpc>
              <a:spcBef>
                <a:spcPts val="600"/>
              </a:spcBef>
              <a:spcAft>
                <a:spcPts val="600"/>
              </a:spcAft>
              <a:buNone/>
            </a:pPr>
            <a:r>
              <a:rPr lang="en-US" sz="1400" b="1">
                <a:ea typeface="Tahoma" panose="020B0604030504040204" pitchFamily="34" charset="0"/>
                <a:cs typeface="Tahoma" panose="020B0604030504040204" pitchFamily="34" charset="0"/>
              </a:rPr>
              <a:t>Core functions:</a:t>
            </a:r>
          </a:p>
          <a:p>
            <a:pPr marL="342900" indent="-342900">
              <a:lnSpc>
                <a:spcPct val="100000"/>
              </a:lnSpc>
              <a:spcBef>
                <a:spcPts val="600"/>
              </a:spcBef>
              <a:spcAft>
                <a:spcPts val="600"/>
              </a:spcAft>
            </a:pPr>
            <a:r>
              <a:rPr lang="en-GB" sz="1400" b="1">
                <a:ea typeface="Tahoma" panose="020B0604030504040204" pitchFamily="34" charset="0"/>
                <a:cs typeface="Tahoma" panose="020B0604030504040204" pitchFamily="34" charset="0"/>
              </a:rPr>
              <a:t>Regional strategic leadership: </a:t>
            </a:r>
            <a:r>
              <a:rPr lang="en-GB" sz="1400">
                <a:ea typeface="Tahoma" panose="020B0604030504040204" pitchFamily="34" charset="0"/>
                <a:cs typeface="Tahoma" panose="020B0604030504040204" pitchFamily="34" charset="0"/>
              </a:rPr>
              <a:t>To support delivery of reform, overseeing planning, investment and reconfiguration, supporting innovation and effective regional leadership strategy. </a:t>
            </a:r>
          </a:p>
          <a:p>
            <a:pPr marL="342900" indent="-342900">
              <a:lnSpc>
                <a:spcPct val="100000"/>
              </a:lnSpc>
              <a:spcBef>
                <a:spcPts val="600"/>
              </a:spcBef>
              <a:spcAft>
                <a:spcPts val="600"/>
              </a:spcAft>
            </a:pPr>
            <a:r>
              <a:rPr lang="en-GB" sz="1400" b="1">
                <a:ea typeface="Tahoma" panose="020B0604030504040204" pitchFamily="34" charset="0"/>
                <a:cs typeface="Tahoma" panose="020B0604030504040204" pitchFamily="34" charset="0"/>
              </a:rPr>
              <a:t>Performance management: </a:t>
            </a:r>
            <a:r>
              <a:rPr lang="en-GB" sz="1400">
                <a:ea typeface="Tahoma" panose="020B0604030504040204" pitchFamily="34" charset="0"/>
                <a:cs typeface="Tahoma" panose="020B0604030504040204" pitchFamily="34" charset="0"/>
              </a:rPr>
              <a:t>Holistic oversight of performance in line with national frameworks, including understanding board and leadership capability, identifying ‘early warning’ systems and managing risk</a:t>
            </a:r>
          </a:p>
          <a:p>
            <a:pPr marL="342900" indent="-342900">
              <a:lnSpc>
                <a:spcPct val="100000"/>
              </a:lnSpc>
              <a:spcBef>
                <a:spcPts val="600"/>
              </a:spcBef>
              <a:spcAft>
                <a:spcPts val="600"/>
              </a:spcAft>
            </a:pPr>
            <a:r>
              <a:rPr lang="en-GB" sz="1400" b="1">
                <a:ea typeface="Tahoma" panose="020B0604030504040204" pitchFamily="34" charset="0"/>
                <a:cs typeface="Tahoma" panose="020B0604030504040204" pitchFamily="34" charset="0"/>
              </a:rPr>
              <a:t>Improvement and intervention: </a:t>
            </a:r>
            <a:r>
              <a:rPr lang="en-GB" sz="1400">
                <a:ea typeface="Tahoma" panose="020B0604030504040204" pitchFamily="34" charset="0"/>
                <a:cs typeface="Tahoma" panose="020B0604030504040204" pitchFamily="34" charset="0"/>
              </a:rPr>
              <a:t>Regional approach to improvement, support and intervention to ensure high quality and sustainable care, developing capability, addressing underperformance and overseeing regulatory interventions as required.</a:t>
            </a:r>
          </a:p>
        </p:txBody>
      </p:sp>
      <p:sp>
        <p:nvSpPr>
          <p:cNvPr id="8" name="Content Placeholder 5">
            <a:extLst>
              <a:ext uri="{FF2B5EF4-FFF2-40B4-BE49-F238E27FC236}">
                <a16:creationId xmlns:a16="http://schemas.microsoft.com/office/drawing/2014/main" id="{6BCC7BF0-F64A-1450-8CE2-3726C672B958}"/>
              </a:ext>
            </a:extLst>
          </p:cNvPr>
          <p:cNvSpPr txBox="1">
            <a:spLocks/>
          </p:cNvSpPr>
          <p:nvPr/>
        </p:nvSpPr>
        <p:spPr>
          <a:xfrm>
            <a:off x="6096000" y="578168"/>
            <a:ext cx="5764363" cy="541859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solidFill>
                  <a:schemeClr val="bg1"/>
                </a:solidFill>
                <a:ea typeface="Tahoma" panose="020B0604030504040204" pitchFamily="34" charset="0"/>
                <a:cs typeface="Tahoma" panose="020B0604030504040204" pitchFamily="34" charset="0"/>
              </a:rPr>
              <a:t>Key actions for inclusion health:</a:t>
            </a:r>
            <a:endParaRPr lang="en-US" sz="2400">
              <a:solidFill>
                <a:schemeClr val="bg1"/>
              </a:solidFill>
              <a:ea typeface="Tahoma" panose="020B0604030504040204" pitchFamily="34" charset="0"/>
              <a:cs typeface="Tahoma" panose="020B0604030504040204" pitchFamily="34" charset="0"/>
            </a:endParaRPr>
          </a:p>
          <a:p>
            <a:pPr marL="342900" indent="-342900"/>
            <a:r>
              <a:rPr lang="en-US" sz="1600">
                <a:solidFill>
                  <a:schemeClr val="bg1"/>
                </a:solidFill>
                <a:ea typeface="Tahoma" panose="020B0604030504040204" pitchFamily="34" charset="0"/>
                <a:cs typeface="Tahoma" panose="020B0604030504040204" pitchFamily="34" charset="0"/>
              </a:rPr>
              <a:t>Oversee service reconfigurations to ensure provision for inclusion health groups is not compromised during ICB and provider reforms.</a:t>
            </a:r>
          </a:p>
          <a:p>
            <a:pPr marL="342900" indent="-342900"/>
            <a:r>
              <a:rPr lang="en-GB" sz="1600">
                <a:solidFill>
                  <a:schemeClr val="bg1"/>
                </a:solidFill>
                <a:ea typeface="Tahoma" panose="020B0604030504040204" pitchFamily="34" charset="0"/>
                <a:cs typeface="Tahoma" panose="020B0604030504040204" pitchFamily="34" charset="0"/>
              </a:rPr>
              <a:t>Ensure strategic plans pay due attention to public health priorities including future health and care needs for inclusion health groups, tackling inequalities, shifting to prevention and improving population health. </a:t>
            </a:r>
          </a:p>
          <a:p>
            <a:pPr marL="342900" indent="-342900"/>
            <a:r>
              <a:rPr lang="en-GB" sz="1600">
                <a:solidFill>
                  <a:schemeClr val="bg1"/>
                </a:solidFill>
                <a:ea typeface="Tahoma" panose="020B0604030504040204" pitchFamily="34" charset="0"/>
                <a:cs typeface="Tahoma" panose="020B0604030504040204" pitchFamily="34" charset="0"/>
              </a:rPr>
              <a:t>Support strategic partnerships at a regional level, including NHS leaders, LA leaders, SA mayors and VCSE leaders. </a:t>
            </a:r>
          </a:p>
          <a:p>
            <a:pPr marL="342900" indent="-342900"/>
            <a:r>
              <a:rPr lang="en-GB" sz="1600">
                <a:solidFill>
                  <a:schemeClr val="bg1"/>
                </a:solidFill>
                <a:ea typeface="Tahoma" panose="020B0604030504040204" pitchFamily="34" charset="0"/>
                <a:cs typeface="Tahoma" panose="020B0604030504040204" pitchFamily="34" charset="0"/>
              </a:rPr>
              <a:t>Facilitate regional inclusion health networks focused on fostering peer learning. </a:t>
            </a:r>
          </a:p>
          <a:p>
            <a:pPr marL="342900" indent="-342900"/>
            <a:r>
              <a:rPr lang="en-GB" sz="1600">
                <a:solidFill>
                  <a:schemeClr val="bg1"/>
                </a:solidFill>
                <a:ea typeface="Tahoma" panose="020B0604030504040204" pitchFamily="34" charset="0"/>
                <a:cs typeface="Tahoma" panose="020B0604030504040204" pitchFamily="34" charset="0"/>
              </a:rPr>
              <a:t>Work with ICBs to provide strategic oversight of the development of neighbourhood health plans and delivery models, ensuring these have considered how these will support equitable access for inclusion health groups.</a:t>
            </a:r>
          </a:p>
          <a:p>
            <a:pPr marL="342900" indent="-342900"/>
            <a:r>
              <a:rPr lang="en-GB" sz="1600">
                <a:solidFill>
                  <a:schemeClr val="bg1"/>
                </a:solidFill>
                <a:ea typeface="Tahoma" panose="020B0604030504040204" pitchFamily="34" charset="0"/>
                <a:cs typeface="Tahoma" panose="020B0604030504040204" pitchFamily="34" charset="0"/>
              </a:rPr>
              <a:t>Ensure that digital strategies and innovation have due regard to reducing inequalities, proactively addressing data poverty and digital exclusion concerns.</a:t>
            </a:r>
          </a:p>
        </p:txBody>
      </p:sp>
    </p:spTree>
    <p:extLst>
      <p:ext uri="{BB962C8B-B14F-4D97-AF65-F5344CB8AC3E}">
        <p14:creationId xmlns:p14="http://schemas.microsoft.com/office/powerpoint/2010/main" val="1352539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D8AC3-DF4C-CBB4-F71B-0952828913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8D95600-4112-EFC8-F82F-A9CDE4808648}"/>
              </a:ext>
            </a:extLst>
          </p:cNvPr>
          <p:cNvSpPr/>
          <p:nvPr/>
        </p:nvSpPr>
        <p:spPr>
          <a:xfrm>
            <a:off x="6023872" y="446730"/>
            <a:ext cx="5954070" cy="5802874"/>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38B84C14-84CE-4463-C53A-C433AE9F19B2}"/>
              </a:ext>
            </a:extLst>
          </p:cNvPr>
          <p:cNvSpPr>
            <a:spLocks noGrp="1"/>
          </p:cNvSpPr>
          <p:nvPr>
            <p:ph type="title"/>
          </p:nvPr>
        </p:nvSpPr>
        <p:spPr>
          <a:xfrm>
            <a:off x="330918" y="297490"/>
            <a:ext cx="11444072" cy="904436"/>
          </a:xfrm>
        </p:spPr>
        <p:txBody>
          <a:bodyPr anchor="t">
            <a:normAutofit/>
          </a:bodyPr>
          <a:lstStyle/>
          <a:p>
            <a:r>
              <a:rPr lang="en-GB" sz="3200">
                <a:latin typeface="+mn-lt"/>
                <a:ea typeface="Tahoma" panose="020B0604030504040204" pitchFamily="34" charset="0"/>
                <a:cs typeface="Tahoma" panose="020B0604030504040204" pitchFamily="34" charset="0"/>
              </a:rPr>
              <a:t>ICBs</a:t>
            </a:r>
          </a:p>
        </p:txBody>
      </p:sp>
      <p:sp>
        <p:nvSpPr>
          <p:cNvPr id="5" name="Content Placeholder 3">
            <a:extLst>
              <a:ext uri="{FF2B5EF4-FFF2-40B4-BE49-F238E27FC236}">
                <a16:creationId xmlns:a16="http://schemas.microsoft.com/office/drawing/2014/main" id="{53071EB8-6592-D57C-E1FC-C90420209433}"/>
              </a:ext>
            </a:extLst>
          </p:cNvPr>
          <p:cNvSpPr txBox="1">
            <a:spLocks/>
          </p:cNvSpPr>
          <p:nvPr/>
        </p:nvSpPr>
        <p:spPr>
          <a:xfrm>
            <a:off x="214058" y="749708"/>
            <a:ext cx="5646420" cy="5537268"/>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spcAft>
                <a:spcPts val="600"/>
              </a:spcAft>
              <a:buNone/>
            </a:pPr>
            <a:r>
              <a:rPr lang="en-US" sz="1400" b="1">
                <a:ea typeface="Tahoma" panose="020B0604030504040204" pitchFamily="34" charset="0"/>
                <a:cs typeface="Tahoma" panose="020B0604030504040204" pitchFamily="34" charset="0"/>
              </a:rPr>
              <a:t>Overview: </a:t>
            </a:r>
            <a:r>
              <a:rPr lang="en-GB" sz="1400">
                <a:ea typeface="Tahoma" panose="020B0604030504040204" pitchFamily="34" charset="0"/>
                <a:cs typeface="Tahoma" panose="020B0604030504040204" pitchFamily="34" charset="0"/>
              </a:rPr>
              <a:t>The </a:t>
            </a:r>
            <a:r>
              <a:rPr lang="en-GB" sz="1400">
                <a:ea typeface="Tahoma" panose="020B0604030504040204" pitchFamily="34" charset="0"/>
                <a:cs typeface="Tahoma" panose="020B0604030504040204" pitchFamily="34" charset="0"/>
                <a:hlinkClick r:id="rId3"/>
              </a:rPr>
              <a:t>Model ICB Blueprint </a:t>
            </a:r>
            <a:r>
              <a:rPr lang="en-GB" sz="1400">
                <a:ea typeface="Tahoma" panose="020B0604030504040204" pitchFamily="34" charset="0"/>
                <a:cs typeface="Tahoma" panose="020B0604030504040204" pitchFamily="34" charset="0"/>
              </a:rPr>
              <a:t>sets out that, as strategic commissioners, ICBs will be responsible for improving population health, reducing inequalities and ensure access to consistently high quality, efficient care. The </a:t>
            </a:r>
            <a:r>
              <a:rPr lang="en-GB" sz="1400">
                <a:ea typeface="Tahoma" panose="020B0604030504040204" pitchFamily="34" charset="0"/>
                <a:cs typeface="Tahoma" panose="020B0604030504040204" pitchFamily="34" charset="0"/>
                <a:hlinkClick r:id="rId4"/>
              </a:rPr>
              <a:t>Strategic commissioning framework </a:t>
            </a:r>
            <a:r>
              <a:rPr lang="en-GB" sz="1400">
                <a:ea typeface="Tahoma" panose="020B0604030504040204" pitchFamily="34" charset="0"/>
                <a:cs typeface="Tahoma" panose="020B0604030504040204" pitchFamily="34" charset="0"/>
              </a:rPr>
              <a:t>emphasises that ICBs should understand how different population groups (such as inclusion health groups) access services, experience care and how outcomes vary - and consequently how gaps will be narrowed through the ICB strategy and planning. </a:t>
            </a:r>
            <a:endParaRPr lang="en-US" sz="1400">
              <a:ea typeface="Tahoma" panose="020B0604030504040204" pitchFamily="34" charset="0"/>
              <a:cs typeface="Tahoma" panose="020B0604030504040204" pitchFamily="34" charset="0"/>
            </a:endParaRPr>
          </a:p>
          <a:p>
            <a:pPr marL="0" indent="0">
              <a:lnSpc>
                <a:spcPct val="100000"/>
              </a:lnSpc>
              <a:spcBef>
                <a:spcPts val="600"/>
              </a:spcBef>
              <a:spcAft>
                <a:spcPts val="600"/>
              </a:spcAft>
              <a:buNone/>
            </a:pPr>
            <a:r>
              <a:rPr lang="en-US" sz="1400" b="1">
                <a:ea typeface="Tahoma" panose="020B0604030504040204" pitchFamily="34" charset="0"/>
                <a:cs typeface="Tahoma" panose="020B0604030504040204" pitchFamily="34" charset="0"/>
              </a:rPr>
              <a:t>Core functions:</a:t>
            </a:r>
          </a:p>
          <a:p>
            <a:pPr>
              <a:lnSpc>
                <a:spcPct val="100000"/>
              </a:lnSpc>
              <a:spcBef>
                <a:spcPts val="600"/>
              </a:spcBef>
              <a:spcAft>
                <a:spcPts val="600"/>
              </a:spcAft>
            </a:pPr>
            <a:r>
              <a:rPr lang="en-GB" sz="1400" b="1">
                <a:ea typeface="Tahoma" panose="020B0604030504040204" pitchFamily="34" charset="0"/>
                <a:cs typeface="Tahoma" panose="020B0604030504040204" pitchFamily="34" charset="0"/>
              </a:rPr>
              <a:t>Understanding local context:</a:t>
            </a:r>
            <a:r>
              <a:rPr lang="en-GB" sz="1400">
                <a:ea typeface="Tahoma" panose="020B0604030504040204" pitchFamily="34" charset="0"/>
                <a:cs typeface="Tahoma" panose="020B0604030504040204" pitchFamily="34" charset="0"/>
              </a:rPr>
              <a:t> Assessing population needs now and in the future, identifying underserved communities and assessing quality, performance and productivity of existing provision</a:t>
            </a:r>
          </a:p>
          <a:p>
            <a:pPr>
              <a:lnSpc>
                <a:spcPct val="100000"/>
              </a:lnSpc>
              <a:spcBef>
                <a:spcPts val="600"/>
              </a:spcBef>
              <a:spcAft>
                <a:spcPts val="600"/>
              </a:spcAft>
            </a:pPr>
            <a:r>
              <a:rPr lang="en-GB" sz="1400" b="1">
                <a:ea typeface="Tahoma" panose="020B0604030504040204" pitchFamily="34" charset="0"/>
                <a:cs typeface="Tahoma" panose="020B0604030504040204" pitchFamily="34" charset="0"/>
              </a:rPr>
              <a:t>Developing long-term population health strategy: </a:t>
            </a:r>
            <a:r>
              <a:rPr lang="en-GB" sz="1400">
                <a:ea typeface="Tahoma" panose="020B0604030504040204" pitchFamily="34" charset="0"/>
                <a:cs typeface="Tahoma" panose="020B0604030504040204" pitchFamily="34" charset="0"/>
              </a:rPr>
              <a:t>Long-term population health planning and strategy and care pathway re-design to maximise value based on evidence</a:t>
            </a:r>
          </a:p>
          <a:p>
            <a:pPr>
              <a:lnSpc>
                <a:spcPct val="100000"/>
              </a:lnSpc>
              <a:spcBef>
                <a:spcPts val="600"/>
              </a:spcBef>
              <a:spcAft>
                <a:spcPts val="600"/>
              </a:spcAft>
            </a:pPr>
            <a:r>
              <a:rPr lang="en-GB" sz="1400" b="1">
                <a:ea typeface="Tahoma" panose="020B0604030504040204" pitchFamily="34" charset="0"/>
                <a:cs typeface="Tahoma" panose="020B0604030504040204" pitchFamily="34" charset="0"/>
              </a:rPr>
              <a:t>Delivering the strategy through payer functions and resource allocations: </a:t>
            </a:r>
            <a:r>
              <a:rPr lang="en-GB" sz="1400">
                <a:ea typeface="Tahoma" panose="020B0604030504040204" pitchFamily="34" charset="0"/>
                <a:cs typeface="Tahoma" panose="020B0604030504040204" pitchFamily="34" charset="0"/>
              </a:rPr>
              <a:t>Oversight and assurance of what is purchased and whether it delivers outcomes required</a:t>
            </a:r>
          </a:p>
          <a:p>
            <a:pPr>
              <a:lnSpc>
                <a:spcPct val="100000"/>
              </a:lnSpc>
              <a:spcBef>
                <a:spcPts val="600"/>
              </a:spcBef>
              <a:spcAft>
                <a:spcPts val="600"/>
              </a:spcAft>
            </a:pPr>
            <a:r>
              <a:rPr lang="en-GB" sz="1400" b="1">
                <a:ea typeface="Tahoma" panose="020B0604030504040204" pitchFamily="34" charset="0"/>
                <a:cs typeface="Tahoma" panose="020B0604030504040204" pitchFamily="34" charset="0"/>
              </a:rPr>
              <a:t>Evaluating impact: </a:t>
            </a:r>
            <a:r>
              <a:rPr lang="en-GB" sz="1400">
                <a:ea typeface="Tahoma" panose="020B0604030504040204" pitchFamily="34" charset="0"/>
                <a:cs typeface="Tahoma" panose="020B0604030504040204" pitchFamily="34" charset="0"/>
              </a:rPr>
              <a:t>Day-to-day oversight of healthcare usage, user feedback and evaluation to ensure optimal, value-based resource use and improved outcomes</a:t>
            </a:r>
          </a:p>
          <a:p>
            <a:pPr>
              <a:spcAft>
                <a:spcPts val="600"/>
              </a:spcAft>
            </a:pPr>
            <a:endParaRPr lang="en-GB" sz="1600">
              <a:ea typeface="Tahoma" panose="020B0604030504040204" pitchFamily="34" charset="0"/>
              <a:cs typeface="Tahoma" panose="020B0604030504040204" pitchFamily="34" charset="0"/>
            </a:endParaRPr>
          </a:p>
        </p:txBody>
      </p:sp>
      <p:sp>
        <p:nvSpPr>
          <p:cNvPr id="6" name="Content Placeholder 5">
            <a:extLst>
              <a:ext uri="{FF2B5EF4-FFF2-40B4-BE49-F238E27FC236}">
                <a16:creationId xmlns:a16="http://schemas.microsoft.com/office/drawing/2014/main" id="{61D3CCB4-0CCE-482A-C312-2E6271A5721B}"/>
              </a:ext>
            </a:extLst>
          </p:cNvPr>
          <p:cNvSpPr txBox="1">
            <a:spLocks/>
          </p:cNvSpPr>
          <p:nvPr/>
        </p:nvSpPr>
        <p:spPr>
          <a:xfrm>
            <a:off x="6096000" y="534230"/>
            <a:ext cx="5954070" cy="550310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solidFill>
                  <a:schemeClr val="bg1"/>
                </a:solidFill>
                <a:ea typeface="Tahoma" panose="020B0604030504040204" pitchFamily="34" charset="0"/>
                <a:cs typeface="Tahoma" panose="020B0604030504040204" pitchFamily="34" charset="0"/>
              </a:rPr>
              <a:t>Key actions for inclusion health:</a:t>
            </a:r>
            <a:endParaRPr lang="en-GB" sz="2400">
              <a:solidFill>
                <a:schemeClr val="bg1"/>
              </a:solidFill>
              <a:ea typeface="Tahoma" panose="020B0604030504040204" pitchFamily="34" charset="0"/>
              <a:cs typeface="Tahoma" panose="020B0604030504040204" pitchFamily="34" charset="0"/>
            </a:endParaRPr>
          </a:p>
          <a:p>
            <a:pPr marL="285750" indent="-285750"/>
            <a:r>
              <a:rPr lang="en-GB" sz="1600">
                <a:solidFill>
                  <a:schemeClr val="bg1"/>
                </a:solidFill>
                <a:ea typeface="Tahoma" panose="020B0604030504040204" pitchFamily="34" charset="0"/>
                <a:cs typeface="Tahoma" panose="020B0604030504040204" pitchFamily="34" charset="0"/>
              </a:rPr>
              <a:t>Work with local authorities to develop needs assessments that draw on quantitative data, qualitative insight and lived experience, reflecting the needs of inclusion health groups.</a:t>
            </a:r>
          </a:p>
          <a:p>
            <a:pPr marL="285750" indent="-285750"/>
            <a:r>
              <a:rPr lang="en-GB" sz="1600">
                <a:solidFill>
                  <a:schemeClr val="bg1"/>
                </a:solidFill>
                <a:ea typeface="Tahoma" panose="020B0604030504040204" pitchFamily="34" charset="0"/>
                <a:cs typeface="Tahoma" panose="020B0604030504040204" pitchFamily="34" charset="0"/>
              </a:rPr>
              <a:t>Work with Health and Wellbeing Boards to ensure neighbourhood health planning addresses inclusion health.</a:t>
            </a:r>
          </a:p>
          <a:p>
            <a:pPr marL="285750" indent="-285750"/>
            <a:r>
              <a:rPr lang="en-GB" sz="1600">
                <a:solidFill>
                  <a:schemeClr val="bg1"/>
                </a:solidFill>
                <a:ea typeface="Tahoma" panose="020B0604030504040204" pitchFamily="34" charset="0"/>
                <a:cs typeface="Tahoma" panose="020B0604030504040204" pitchFamily="34" charset="0"/>
              </a:rPr>
              <a:t>Undertake a self‑assessment and map inclusion health service provision to understand how needs are currently being met.</a:t>
            </a:r>
          </a:p>
          <a:p>
            <a:pPr marL="285750" indent="-285750"/>
            <a:r>
              <a:rPr lang="en-GB" sz="1600">
                <a:solidFill>
                  <a:schemeClr val="bg1"/>
                </a:solidFill>
                <a:ea typeface="Tahoma" panose="020B0604030504040204" pitchFamily="34" charset="0"/>
                <a:cs typeface="Tahoma" panose="020B0604030504040204" pitchFamily="34" charset="0"/>
              </a:rPr>
              <a:t>Use strategic commissioning levers to drive improvements in data quality, availability and use.</a:t>
            </a:r>
          </a:p>
          <a:p>
            <a:pPr marL="285750" indent="-285750"/>
            <a:r>
              <a:rPr lang="en-GB" sz="1600">
                <a:solidFill>
                  <a:schemeClr val="bg1"/>
                </a:solidFill>
                <a:ea typeface="Tahoma" panose="020B0604030504040204" pitchFamily="34" charset="0"/>
                <a:cs typeface="Tahoma" panose="020B0604030504040204" pitchFamily="34" charset="0"/>
              </a:rPr>
              <a:t>Appoint a named executive lead with overall accountability for inclusion health and embed explicit inclusion health priorities within population health improvement plans.</a:t>
            </a:r>
          </a:p>
          <a:p>
            <a:pPr marL="285750" indent="-285750"/>
            <a:r>
              <a:rPr lang="en-GB" sz="1600">
                <a:solidFill>
                  <a:schemeClr val="bg1"/>
                </a:solidFill>
                <a:ea typeface="Tahoma" panose="020B0604030504040204" pitchFamily="34" charset="0"/>
                <a:cs typeface="Tahoma" panose="020B0604030504040204" pitchFamily="34" charset="0"/>
              </a:rPr>
              <a:t>Use payment mechanisms to shift towards outcome‑based service specifications and equitable payment models. Leverage multi‑neighbourhood provider contracts and provider collaboratives to achieve efficiencies of scale.</a:t>
            </a:r>
          </a:p>
          <a:p>
            <a:pPr marL="285750" indent="-285750"/>
            <a:r>
              <a:rPr lang="en-GB" sz="1600">
                <a:solidFill>
                  <a:schemeClr val="bg1"/>
                </a:solidFill>
                <a:ea typeface="Tahoma" panose="020B0604030504040204" pitchFamily="34" charset="0"/>
                <a:cs typeface="Tahoma" panose="020B0604030504040204" pitchFamily="34" charset="0"/>
              </a:rPr>
              <a:t>Strengthen the local evidence base through cost‑benefit analyses and robust service evaluations, informed by people with lived experience.</a:t>
            </a:r>
          </a:p>
        </p:txBody>
      </p:sp>
    </p:spTree>
    <p:extLst>
      <p:ext uri="{BB962C8B-B14F-4D97-AF65-F5344CB8AC3E}">
        <p14:creationId xmlns:p14="http://schemas.microsoft.com/office/powerpoint/2010/main" val="3753749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1B90B-BE41-9557-5606-3C1631328E4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BE012AE-6006-B653-42CE-0D181A8AFC79}"/>
              </a:ext>
            </a:extLst>
          </p:cNvPr>
          <p:cNvSpPr/>
          <p:nvPr/>
        </p:nvSpPr>
        <p:spPr>
          <a:xfrm>
            <a:off x="6023872" y="446730"/>
            <a:ext cx="5954070" cy="5655694"/>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D341D04B-448C-4C0F-7660-3218790D2D60}"/>
              </a:ext>
            </a:extLst>
          </p:cNvPr>
          <p:cNvSpPr>
            <a:spLocks noGrp="1"/>
          </p:cNvSpPr>
          <p:nvPr>
            <p:ph type="title"/>
          </p:nvPr>
        </p:nvSpPr>
        <p:spPr>
          <a:xfrm>
            <a:off x="301836" y="341245"/>
            <a:ext cx="11444072" cy="904436"/>
          </a:xfrm>
        </p:spPr>
        <p:txBody>
          <a:bodyPr anchor="t">
            <a:normAutofit/>
          </a:bodyPr>
          <a:lstStyle/>
          <a:p>
            <a:r>
              <a:rPr lang="en-GB" sz="3200">
                <a:latin typeface="+mn-lt"/>
                <a:ea typeface="Tahoma" panose="020B0604030504040204" pitchFamily="34" charset="0"/>
                <a:cs typeface="Tahoma" panose="020B0604030504040204" pitchFamily="34" charset="0"/>
              </a:rPr>
              <a:t>Trusts &amp; foundation trusts</a:t>
            </a:r>
          </a:p>
        </p:txBody>
      </p:sp>
      <p:sp>
        <p:nvSpPr>
          <p:cNvPr id="4" name="Content Placeholder 3">
            <a:extLst>
              <a:ext uri="{FF2B5EF4-FFF2-40B4-BE49-F238E27FC236}">
                <a16:creationId xmlns:a16="http://schemas.microsoft.com/office/drawing/2014/main" id="{24D7F218-4E8F-8C99-6339-311D26E802A6}"/>
              </a:ext>
            </a:extLst>
          </p:cNvPr>
          <p:cNvSpPr txBox="1">
            <a:spLocks/>
          </p:cNvSpPr>
          <p:nvPr/>
        </p:nvSpPr>
        <p:spPr>
          <a:xfrm>
            <a:off x="214059" y="826083"/>
            <a:ext cx="5571106" cy="5341443"/>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None/>
            </a:pPr>
            <a:r>
              <a:rPr lang="en-US" sz="1400" b="1">
                <a:ea typeface="Tahoma" panose="020B0604030504040204" pitchFamily="34" charset="0"/>
                <a:cs typeface="Tahoma" panose="020B0604030504040204" pitchFamily="34" charset="0"/>
              </a:rPr>
              <a:t>Overview: </a:t>
            </a:r>
            <a:r>
              <a:rPr lang="en-GB" sz="1400">
                <a:ea typeface="Tahoma" panose="020B0604030504040204" pitchFamily="34" charset="0"/>
                <a:cs typeface="Tahoma" panose="020B0604030504040204" pitchFamily="34" charset="0"/>
              </a:rPr>
              <a:t>Trusts and foundation trusts  - whether for acute, community, ambulance or neighbourhood services  - will focus on the delivery of high quality and effective care. </a:t>
            </a:r>
            <a:endParaRPr lang="en-US" sz="1400">
              <a:ea typeface="Tahoma" panose="020B0604030504040204" pitchFamily="34" charset="0"/>
              <a:cs typeface="Tahoma" panose="020B0604030504040204" pitchFamily="34" charset="0"/>
            </a:endParaRPr>
          </a:p>
          <a:p>
            <a:pPr marL="0" indent="0">
              <a:spcBef>
                <a:spcPts val="600"/>
              </a:spcBef>
              <a:spcAft>
                <a:spcPts val="600"/>
              </a:spcAft>
              <a:buNone/>
            </a:pPr>
            <a:r>
              <a:rPr lang="en-US" sz="1400" b="1">
                <a:ea typeface="Tahoma" panose="020B0604030504040204" pitchFamily="34" charset="0"/>
                <a:cs typeface="Tahoma" panose="020B0604030504040204" pitchFamily="34" charset="0"/>
              </a:rPr>
              <a:t>Core functions:</a:t>
            </a:r>
          </a:p>
          <a:p>
            <a:pPr>
              <a:spcBef>
                <a:spcPts val="600"/>
              </a:spcBef>
              <a:spcAft>
                <a:spcPts val="600"/>
              </a:spcAft>
            </a:pPr>
            <a:r>
              <a:rPr lang="en-GB" sz="1400" b="1">
                <a:ea typeface="Tahoma" panose="020B0604030504040204" pitchFamily="34" charset="0"/>
                <a:cs typeface="Tahoma" panose="020B0604030504040204" pitchFamily="34" charset="0"/>
              </a:rPr>
              <a:t>Delivery of high quality and effective care:</a:t>
            </a:r>
            <a:r>
              <a:rPr lang="en-GB" sz="1400">
                <a:ea typeface="Tahoma" panose="020B0604030504040204" pitchFamily="34" charset="0"/>
                <a:cs typeface="Tahoma" panose="020B0604030504040204" pitchFamily="34" charset="0"/>
              </a:rPr>
              <a:t> A focus on universalising high-quality care to drive up standards for everyone. </a:t>
            </a:r>
          </a:p>
          <a:p>
            <a:pPr>
              <a:spcBef>
                <a:spcPts val="600"/>
              </a:spcBef>
              <a:spcAft>
                <a:spcPts val="600"/>
              </a:spcAft>
            </a:pPr>
            <a:r>
              <a:rPr lang="en-GB" sz="1400" b="1">
                <a:ea typeface="Tahoma" panose="020B0604030504040204" pitchFamily="34" charset="0"/>
                <a:cs typeface="Tahoma" panose="020B0604030504040204" pitchFamily="34" charset="0"/>
              </a:rPr>
              <a:t>Shifting care into neighbourhood services: </a:t>
            </a:r>
            <a:r>
              <a:rPr lang="en-GB" sz="1400">
                <a:ea typeface="Tahoma" panose="020B0604030504040204" pitchFamily="34" charset="0"/>
                <a:cs typeface="Tahoma" panose="020B0604030504040204" pitchFamily="34" charset="0"/>
              </a:rPr>
              <a:t>Trusts and  foundation trusts will have a key role in the development and operationalising of neighbourhood health approaches, supporting coordinated, multi-disciplinary care across pathways.</a:t>
            </a:r>
          </a:p>
          <a:p>
            <a:pPr>
              <a:spcBef>
                <a:spcPts val="600"/>
              </a:spcBef>
              <a:spcAft>
                <a:spcPts val="600"/>
              </a:spcAft>
            </a:pPr>
            <a:r>
              <a:rPr lang="en-GB" sz="1400" b="1">
                <a:ea typeface="Tahoma" panose="020B0604030504040204" pitchFamily="34" charset="0"/>
                <a:cs typeface="Tahoma" panose="020B0604030504040204" pitchFamily="34" charset="0"/>
              </a:rPr>
              <a:t>A focus on performance to enable earned autonomy: </a:t>
            </a:r>
            <a:r>
              <a:rPr lang="en-GB" sz="1400">
                <a:ea typeface="Tahoma" panose="020B0604030504040204" pitchFamily="34" charset="0"/>
                <a:cs typeface="Tahoma" panose="020B0604030504040204" pitchFamily="34" charset="0"/>
              </a:rPr>
              <a:t>Foundation trusts will be able to use freedoms and flexibilities to improve population health, not just increase activity. Integrated Health Organisations (IHOs) will also have the opportunity to hold the whole health budget for a local population, with the requirement to support integration, shift resources from hospital to community, focus on population health and tackle inequalities.</a:t>
            </a:r>
          </a:p>
          <a:p>
            <a:pPr>
              <a:spcBef>
                <a:spcPts val="600"/>
              </a:spcBef>
              <a:spcAft>
                <a:spcPts val="600"/>
              </a:spcAft>
            </a:pPr>
            <a:r>
              <a:rPr lang="en-GB" sz="1400" b="1">
                <a:ea typeface="Tahoma" panose="020B0604030504040204" pitchFamily="34" charset="0"/>
                <a:cs typeface="Tahoma" panose="020B0604030504040204" pitchFamily="34" charset="0"/>
              </a:rPr>
              <a:t>Improving data and insight: </a:t>
            </a:r>
            <a:r>
              <a:rPr lang="en-GB" sz="1400">
                <a:ea typeface="Tahoma" panose="020B0604030504040204" pitchFamily="34" charset="0"/>
                <a:cs typeface="Tahoma" panose="020B0604030504040204" pitchFamily="34" charset="0"/>
              </a:rPr>
              <a:t>Providers should ensure that information on health inequalities is used as part of trust-wide improvement approaches. This includes engaging with those who are seldom heard, such as people from inclusion health groups, and working with local partners to collate a range of data sources to understand the drivers behind inequalities in access, experience and outcomes.</a:t>
            </a:r>
          </a:p>
        </p:txBody>
      </p:sp>
      <p:sp>
        <p:nvSpPr>
          <p:cNvPr id="5" name="Content Placeholder 5">
            <a:extLst>
              <a:ext uri="{FF2B5EF4-FFF2-40B4-BE49-F238E27FC236}">
                <a16:creationId xmlns:a16="http://schemas.microsoft.com/office/drawing/2014/main" id="{C06763E1-88A8-C89B-FC1B-384FD3545CE4}"/>
              </a:ext>
            </a:extLst>
          </p:cNvPr>
          <p:cNvSpPr txBox="1">
            <a:spLocks/>
          </p:cNvSpPr>
          <p:nvPr/>
        </p:nvSpPr>
        <p:spPr>
          <a:xfrm>
            <a:off x="6096000" y="603124"/>
            <a:ext cx="5946779" cy="534290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a:solidFill>
                  <a:schemeClr val="bg1"/>
                </a:solidFill>
                <a:ea typeface="Tahoma" panose="020B0604030504040204" pitchFamily="34" charset="0"/>
                <a:cs typeface="Tahoma" panose="020B0604030504040204" pitchFamily="34" charset="0"/>
              </a:rPr>
              <a:t>Key actions for inclusion health:</a:t>
            </a:r>
          </a:p>
          <a:p>
            <a:pPr marL="285750" indent="-285750"/>
            <a:r>
              <a:rPr lang="en-GB" sz="1600">
                <a:solidFill>
                  <a:schemeClr val="bg1"/>
                </a:solidFill>
                <a:ea typeface="Tahoma" panose="020B0604030504040204" pitchFamily="34" charset="0"/>
                <a:cs typeface="Tahoma" panose="020B0604030504040204" pitchFamily="34" charset="0"/>
              </a:rPr>
              <a:t>Focus on driving data quality through systematically improving methods of routine data collection and coding, such as recording housing status, and link data sets across system partners to identify inclusion health needs.</a:t>
            </a:r>
          </a:p>
          <a:p>
            <a:pPr marL="285750" indent="-285750"/>
            <a:r>
              <a:rPr lang="en-GB" sz="1600">
                <a:solidFill>
                  <a:schemeClr val="bg1"/>
                </a:solidFill>
                <a:ea typeface="Tahoma" panose="020B0604030504040204" pitchFamily="34" charset="0"/>
                <a:cs typeface="Tahoma" panose="020B0604030504040204" pitchFamily="34" charset="0"/>
              </a:rPr>
              <a:t>Engage with inclusion health groups and harness lived experience to drive continuous improvement approaches.</a:t>
            </a:r>
          </a:p>
          <a:p>
            <a:pPr marL="285750" indent="-285750"/>
            <a:r>
              <a:rPr lang="en-GB" sz="1600">
                <a:solidFill>
                  <a:schemeClr val="bg1"/>
                </a:solidFill>
                <a:ea typeface="Tahoma" panose="020B0604030504040204" pitchFamily="34" charset="0"/>
                <a:cs typeface="Tahoma" panose="020B0604030504040204" pitchFamily="34" charset="0"/>
              </a:rPr>
              <a:t>Ensure training on inclusion health is accessible to all staff, and that specialist workforce and street outreach teams are integrated into multidisciplinary working. </a:t>
            </a:r>
          </a:p>
          <a:p>
            <a:pPr marL="285750" indent="-285750"/>
            <a:r>
              <a:rPr lang="en-GB" sz="1600">
                <a:solidFill>
                  <a:schemeClr val="bg1"/>
                </a:solidFill>
                <a:ea typeface="Tahoma" panose="020B0604030504040204" pitchFamily="34" charset="0"/>
                <a:cs typeface="Tahoma" panose="020B0604030504040204" pitchFamily="34" charset="0"/>
              </a:rPr>
              <a:t>Develop robust discharge planning and intermediate care provision with LA and housing partners, ensuring compliance with the ‘Duty to refer’, ‘Duty to collaborate’ and NICE 214.</a:t>
            </a:r>
          </a:p>
          <a:p>
            <a:pPr marL="285750" indent="-285750"/>
            <a:r>
              <a:rPr lang="en-GB" sz="1600">
                <a:solidFill>
                  <a:schemeClr val="bg1"/>
                </a:solidFill>
                <a:ea typeface="Tahoma" panose="020B0604030504040204" pitchFamily="34" charset="0"/>
                <a:cs typeface="Tahoma" panose="020B0604030504040204" pitchFamily="34" charset="0"/>
              </a:rPr>
              <a:t>Co-locate services and embed peer support workers and care coordinators who can support individuals strengthen links to wider community pathways, such as drug and alcohol treatment, housing or welfare services. </a:t>
            </a:r>
          </a:p>
          <a:p>
            <a:pPr marL="285750" indent="-285750"/>
            <a:r>
              <a:rPr lang="en-GB" sz="1600">
                <a:solidFill>
                  <a:schemeClr val="bg1"/>
                </a:solidFill>
                <a:ea typeface="Tahoma" panose="020B0604030504040204" pitchFamily="34" charset="0"/>
                <a:cs typeface="Tahoma" panose="020B0604030504040204" pitchFamily="34" charset="0"/>
              </a:rPr>
              <a:t>Use the HEAT tool to systematically assess how services can address health inequalities and set up mechanisms for co-designing whole pathway services and preventative interventions with inclusion health groups.</a:t>
            </a:r>
          </a:p>
        </p:txBody>
      </p:sp>
    </p:spTree>
    <p:extLst>
      <p:ext uri="{BB962C8B-B14F-4D97-AF65-F5344CB8AC3E}">
        <p14:creationId xmlns:p14="http://schemas.microsoft.com/office/powerpoint/2010/main" val="1685409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170D0-E0E8-CB1B-F883-96635F0ED53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96288B0-5E3B-A9AF-4454-0F8396192495}"/>
              </a:ext>
            </a:extLst>
          </p:cNvPr>
          <p:cNvSpPr/>
          <p:nvPr/>
        </p:nvSpPr>
        <p:spPr>
          <a:xfrm>
            <a:off x="6023872" y="446730"/>
            <a:ext cx="5954070" cy="5655694"/>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A043DDF4-226E-E022-CC7C-5CE4184AD83B}"/>
              </a:ext>
            </a:extLst>
          </p:cNvPr>
          <p:cNvSpPr>
            <a:spLocks noGrp="1"/>
          </p:cNvSpPr>
          <p:nvPr>
            <p:ph type="title"/>
          </p:nvPr>
        </p:nvSpPr>
        <p:spPr>
          <a:xfrm>
            <a:off x="313104" y="391499"/>
            <a:ext cx="11444072" cy="904436"/>
          </a:xfrm>
        </p:spPr>
        <p:txBody>
          <a:bodyPr anchor="t">
            <a:normAutofit/>
          </a:bodyPr>
          <a:lstStyle/>
          <a:p>
            <a:r>
              <a:rPr lang="en-GB" sz="3200">
                <a:latin typeface="+mn-lt"/>
                <a:ea typeface="Tahoma" panose="020B0604030504040204" pitchFamily="34" charset="0"/>
                <a:cs typeface="Tahoma" panose="020B0604030504040204" pitchFamily="34" charset="0"/>
              </a:rPr>
              <a:t>Primary care</a:t>
            </a:r>
          </a:p>
        </p:txBody>
      </p:sp>
      <p:sp>
        <p:nvSpPr>
          <p:cNvPr id="4" name="Content Placeholder 3">
            <a:extLst>
              <a:ext uri="{FF2B5EF4-FFF2-40B4-BE49-F238E27FC236}">
                <a16:creationId xmlns:a16="http://schemas.microsoft.com/office/drawing/2014/main" id="{B822AA6A-6902-64EB-6588-680A02803C5C}"/>
              </a:ext>
            </a:extLst>
          </p:cNvPr>
          <p:cNvSpPr txBox="1">
            <a:spLocks/>
          </p:cNvSpPr>
          <p:nvPr/>
        </p:nvSpPr>
        <p:spPr>
          <a:xfrm>
            <a:off x="224708" y="843717"/>
            <a:ext cx="5595723" cy="5341443"/>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None/>
            </a:pPr>
            <a:r>
              <a:rPr lang="en-US" sz="1400" b="1">
                <a:ea typeface="Tahoma" panose="020B0604030504040204" pitchFamily="34" charset="0"/>
                <a:cs typeface="Tahoma" panose="020B0604030504040204" pitchFamily="34" charset="0"/>
              </a:rPr>
              <a:t>Overview: </a:t>
            </a:r>
            <a:r>
              <a:rPr lang="en-GB" sz="1400">
                <a:ea typeface="Tahoma" panose="020B0604030504040204" pitchFamily="34" charset="0"/>
                <a:cs typeface="Tahoma" panose="020B0604030504040204" pitchFamily="34" charset="0"/>
              </a:rPr>
              <a:t>Primary care and GPs play a critical role in reducing health inequalities for inclusion health groups through their position as the first point of contact, trusted community presence, and coordinators of care. </a:t>
            </a:r>
          </a:p>
          <a:p>
            <a:pPr marL="0" indent="0">
              <a:spcBef>
                <a:spcPts val="600"/>
              </a:spcBef>
              <a:spcAft>
                <a:spcPts val="600"/>
              </a:spcAft>
              <a:buNone/>
            </a:pPr>
            <a:r>
              <a:rPr lang="en-US" sz="1400" b="1">
                <a:ea typeface="Tahoma" panose="020B0604030504040204" pitchFamily="34" charset="0"/>
                <a:cs typeface="Tahoma" panose="020B0604030504040204" pitchFamily="34" charset="0"/>
              </a:rPr>
              <a:t>Core functions:</a:t>
            </a:r>
          </a:p>
          <a:p>
            <a:pPr>
              <a:spcBef>
                <a:spcPts val="600"/>
              </a:spcBef>
              <a:spcAft>
                <a:spcPts val="600"/>
              </a:spcAft>
            </a:pPr>
            <a:r>
              <a:rPr lang="en-GB" sz="1400" b="1">
                <a:ea typeface="Tahoma" panose="020B0604030504040204" pitchFamily="34" charset="0"/>
                <a:cs typeface="Tahoma" panose="020B0604030504040204" pitchFamily="34" charset="0"/>
              </a:rPr>
              <a:t>Improving access and continuity: </a:t>
            </a:r>
            <a:r>
              <a:rPr lang="en-GB" sz="1400">
                <a:ea typeface="Tahoma" panose="020B0604030504040204" pitchFamily="34" charset="0"/>
                <a:cs typeface="Tahoma" panose="020B0604030504040204" pitchFamily="34" charset="0"/>
              </a:rPr>
              <a:t>Act as an accessible entry point to the NHS. Provide continuity of care for people with complex needs, multimorbidity and high service use.</a:t>
            </a:r>
          </a:p>
          <a:p>
            <a:pPr>
              <a:spcBef>
                <a:spcPts val="600"/>
              </a:spcBef>
              <a:spcAft>
                <a:spcPts val="600"/>
              </a:spcAft>
            </a:pPr>
            <a:r>
              <a:rPr lang="en-GB" sz="1400" b="1">
                <a:ea typeface="Tahoma" panose="020B0604030504040204" pitchFamily="34" charset="0"/>
                <a:cs typeface="Tahoma" panose="020B0604030504040204" pitchFamily="34" charset="0"/>
              </a:rPr>
              <a:t>Proactive identification: </a:t>
            </a:r>
            <a:r>
              <a:rPr lang="en-GB" sz="1400">
                <a:ea typeface="Tahoma" panose="020B0604030504040204" pitchFamily="34" charset="0"/>
                <a:cs typeface="Tahoma" panose="020B0604030504040204" pitchFamily="34" charset="0"/>
              </a:rPr>
              <a:t>Maintain high-quality data collection and coding and use population health management approaches to proactively reach people who are underserved or disengaged from care. Support early intervention and prevention, including vaccinations, screening and long‑term condition management.</a:t>
            </a:r>
          </a:p>
          <a:p>
            <a:pPr>
              <a:spcBef>
                <a:spcPts val="600"/>
              </a:spcBef>
              <a:spcAft>
                <a:spcPts val="600"/>
              </a:spcAft>
            </a:pPr>
            <a:r>
              <a:rPr lang="en-GB" sz="1400" b="1">
                <a:ea typeface="Tahoma" panose="020B0604030504040204" pitchFamily="34" charset="0"/>
                <a:cs typeface="Tahoma" panose="020B0604030504040204" pitchFamily="34" charset="0"/>
              </a:rPr>
              <a:t>Holistic, person‑centred care: </a:t>
            </a:r>
            <a:r>
              <a:rPr lang="en-GB" sz="1400">
                <a:ea typeface="Tahoma" panose="020B0604030504040204" pitchFamily="34" charset="0"/>
                <a:cs typeface="Tahoma" panose="020B0604030504040204" pitchFamily="34" charset="0"/>
              </a:rPr>
              <a:t>Deliver trauma‑informed, culturally competent care that recognises the impact of social exclusion, poverty and adverse experiences. Address wider determinants of health through social prescribing, care coordination and links to local support. </a:t>
            </a:r>
          </a:p>
          <a:p>
            <a:pPr>
              <a:spcBef>
                <a:spcPts val="600"/>
              </a:spcBef>
              <a:spcAft>
                <a:spcPts val="600"/>
              </a:spcAft>
            </a:pPr>
            <a:r>
              <a:rPr lang="en-GB" sz="1400" b="1">
                <a:ea typeface="Tahoma" panose="020B0604030504040204" pitchFamily="34" charset="0"/>
                <a:cs typeface="Tahoma" panose="020B0604030504040204" pitchFamily="34" charset="0"/>
              </a:rPr>
              <a:t>Integration and partnership working: </a:t>
            </a:r>
            <a:r>
              <a:rPr lang="en-GB" sz="1400">
                <a:ea typeface="Tahoma" panose="020B0604030504040204" pitchFamily="34" charset="0"/>
                <a:cs typeface="Tahoma" panose="020B0604030504040204" pitchFamily="34" charset="0"/>
              </a:rPr>
              <a:t>Work closely with PCNs, community services, local authorities, VCSE organisations and inclusion health specialist services. Contribute to neighbourhood health models and multidisciplinary teams supporting people with complex social and health needs. Support transitions between primary, community, mental health and secondary care.</a:t>
            </a:r>
            <a:endParaRPr lang="en-US" sz="1400">
              <a:ea typeface="Tahoma" panose="020B0604030504040204" pitchFamily="34" charset="0"/>
              <a:cs typeface="Tahoma" panose="020B0604030504040204" pitchFamily="34" charset="0"/>
            </a:endParaRPr>
          </a:p>
        </p:txBody>
      </p:sp>
      <p:sp>
        <p:nvSpPr>
          <p:cNvPr id="5" name="Content Placeholder 5">
            <a:extLst>
              <a:ext uri="{FF2B5EF4-FFF2-40B4-BE49-F238E27FC236}">
                <a16:creationId xmlns:a16="http://schemas.microsoft.com/office/drawing/2014/main" id="{BA2AC9B0-F6C8-6BCF-5726-9F341DD89B11}"/>
              </a:ext>
            </a:extLst>
          </p:cNvPr>
          <p:cNvSpPr txBox="1">
            <a:spLocks/>
          </p:cNvSpPr>
          <p:nvPr/>
        </p:nvSpPr>
        <p:spPr>
          <a:xfrm>
            <a:off x="6102269" y="1068365"/>
            <a:ext cx="5946779" cy="53429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500">
              <a:solidFill>
                <a:schemeClr val="bg1"/>
              </a:solidFill>
              <a:ea typeface="Tahoma" panose="020B0604030504040204" pitchFamily="34" charset="0"/>
              <a:cs typeface="Tahoma" panose="020B0604030504040204" pitchFamily="34" charset="0"/>
            </a:endParaRPr>
          </a:p>
        </p:txBody>
      </p:sp>
      <p:sp>
        <p:nvSpPr>
          <p:cNvPr id="8" name="Content Placeholder 5">
            <a:extLst>
              <a:ext uri="{FF2B5EF4-FFF2-40B4-BE49-F238E27FC236}">
                <a16:creationId xmlns:a16="http://schemas.microsoft.com/office/drawing/2014/main" id="{78DC7F99-7247-C98D-1960-C70EC6F5C3FB}"/>
              </a:ext>
            </a:extLst>
          </p:cNvPr>
          <p:cNvSpPr txBox="1">
            <a:spLocks/>
          </p:cNvSpPr>
          <p:nvPr/>
        </p:nvSpPr>
        <p:spPr>
          <a:xfrm>
            <a:off x="6109560" y="539329"/>
            <a:ext cx="5946779" cy="53429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a:solidFill>
                  <a:schemeClr val="bg1"/>
                </a:solidFill>
                <a:ea typeface="Tahoma" panose="020B0604030504040204" pitchFamily="34" charset="0"/>
                <a:cs typeface="Tahoma" panose="020B0604030504040204" pitchFamily="34" charset="0"/>
              </a:rPr>
              <a:t>Key actions for inclusion health:</a:t>
            </a:r>
          </a:p>
          <a:p>
            <a:pPr marL="285750" indent="-285750"/>
            <a:r>
              <a:rPr lang="en-GB" sz="1600">
                <a:solidFill>
                  <a:schemeClr val="bg1"/>
                </a:solidFill>
                <a:ea typeface="Tahoma" panose="020B0604030504040204" pitchFamily="34" charset="0"/>
                <a:cs typeface="Tahoma" panose="020B0604030504040204" pitchFamily="34" charset="0"/>
              </a:rPr>
              <a:t>Support flexible access models, including longer appointments, walk‑in provision, outreach, and registration without proof of address or ID.</a:t>
            </a:r>
          </a:p>
          <a:p>
            <a:pPr marL="285750" indent="-285750"/>
            <a:r>
              <a:rPr lang="en-GB" sz="1600">
                <a:solidFill>
                  <a:schemeClr val="bg1"/>
                </a:solidFill>
                <a:ea typeface="Tahoma" panose="020B0604030504040204" pitchFamily="34" charset="0"/>
                <a:cs typeface="Tahoma" panose="020B0604030504040204" pitchFamily="34" charset="0"/>
              </a:rPr>
              <a:t>Explore specialised contracts, such as enhanced services and inclusion health clinics, either as stand-alone or embedded within mainstream practices, to help to meet the complex needs of patients in inclusion health groups.</a:t>
            </a:r>
          </a:p>
          <a:p>
            <a:pPr marL="285750" indent="-285750"/>
            <a:r>
              <a:rPr lang="en-GB" sz="1600">
                <a:solidFill>
                  <a:schemeClr val="bg1"/>
                </a:solidFill>
                <a:ea typeface="Tahoma" panose="020B0604030504040204" pitchFamily="34" charset="0"/>
                <a:cs typeface="Tahoma" panose="020B0604030504040204" pitchFamily="34" charset="0"/>
              </a:rPr>
              <a:t>Improve visibility of inclusion health populations through improved data recording (e.g. inclusion health indicators or flags). </a:t>
            </a:r>
          </a:p>
          <a:p>
            <a:pPr marL="285750" indent="-285750"/>
            <a:r>
              <a:rPr lang="en-GB" sz="1600">
                <a:solidFill>
                  <a:schemeClr val="bg1"/>
                </a:solidFill>
                <a:ea typeface="Tahoma" panose="020B0604030504040204" pitchFamily="34" charset="0"/>
                <a:cs typeface="Tahoma" panose="020B0604030504040204" pitchFamily="34" charset="0"/>
              </a:rPr>
              <a:t>Develop workforce capacity and speciality (e.g. Deep End approaches), developing skills and training focused on trauma-informed care and deprivation medicine. </a:t>
            </a:r>
          </a:p>
          <a:p>
            <a:pPr marL="285750" indent="-285750"/>
            <a:r>
              <a:rPr lang="en-GB" sz="1600">
                <a:solidFill>
                  <a:schemeClr val="bg1"/>
                </a:solidFill>
                <a:ea typeface="Tahoma" panose="020B0604030504040204" pitchFamily="34" charset="0"/>
                <a:cs typeface="Tahoma" panose="020B0604030504040204" pitchFamily="34" charset="0"/>
              </a:rPr>
              <a:t>Inform commissioning and service design through insight into unmet need and barriers to access. </a:t>
            </a:r>
          </a:p>
          <a:p>
            <a:pPr marL="285750" indent="-285750"/>
            <a:r>
              <a:rPr lang="en-GB" sz="1600">
                <a:solidFill>
                  <a:schemeClr val="bg1"/>
                </a:solidFill>
                <a:ea typeface="Tahoma" panose="020B0604030504040204" pitchFamily="34" charset="0"/>
                <a:cs typeface="Tahoma" panose="020B0604030504040204" pitchFamily="34" charset="0"/>
              </a:rPr>
              <a:t>Champion inclusion health priorities within PCNs, neighbourhoods and ICBs. </a:t>
            </a:r>
          </a:p>
          <a:p>
            <a:pPr marL="285750" indent="-285750"/>
            <a:endParaRPr lang="en-GB" sz="1500">
              <a:solidFill>
                <a:schemeClr val="bg1"/>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7619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A0049-75BD-F781-A3D0-A2874A1C5DB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793BF5-ED9B-2426-D4A2-EBD6EE937510}"/>
              </a:ext>
            </a:extLst>
          </p:cNvPr>
          <p:cNvSpPr/>
          <p:nvPr/>
        </p:nvSpPr>
        <p:spPr>
          <a:xfrm>
            <a:off x="5971585" y="454323"/>
            <a:ext cx="5954070" cy="5655694"/>
          </a:xfrm>
          <a:prstGeom prst="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Title 1">
            <a:extLst>
              <a:ext uri="{FF2B5EF4-FFF2-40B4-BE49-F238E27FC236}">
                <a16:creationId xmlns:a16="http://schemas.microsoft.com/office/drawing/2014/main" id="{20950769-D425-98D3-3047-962367738D80}"/>
              </a:ext>
            </a:extLst>
          </p:cNvPr>
          <p:cNvSpPr>
            <a:spLocks noGrp="1"/>
          </p:cNvSpPr>
          <p:nvPr>
            <p:ph type="title"/>
          </p:nvPr>
        </p:nvSpPr>
        <p:spPr>
          <a:xfrm>
            <a:off x="266345" y="303358"/>
            <a:ext cx="11444072" cy="904436"/>
          </a:xfrm>
        </p:spPr>
        <p:txBody>
          <a:bodyPr anchor="t">
            <a:normAutofit/>
          </a:bodyPr>
          <a:lstStyle/>
          <a:p>
            <a:r>
              <a:rPr lang="en-GB" sz="3600">
                <a:latin typeface="+mn-lt"/>
                <a:ea typeface="Tahoma" panose="020B0604030504040204" pitchFamily="34" charset="0"/>
                <a:cs typeface="Tahoma" panose="020B0604030504040204" pitchFamily="34" charset="0"/>
              </a:rPr>
              <a:t>Local authorities</a:t>
            </a:r>
          </a:p>
        </p:txBody>
      </p:sp>
      <p:sp>
        <p:nvSpPr>
          <p:cNvPr id="4" name="Content Placeholder 3">
            <a:extLst>
              <a:ext uri="{FF2B5EF4-FFF2-40B4-BE49-F238E27FC236}">
                <a16:creationId xmlns:a16="http://schemas.microsoft.com/office/drawing/2014/main" id="{35E1AF38-5FA1-65B1-061F-05F3B4B5DF76}"/>
              </a:ext>
            </a:extLst>
          </p:cNvPr>
          <p:cNvSpPr txBox="1">
            <a:spLocks/>
          </p:cNvSpPr>
          <p:nvPr/>
        </p:nvSpPr>
        <p:spPr>
          <a:xfrm>
            <a:off x="214058" y="854837"/>
            <a:ext cx="5411612" cy="5255180"/>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None/>
            </a:pPr>
            <a:r>
              <a:rPr lang="en-US" sz="1400" b="1" dirty="0">
                <a:ea typeface="Tahoma"/>
                <a:cs typeface="Tahoma"/>
              </a:rPr>
              <a:t>Overview: </a:t>
            </a:r>
            <a:r>
              <a:rPr lang="en-US" sz="1400" dirty="0">
                <a:ea typeface="Tahoma"/>
                <a:cs typeface="Tahoma"/>
              </a:rPr>
              <a:t>As commissioners of public health services, local authorities (LAs)</a:t>
            </a:r>
            <a:r>
              <a:rPr lang="en-GB" sz="1400" dirty="0">
                <a:ea typeface="Tahoma"/>
                <a:cs typeface="Tahoma"/>
              </a:rPr>
              <a:t> are key to driving the ‘sickness to prevention’ and ‘hospital to community’ shifts.</a:t>
            </a:r>
            <a:endParaRPr lang="en-US" sz="1400" dirty="0">
              <a:ea typeface="Tahoma" panose="020B0604030504040204" pitchFamily="34" charset="0"/>
              <a:cs typeface="Tahoma" panose="020B0604030504040204" pitchFamily="34" charset="0"/>
            </a:endParaRPr>
          </a:p>
          <a:p>
            <a:pPr marL="0" indent="0">
              <a:spcBef>
                <a:spcPts val="600"/>
              </a:spcBef>
              <a:spcAft>
                <a:spcPts val="600"/>
              </a:spcAft>
              <a:buNone/>
            </a:pPr>
            <a:r>
              <a:rPr lang="en-US" sz="1400" b="1" dirty="0">
                <a:ea typeface="Tahoma"/>
                <a:cs typeface="Tahoma"/>
              </a:rPr>
              <a:t>Core functions:</a:t>
            </a:r>
          </a:p>
          <a:p>
            <a:pPr>
              <a:spcBef>
                <a:spcPts val="600"/>
              </a:spcBef>
              <a:spcAft>
                <a:spcPts val="600"/>
              </a:spcAft>
            </a:pPr>
            <a:r>
              <a:rPr lang="en-GB" sz="1400" b="1" dirty="0">
                <a:ea typeface="Tahoma"/>
                <a:cs typeface="Tahoma"/>
              </a:rPr>
              <a:t>Neighbourhood health planning: </a:t>
            </a:r>
            <a:r>
              <a:rPr lang="en-GB" sz="1400" dirty="0">
                <a:ea typeface="Tahoma"/>
                <a:cs typeface="Tahoma"/>
              </a:rPr>
              <a:t>Take a leading role in development of neighbourhood health plans and utilise health and wellbeing boards to oversee their execution and alignment.</a:t>
            </a:r>
          </a:p>
          <a:p>
            <a:pPr>
              <a:spcBef>
                <a:spcPts val="600"/>
              </a:spcBef>
              <a:spcAft>
                <a:spcPts val="600"/>
              </a:spcAft>
            </a:pPr>
            <a:r>
              <a:rPr lang="en-GB" sz="1400" b="1" dirty="0">
                <a:ea typeface="Tahoma"/>
                <a:cs typeface="Tahoma"/>
              </a:rPr>
              <a:t>Addressing social determinants: </a:t>
            </a:r>
            <a:r>
              <a:rPr lang="en-GB" sz="1400" dirty="0">
                <a:ea typeface="Tahoma"/>
                <a:cs typeface="Tahoma"/>
              </a:rPr>
              <a:t>LAs are vital partners in addressing the wider social determinants of health  - such as housing, employment, and environment - by working closely with public health, social care, and children’s services. This includes specific policies like using local planning controls for fast-food establishments to tackle obesity.</a:t>
            </a:r>
          </a:p>
          <a:p>
            <a:pPr>
              <a:spcBef>
                <a:spcPts val="600"/>
              </a:spcBef>
              <a:spcAft>
                <a:spcPts val="600"/>
              </a:spcAft>
            </a:pPr>
            <a:r>
              <a:rPr lang="en-GB" sz="1400" b="1" dirty="0">
                <a:ea typeface="Tahoma"/>
                <a:cs typeface="Tahoma"/>
              </a:rPr>
              <a:t>Connecting wider services: </a:t>
            </a:r>
            <a:r>
              <a:rPr lang="en-GB" sz="1400" dirty="0">
                <a:ea typeface="Tahoma"/>
                <a:cs typeface="Tahoma"/>
              </a:rPr>
              <a:t>LAs facilitate the connection of people accessing health and care to wider public services and third-sector support, including social care, public health, and other local government services.</a:t>
            </a:r>
          </a:p>
        </p:txBody>
      </p:sp>
      <p:sp>
        <p:nvSpPr>
          <p:cNvPr id="5" name="Content Placeholder 5">
            <a:extLst>
              <a:ext uri="{FF2B5EF4-FFF2-40B4-BE49-F238E27FC236}">
                <a16:creationId xmlns:a16="http://schemas.microsoft.com/office/drawing/2014/main" id="{5FAACFF6-A79B-73CB-B5A9-34853DBC698C}"/>
              </a:ext>
            </a:extLst>
          </p:cNvPr>
          <p:cNvSpPr txBox="1">
            <a:spLocks/>
          </p:cNvSpPr>
          <p:nvPr/>
        </p:nvSpPr>
        <p:spPr>
          <a:xfrm>
            <a:off x="6159531" y="561089"/>
            <a:ext cx="5692228" cy="5052742"/>
          </a:xfrm>
          <a:prstGeom prst="rect">
            <a:avLst/>
          </a:prstGeom>
          <a:noFill/>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GB" sz="2400" b="1" dirty="0">
                <a:solidFill>
                  <a:schemeClr val="bg1"/>
                </a:solidFill>
                <a:ea typeface="Tahoma" panose="020B0604030504040204" pitchFamily="34" charset="0"/>
                <a:cs typeface="Tahoma" panose="020B0604030504040204" pitchFamily="34" charset="0"/>
              </a:rPr>
              <a:t>Key actions for inclusion health:</a:t>
            </a:r>
            <a:endParaRPr lang="en-GB" sz="2400" b="1" dirty="0">
              <a:solidFill>
                <a:schemeClr val="bg1"/>
              </a:solidFill>
              <a:ea typeface="Tahoma"/>
              <a:cs typeface="Tahoma"/>
            </a:endParaRPr>
          </a:p>
          <a:p>
            <a:pPr marL="285750" indent="-285750">
              <a:lnSpc>
                <a:spcPct val="110000"/>
              </a:lnSpc>
            </a:pPr>
            <a:r>
              <a:rPr lang="en-GB" sz="1600" dirty="0">
                <a:solidFill>
                  <a:schemeClr val="bg1"/>
                </a:solidFill>
                <a:ea typeface="Tahoma"/>
                <a:cs typeface="Tahoma"/>
              </a:rPr>
              <a:t>Ensure inclusion health </a:t>
            </a:r>
            <a:r>
              <a:rPr lang="en-GB" sz="1600">
                <a:solidFill>
                  <a:schemeClr val="bg1"/>
                </a:solidFill>
                <a:ea typeface="Tahoma"/>
                <a:cs typeface="Tahoma"/>
              </a:rPr>
              <a:t>populations are included </a:t>
            </a:r>
            <a:r>
              <a:rPr lang="en-GB" sz="1600" dirty="0">
                <a:solidFill>
                  <a:schemeClr val="bg1"/>
                </a:solidFill>
                <a:ea typeface="Tahoma"/>
                <a:cs typeface="Tahoma"/>
              </a:rPr>
              <a:t>in JSNAs.</a:t>
            </a:r>
          </a:p>
          <a:p>
            <a:pPr marL="285750" indent="-285750">
              <a:lnSpc>
                <a:spcPct val="110000"/>
              </a:lnSpc>
            </a:pPr>
            <a:r>
              <a:rPr lang="en-GB" sz="1600" dirty="0">
                <a:solidFill>
                  <a:schemeClr val="bg1"/>
                </a:solidFill>
                <a:ea typeface="Tahoma"/>
                <a:cs typeface="Tahoma"/>
              </a:rPr>
              <a:t>Advocate for neighbourhood health planning to address the needs of inclusion health populations. This can be done by making sure both national local data and intelligence is used as well as lived experience insight to support commissioning and service development. </a:t>
            </a:r>
          </a:p>
          <a:p>
            <a:pPr marL="285750" indent="-285750">
              <a:lnSpc>
                <a:spcPct val="110000"/>
              </a:lnSpc>
            </a:pPr>
            <a:r>
              <a:rPr lang="en-GB" sz="1600" dirty="0">
                <a:solidFill>
                  <a:schemeClr val="bg1"/>
                </a:solidFill>
                <a:ea typeface="Tahoma"/>
                <a:cs typeface="Tahoma"/>
              </a:rPr>
              <a:t>Public health teams are well placed to facilitate collaboration and involvement across departments in addressing the needs of inclusion health groups. Encourage departments to take account of the health and wellbeing needs of those facing the most extreme inequalities in their programmes and plans. </a:t>
            </a:r>
          </a:p>
          <a:p>
            <a:pPr marL="285750" indent="-285750">
              <a:lnSpc>
                <a:spcPct val="110000"/>
              </a:lnSpc>
            </a:pPr>
            <a:r>
              <a:rPr lang="en-GB" sz="1600" dirty="0">
                <a:solidFill>
                  <a:schemeClr val="bg1"/>
                </a:solidFill>
                <a:ea typeface="Tahoma"/>
                <a:cs typeface="Tahoma"/>
              </a:rPr>
              <a:t>With system oversight, LA public health teams can help facilitate wider collaboration across sectors to meet the needs of inclusion health groups, for example to support access to work and take advantage of activities that support wellbeing and good health. </a:t>
            </a:r>
          </a:p>
        </p:txBody>
      </p:sp>
    </p:spTree>
    <p:extLst>
      <p:ext uri="{BB962C8B-B14F-4D97-AF65-F5344CB8AC3E}">
        <p14:creationId xmlns:p14="http://schemas.microsoft.com/office/powerpoint/2010/main" val="606519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6D1EF-857A-DC91-1A99-543C5104C45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5140772-3F6C-69C1-B908-2FE2EE9C76A6}"/>
              </a:ext>
            </a:extLst>
          </p:cNvPr>
          <p:cNvSpPr/>
          <p:nvPr/>
        </p:nvSpPr>
        <p:spPr>
          <a:xfrm>
            <a:off x="6023872" y="446730"/>
            <a:ext cx="5954070" cy="5655694"/>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4" name="Content Placeholder 3">
            <a:extLst>
              <a:ext uri="{FF2B5EF4-FFF2-40B4-BE49-F238E27FC236}">
                <a16:creationId xmlns:a16="http://schemas.microsoft.com/office/drawing/2014/main" id="{DE8783D9-A71F-00C3-201A-09714681209F}"/>
              </a:ext>
            </a:extLst>
          </p:cNvPr>
          <p:cNvSpPr txBox="1">
            <a:spLocks/>
          </p:cNvSpPr>
          <p:nvPr/>
        </p:nvSpPr>
        <p:spPr>
          <a:xfrm>
            <a:off x="214058" y="864945"/>
            <a:ext cx="5571106" cy="5341443"/>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1400" b="1">
                <a:ea typeface="Tahoma" panose="020B0604030504040204" pitchFamily="34" charset="0"/>
                <a:cs typeface="Tahoma" panose="020B0604030504040204" pitchFamily="34" charset="0"/>
              </a:rPr>
              <a:t>Overview: </a:t>
            </a:r>
            <a:r>
              <a:rPr lang="en-US" sz="1400">
                <a:ea typeface="Tahoma" panose="020B0604030504040204" pitchFamily="34" charset="0"/>
                <a:cs typeface="Tahoma" panose="020B0604030504040204" pitchFamily="34" charset="0"/>
              </a:rPr>
              <a:t>Strategic authorities (SAs)</a:t>
            </a:r>
            <a:r>
              <a:rPr lang="en-GB" sz="1400">
                <a:ea typeface="Tahoma" panose="020B0604030504040204" pitchFamily="34" charset="0"/>
                <a:cs typeface="Tahoma" panose="020B0604030504040204" pitchFamily="34" charset="0"/>
              </a:rPr>
              <a:t> have devolved powers from government and provide a layer of regional government for strategic planning and economic growth. They are now in place across many parts of England. </a:t>
            </a:r>
            <a:endParaRPr lang="en-US" sz="1400">
              <a:ea typeface="Tahoma" panose="020B0604030504040204" pitchFamily="34" charset="0"/>
              <a:cs typeface="Tahoma" panose="020B0604030504040204" pitchFamily="34" charset="0"/>
            </a:endParaRPr>
          </a:p>
          <a:p>
            <a:pPr marL="0" indent="0">
              <a:spcAft>
                <a:spcPts val="600"/>
              </a:spcAft>
              <a:buNone/>
            </a:pPr>
            <a:r>
              <a:rPr lang="en-US" sz="1400" b="1">
                <a:ea typeface="Tahoma" panose="020B0604030504040204" pitchFamily="34" charset="0"/>
                <a:cs typeface="Tahoma" panose="020B0604030504040204" pitchFamily="34" charset="0"/>
              </a:rPr>
              <a:t>Core functions:</a:t>
            </a:r>
          </a:p>
          <a:p>
            <a:pPr marL="342900" indent="-342900">
              <a:spcAft>
                <a:spcPts val="600"/>
              </a:spcAft>
            </a:pPr>
            <a:r>
              <a:rPr lang="en-GB" sz="1400" b="1">
                <a:ea typeface="Tahoma" panose="020B0604030504040204" pitchFamily="34" charset="0"/>
                <a:cs typeface="Tahoma" panose="020B0604030504040204" pitchFamily="34" charset="0"/>
              </a:rPr>
              <a:t>Health improvement: </a:t>
            </a:r>
            <a:r>
              <a:rPr lang="en-GB" sz="1400">
                <a:ea typeface="Tahoma" panose="020B0604030504040204" pitchFamily="34" charset="0"/>
                <a:cs typeface="Tahoma" panose="020B0604030504040204" pitchFamily="34" charset="0"/>
              </a:rPr>
              <a:t>Under the </a:t>
            </a:r>
            <a:r>
              <a:rPr lang="en-GB" sz="140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English Devolution and Community Empowerment Bill​ </a:t>
            </a:r>
            <a:r>
              <a:rPr lang="en-GB" sz="1400">
                <a:ea typeface="Tahoma" panose="020B0604030504040204" pitchFamily="34" charset="0"/>
                <a:cs typeface="Tahoma" panose="020B0604030504040204" pitchFamily="34" charset="0"/>
              </a:rPr>
              <a:t>(July 2025), SAs have a statutory duty to have regard to improve health and reduce health inequalities when exercising any of their functions. These ‘areas of competence’ allow SAs to perform functions at scale allowing them to </a:t>
            </a:r>
            <a:r>
              <a:rPr lang="en-GB" sz="1400"/>
              <a:t>position health equity and more specifically inclusion health as a central objective </a:t>
            </a:r>
            <a:r>
              <a:rPr lang="en-GB" sz="1400">
                <a:ea typeface="Tahoma" panose="020B0604030504040204" pitchFamily="34" charset="0"/>
                <a:cs typeface="Tahoma" panose="020B0604030504040204" pitchFamily="34" charset="0"/>
              </a:rPr>
              <a:t>across the wider determinants of health. This would include transport and local infrastructure, skills and employment support, housing and strategic planning, public safety and health and wellbeing.</a:t>
            </a:r>
          </a:p>
          <a:p>
            <a:pPr marL="342900" indent="-342900">
              <a:spcAft>
                <a:spcPts val="600"/>
              </a:spcAft>
            </a:pPr>
            <a:r>
              <a:rPr lang="en-GB" sz="1400" b="1">
                <a:ea typeface="Tahoma" panose="020B0604030504040204" pitchFamily="34" charset="0"/>
                <a:cs typeface="Tahoma" panose="020B0604030504040204" pitchFamily="34" charset="0"/>
              </a:rPr>
              <a:t>Regional policy: </a:t>
            </a:r>
            <a:r>
              <a:rPr lang="en-GB" sz="1400">
                <a:ea typeface="Tahoma" panose="020B0604030504040204" pitchFamily="34" charset="0"/>
                <a:cs typeface="Tahoma" panose="020B0604030504040204" pitchFamily="34" charset="0"/>
              </a:rPr>
              <a:t>The Bill </a:t>
            </a:r>
            <a:r>
              <a:rPr lang="en-GB" sz="1400"/>
              <a:t>expands SAs’  ability to act, convene, and collaborate within these defined policy areas so they have </a:t>
            </a:r>
            <a:r>
              <a:rPr lang="en-GB" sz="1400">
                <a:ea typeface="Tahoma" panose="020B0604030504040204" pitchFamily="34" charset="0"/>
                <a:cs typeface="Tahoma" panose="020B0604030504040204" pitchFamily="34" charset="0"/>
              </a:rPr>
              <a:t>a key role in creating healthier places and can use their oversight over regional policy to proactively tackle the social and economic disparities that result in unfair and avoidable differences in health outcomes.</a:t>
            </a:r>
          </a:p>
          <a:p>
            <a:pPr marL="342900" indent="-342900">
              <a:spcAft>
                <a:spcPts val="600"/>
              </a:spcAft>
            </a:pPr>
            <a:endParaRPr lang="en-GB" sz="1400">
              <a:ea typeface="Tahoma" panose="020B0604030504040204" pitchFamily="34" charset="0"/>
              <a:cs typeface="Tahoma" panose="020B0604030504040204" pitchFamily="34" charset="0"/>
            </a:endParaRPr>
          </a:p>
          <a:p>
            <a:pPr marL="342900" indent="-342900"/>
            <a:endParaRPr lang="en-GB" sz="1400">
              <a:ea typeface="Tahoma" panose="020B0604030504040204" pitchFamily="34" charset="0"/>
              <a:cs typeface="Tahoma" panose="020B0604030504040204" pitchFamily="34" charset="0"/>
            </a:endParaRPr>
          </a:p>
        </p:txBody>
      </p:sp>
      <p:sp>
        <p:nvSpPr>
          <p:cNvPr id="5" name="Content Placeholder 5">
            <a:extLst>
              <a:ext uri="{FF2B5EF4-FFF2-40B4-BE49-F238E27FC236}">
                <a16:creationId xmlns:a16="http://schemas.microsoft.com/office/drawing/2014/main" id="{68ADF37C-0F10-3D1B-AF2A-AFF7971A3617}"/>
              </a:ext>
            </a:extLst>
          </p:cNvPr>
          <p:cNvSpPr txBox="1">
            <a:spLocks/>
          </p:cNvSpPr>
          <p:nvPr/>
        </p:nvSpPr>
        <p:spPr>
          <a:xfrm>
            <a:off x="6212997" y="597829"/>
            <a:ext cx="5575819" cy="4704274"/>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a:solidFill>
                  <a:schemeClr val="bg1"/>
                </a:solidFill>
                <a:ea typeface="Tahoma" panose="020B0604030504040204" pitchFamily="34" charset="0"/>
                <a:cs typeface="Tahoma" panose="020B0604030504040204" pitchFamily="34" charset="0"/>
              </a:rPr>
              <a:t>Key actions for inclusion health:</a:t>
            </a:r>
          </a:p>
          <a:p>
            <a:pPr marL="285750" indent="-285750"/>
            <a:r>
              <a:rPr lang="en-GB" sz="1600">
                <a:solidFill>
                  <a:schemeClr val="bg1"/>
                </a:solidFill>
                <a:ea typeface="Tahoma" panose="020B0604030504040204" pitchFamily="34" charset="0"/>
                <a:cs typeface="Tahoma" panose="020B0604030504040204" pitchFamily="34" charset="0"/>
              </a:rPr>
              <a:t>Embed an approach to ensure </a:t>
            </a:r>
            <a:r>
              <a:rPr lang="en-GB" sz="1600">
                <a:solidFill>
                  <a:schemeClr val="bg1"/>
                </a:solidFill>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health is in included in all policies.</a:t>
            </a:r>
            <a:endParaRPr lang="en-GB" sz="1600">
              <a:solidFill>
                <a:schemeClr val="bg1"/>
              </a:solidFill>
              <a:ea typeface="Tahoma" panose="020B0604030504040204" pitchFamily="34" charset="0"/>
              <a:cs typeface="Tahoma" panose="020B0604030504040204" pitchFamily="34" charset="0"/>
            </a:endParaRPr>
          </a:p>
          <a:p>
            <a:pPr marL="285750" indent="-285750"/>
            <a:r>
              <a:rPr lang="en-GB" sz="1600">
                <a:solidFill>
                  <a:schemeClr val="bg1"/>
                </a:solidFill>
                <a:ea typeface="Tahoma" panose="020B0604030504040204" pitchFamily="34" charset="0"/>
                <a:cs typeface="Tahoma" panose="020B0604030504040204" pitchFamily="34" charset="0"/>
              </a:rPr>
              <a:t>Play a direct leadership role, convening ICBs, LAs and other partners to ensure health is prioritised across the entire regional system.</a:t>
            </a:r>
          </a:p>
          <a:p>
            <a:pPr marL="285750" indent="-285750"/>
            <a:r>
              <a:rPr lang="en-GB" sz="1600">
                <a:solidFill>
                  <a:schemeClr val="bg1"/>
                </a:solidFill>
                <a:ea typeface="Tahoma" panose="020B0604030504040204" pitchFamily="34" charset="0"/>
                <a:cs typeface="Tahoma" panose="020B0604030504040204" pitchFamily="34" charset="0"/>
              </a:rPr>
              <a:t>Use devolved funding to design targeted training and job programmes for inclusion health groups, improving income and financial security.</a:t>
            </a:r>
          </a:p>
          <a:p>
            <a:pPr marL="285750" indent="-285750"/>
            <a:r>
              <a:rPr lang="en-GB" sz="1600">
                <a:solidFill>
                  <a:schemeClr val="bg1"/>
                </a:solidFill>
                <a:ea typeface="Tahoma" panose="020B0604030504040204" pitchFamily="34" charset="0"/>
                <a:cs typeface="Tahoma" panose="020B0604030504040204" pitchFamily="34" charset="0"/>
              </a:rPr>
              <a:t>Use planning powers to ensure the delivery of high-quality, safe, and affordable housing, which prevents illnesses related to poor housing conditions (e.g., damp and mould).</a:t>
            </a:r>
          </a:p>
          <a:p>
            <a:pPr marL="285750" indent="-285750"/>
            <a:r>
              <a:rPr lang="en-GB" sz="1600">
                <a:solidFill>
                  <a:schemeClr val="bg1"/>
                </a:solidFill>
                <a:ea typeface="Tahoma" panose="020B0604030504040204" pitchFamily="34" charset="0"/>
                <a:cs typeface="Tahoma" panose="020B0604030504040204" pitchFamily="34" charset="0"/>
              </a:rPr>
              <a:t>Invest in public transport to improve access to jobs, education, and healthcare facilities for inclusion health groups, reducing barriers to essential services.</a:t>
            </a:r>
          </a:p>
        </p:txBody>
      </p:sp>
      <p:sp>
        <p:nvSpPr>
          <p:cNvPr id="10" name="Title 1">
            <a:extLst>
              <a:ext uri="{FF2B5EF4-FFF2-40B4-BE49-F238E27FC236}">
                <a16:creationId xmlns:a16="http://schemas.microsoft.com/office/drawing/2014/main" id="{A5D036FF-0E2E-FBBF-FF1F-061FB21D5E9F}"/>
              </a:ext>
            </a:extLst>
          </p:cNvPr>
          <p:cNvSpPr>
            <a:spLocks noGrp="1"/>
          </p:cNvSpPr>
          <p:nvPr>
            <p:ph type="title"/>
          </p:nvPr>
        </p:nvSpPr>
        <p:spPr>
          <a:xfrm>
            <a:off x="266345" y="303358"/>
            <a:ext cx="5590947" cy="904436"/>
          </a:xfrm>
        </p:spPr>
        <p:txBody>
          <a:bodyPr anchor="t">
            <a:normAutofit/>
          </a:bodyPr>
          <a:lstStyle/>
          <a:p>
            <a:r>
              <a:rPr lang="en-GB" sz="3600">
                <a:latin typeface="+mn-lt"/>
                <a:ea typeface="Tahoma" panose="020B0604030504040204" pitchFamily="34" charset="0"/>
                <a:cs typeface="Tahoma" panose="020B0604030504040204" pitchFamily="34" charset="0"/>
              </a:rPr>
              <a:t>Strategic authorities</a:t>
            </a:r>
          </a:p>
        </p:txBody>
      </p:sp>
    </p:spTree>
    <p:extLst>
      <p:ext uri="{BB962C8B-B14F-4D97-AF65-F5344CB8AC3E}">
        <p14:creationId xmlns:p14="http://schemas.microsoft.com/office/powerpoint/2010/main" val="2839160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0C9E8-5EF5-FB7F-DCA3-1903635CA36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854CA5F-900B-37E0-8DAE-B0924C50929B}"/>
              </a:ext>
            </a:extLst>
          </p:cNvPr>
          <p:cNvSpPr/>
          <p:nvPr/>
        </p:nvSpPr>
        <p:spPr>
          <a:xfrm>
            <a:off x="6023872" y="446730"/>
            <a:ext cx="5954070" cy="5655694"/>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3" name="Title 1">
            <a:extLst>
              <a:ext uri="{FF2B5EF4-FFF2-40B4-BE49-F238E27FC236}">
                <a16:creationId xmlns:a16="http://schemas.microsoft.com/office/drawing/2014/main" id="{6DD803B6-A70C-1F3E-29F7-C15F55234DF6}"/>
              </a:ext>
            </a:extLst>
          </p:cNvPr>
          <p:cNvSpPr>
            <a:spLocks noGrp="1"/>
          </p:cNvSpPr>
          <p:nvPr>
            <p:ph type="title"/>
          </p:nvPr>
        </p:nvSpPr>
        <p:spPr>
          <a:xfrm>
            <a:off x="301836" y="303358"/>
            <a:ext cx="11444072" cy="904436"/>
          </a:xfrm>
        </p:spPr>
        <p:txBody>
          <a:bodyPr anchor="t">
            <a:normAutofit/>
          </a:bodyPr>
          <a:lstStyle/>
          <a:p>
            <a:r>
              <a:rPr lang="en-GB" sz="3600">
                <a:latin typeface="+mn-lt"/>
                <a:ea typeface="Tahoma" panose="020B0604030504040204" pitchFamily="34" charset="0"/>
                <a:cs typeface="Tahoma" panose="020B0604030504040204" pitchFamily="34" charset="0"/>
              </a:rPr>
              <a:t>VCSE</a:t>
            </a:r>
          </a:p>
        </p:txBody>
      </p:sp>
      <p:sp>
        <p:nvSpPr>
          <p:cNvPr id="4" name="Content Placeholder 3">
            <a:extLst>
              <a:ext uri="{FF2B5EF4-FFF2-40B4-BE49-F238E27FC236}">
                <a16:creationId xmlns:a16="http://schemas.microsoft.com/office/drawing/2014/main" id="{DF5FCD8F-0C67-7229-439C-58F38E031ABF}"/>
              </a:ext>
            </a:extLst>
          </p:cNvPr>
          <p:cNvSpPr txBox="1">
            <a:spLocks/>
          </p:cNvSpPr>
          <p:nvPr/>
        </p:nvSpPr>
        <p:spPr>
          <a:xfrm>
            <a:off x="233011" y="839847"/>
            <a:ext cx="5655581" cy="5262577"/>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1400" b="1">
                <a:ea typeface="Tahoma" panose="020B0604030504040204" pitchFamily="34" charset="0"/>
                <a:cs typeface="Tahoma" panose="020B0604030504040204" pitchFamily="34" charset="0"/>
              </a:rPr>
              <a:t>Overview: </a:t>
            </a:r>
            <a:r>
              <a:rPr lang="en-US" sz="1400">
                <a:ea typeface="Tahoma" panose="020B0604030504040204" pitchFamily="34" charset="0"/>
                <a:cs typeface="Tahoma" panose="020B0604030504040204" pitchFamily="34" charset="0"/>
              </a:rPr>
              <a:t>The VCSE sector have a key role to play in designing and delivering specialist inclusion health services, and in brokering trusted relationships with communities. </a:t>
            </a:r>
            <a:r>
              <a:rPr lang="en-GB" sz="1400">
                <a:ea typeface="Tahoma" panose="020B0604030504040204" pitchFamily="34" charset="0"/>
                <a:cs typeface="Tahoma" panose="020B0604030504040204" pitchFamily="34" charset="0"/>
              </a:rPr>
              <a:t>To fulfil this role effectively and sustainably, VCSE involvement must be properly resourced, recognising that building trust, supporting lived experience and delivering high quality insight cannot be done on a voluntary basis.</a:t>
            </a:r>
            <a:endParaRPr lang="en-US" sz="1400" b="1">
              <a:ea typeface="Tahoma" panose="020B0604030504040204" pitchFamily="34" charset="0"/>
              <a:cs typeface="Tahoma" panose="020B0604030504040204" pitchFamily="34" charset="0"/>
            </a:endParaRPr>
          </a:p>
          <a:p>
            <a:pPr marL="0" indent="0">
              <a:spcAft>
                <a:spcPts val="600"/>
              </a:spcAft>
              <a:buNone/>
            </a:pPr>
            <a:r>
              <a:rPr lang="en-US" sz="1400" b="1">
                <a:ea typeface="Tahoma" panose="020B0604030504040204" pitchFamily="34" charset="0"/>
                <a:cs typeface="Tahoma" panose="020B0604030504040204" pitchFamily="34" charset="0"/>
              </a:rPr>
              <a:t>Core functions:</a:t>
            </a:r>
          </a:p>
          <a:p>
            <a:pPr marL="342900" indent="-342900"/>
            <a:r>
              <a:rPr lang="en-GB" sz="1400" b="1">
                <a:ea typeface="Tahoma" panose="020B0604030504040204" pitchFamily="34" charset="0"/>
                <a:cs typeface="Tahoma" panose="020B0604030504040204" pitchFamily="34" charset="0"/>
              </a:rPr>
              <a:t>Trusted community partners: </a:t>
            </a:r>
            <a:r>
              <a:rPr lang="en-GB" sz="1400">
                <a:ea typeface="Tahoma" panose="020B0604030504040204" pitchFamily="34" charset="0"/>
                <a:cs typeface="Tahoma" panose="020B0604030504040204" pitchFamily="34" charset="0"/>
              </a:rPr>
              <a:t>VCSEs are well placed to understand and articulate need, drawing on long standing relationships, lived experience, and up to date knowledge of community challenges. They can also facilitate lived experience and peer support networks, supporting communities to engage meaningfully and share power in decision making.</a:t>
            </a:r>
          </a:p>
          <a:p>
            <a:pPr marL="342900" indent="-342900"/>
            <a:r>
              <a:rPr lang="en-GB" sz="1400" b="1">
                <a:ea typeface="Tahoma" panose="020B0604030504040204" pitchFamily="34" charset="0"/>
                <a:cs typeface="Tahoma" panose="020B0604030504040204" pitchFamily="34" charset="0"/>
              </a:rPr>
              <a:t>Front-line delivery: </a:t>
            </a:r>
            <a:r>
              <a:rPr lang="en-GB" sz="1400">
                <a:ea typeface="Tahoma" panose="020B0604030504040204" pitchFamily="34" charset="0"/>
                <a:cs typeface="Tahoma" panose="020B0604030504040204" pitchFamily="34" charset="0"/>
              </a:rPr>
              <a:t>VCSEs provide culturally competent, trauma informed and person-centred services that address both health needs and the wider social determinants of health. This includes practical support such as benefits and debt advice, advocacy around housing, education and access to care, and provision of essential items - often preventing escalation of need and reducing pressure on statutory services.</a:t>
            </a:r>
          </a:p>
          <a:p>
            <a:pPr marL="342900" indent="-342900"/>
            <a:r>
              <a:rPr lang="en-GB" sz="1400" b="1">
                <a:ea typeface="Tahoma" panose="020B0604030504040204" pitchFamily="34" charset="0"/>
                <a:cs typeface="Tahoma" panose="020B0604030504040204" pitchFamily="34" charset="0"/>
              </a:rPr>
              <a:t>Strategic partners: </a:t>
            </a:r>
            <a:r>
              <a:rPr lang="en-GB" sz="1400">
                <a:ea typeface="Tahoma" panose="020B0604030504040204" pitchFamily="34" charset="0"/>
                <a:cs typeface="Tahoma" panose="020B0604030504040204" pitchFamily="34" charset="0"/>
              </a:rPr>
              <a:t>Strategically, they contribute to co-designing services, shaping commissioning priorities and embedding design principles informed by lived experience. They can provide rapid insight as well as sustained, in-depth engagement with local communities.</a:t>
            </a:r>
            <a:endParaRPr lang="en-GB" sz="1400" b="1">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80E4435B-3403-48F1-FF96-101237CB3B82}"/>
              </a:ext>
            </a:extLst>
          </p:cNvPr>
          <p:cNvSpPr txBox="1"/>
          <p:nvPr/>
        </p:nvSpPr>
        <p:spPr>
          <a:xfrm>
            <a:off x="6172200" y="581532"/>
            <a:ext cx="5573708" cy="5386090"/>
          </a:xfrm>
          <a:prstGeom prst="rect">
            <a:avLst/>
          </a:prstGeom>
          <a:noFill/>
        </p:spPr>
        <p:txBody>
          <a:bodyPr wrap="square" rtlCol="0">
            <a:spAutoFit/>
          </a:bodyPr>
          <a:lstStyle/>
          <a:p>
            <a:pPr>
              <a:spcAft>
                <a:spcPts val="600"/>
              </a:spcAft>
            </a:pPr>
            <a:r>
              <a:rPr lang="en-GB" sz="2400" b="1">
                <a:solidFill>
                  <a:schemeClr val="bg1"/>
                </a:solidFill>
                <a:ea typeface="Tahoma" panose="020B0604030504040204" pitchFamily="34" charset="0"/>
                <a:cs typeface="Tahoma" panose="020B0604030504040204" pitchFamily="34" charset="0"/>
              </a:rPr>
              <a:t>Key actions for inclusion health:</a:t>
            </a:r>
            <a:endParaRPr lang="en-GB" sz="1600">
              <a:solidFill>
                <a:schemeClr val="bg1"/>
              </a:solidFill>
            </a:endParaRPr>
          </a:p>
          <a:p>
            <a:pPr marL="285750" indent="-285750">
              <a:spcAft>
                <a:spcPts val="600"/>
              </a:spcAft>
              <a:buFont typeface="Arial" panose="020B0604020202020204" pitchFamily="34" charset="0"/>
              <a:buChar char="•"/>
            </a:pPr>
            <a:r>
              <a:rPr lang="en-GB" sz="1600">
                <a:solidFill>
                  <a:schemeClr val="bg1"/>
                </a:solidFill>
              </a:rPr>
              <a:t>Support and facilitate the involvement of those with lived experience of inclusion health to be heard, support people from inclusion health groups to engage with statutory services and ensure their voices are central to the design, delivery and evaluation of services.</a:t>
            </a:r>
          </a:p>
          <a:p>
            <a:pPr marL="285750" indent="-285750">
              <a:spcAft>
                <a:spcPts val="600"/>
              </a:spcAft>
              <a:buFont typeface="Arial" panose="020B0604020202020204" pitchFamily="34" charset="0"/>
              <a:buChar char="•"/>
            </a:pPr>
            <a:r>
              <a:rPr lang="en-GB" sz="1600">
                <a:solidFill>
                  <a:schemeClr val="bg1"/>
                </a:solidFill>
              </a:rPr>
              <a:t>Lead and support peer‑support and lived‑experience networks, enabling meaningful power‑sharing and participation in decision‑making.</a:t>
            </a:r>
          </a:p>
          <a:p>
            <a:pPr marL="285750" indent="-285750">
              <a:spcAft>
                <a:spcPts val="600"/>
              </a:spcAft>
              <a:buFont typeface="Arial" panose="020B0604020202020204" pitchFamily="34" charset="0"/>
              <a:buChar char="•"/>
            </a:pPr>
            <a:r>
              <a:rPr lang="en-GB" sz="1600">
                <a:solidFill>
                  <a:schemeClr val="bg1"/>
                </a:solidFill>
              </a:rPr>
              <a:t>Advocate for inclusion health populations within policy, promoting tailored, flexible models of care that respond to people’s needs. </a:t>
            </a:r>
          </a:p>
          <a:p>
            <a:pPr marL="285750" indent="-285750">
              <a:spcAft>
                <a:spcPts val="600"/>
              </a:spcAft>
              <a:buFont typeface="Arial" panose="020B0604020202020204" pitchFamily="34" charset="0"/>
              <a:buChar char="•"/>
            </a:pPr>
            <a:r>
              <a:rPr lang="en-GB" sz="1600">
                <a:solidFill>
                  <a:schemeClr val="bg1"/>
                </a:solidFill>
              </a:rPr>
              <a:t>Contribute to strengthening the evidence base by leading research and insight work to address data gaps affecting inclusion health groups.</a:t>
            </a:r>
          </a:p>
          <a:p>
            <a:pPr marL="285750" indent="-285750">
              <a:spcAft>
                <a:spcPts val="600"/>
              </a:spcAft>
              <a:buFont typeface="Arial" panose="020B0604020202020204" pitchFamily="34" charset="0"/>
              <a:buChar char="•"/>
            </a:pPr>
            <a:r>
              <a:rPr lang="en-GB" sz="1600">
                <a:solidFill>
                  <a:schemeClr val="bg1"/>
                </a:solidFill>
              </a:rPr>
              <a:t>Use the </a:t>
            </a:r>
            <a:r>
              <a:rPr lang="en-GB" sz="1600" u="sng">
                <a:solidFill>
                  <a:schemeClr val="bg1"/>
                </a:solidFill>
                <a:hlinkClick r:id="rId2">
                  <a:extLst>
                    <a:ext uri="{A12FA001-AC4F-418D-AE19-62706E023703}">
                      <ahyp:hlinkClr xmlns:ahyp="http://schemas.microsoft.com/office/drawing/2018/hyperlinkcolor" val="tx"/>
                    </a:ext>
                  </a:extLst>
                </a:hlinkClick>
              </a:rPr>
              <a:t>VCSE Inclusion Health Audit Tool</a:t>
            </a:r>
            <a:r>
              <a:rPr lang="en-GB" sz="1600">
                <a:solidFill>
                  <a:schemeClr val="bg1"/>
                </a:solidFill>
              </a:rPr>
              <a:t> to understand how effectively your organisation is engaging with service users and trusted community partners.</a:t>
            </a:r>
          </a:p>
          <a:p>
            <a:endParaRPr lang="en-GB"/>
          </a:p>
        </p:txBody>
      </p:sp>
    </p:spTree>
    <p:extLst>
      <p:ext uri="{BB962C8B-B14F-4D97-AF65-F5344CB8AC3E}">
        <p14:creationId xmlns:p14="http://schemas.microsoft.com/office/powerpoint/2010/main" val="3444737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3A2DB-7520-C3A8-4F0A-588573EC40F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36C5E52-FBDE-E8AD-9468-3115E30E10A6}"/>
              </a:ext>
            </a:extLst>
          </p:cNvPr>
          <p:cNvSpPr/>
          <p:nvPr/>
        </p:nvSpPr>
        <p:spPr>
          <a:xfrm>
            <a:off x="6023872" y="446730"/>
            <a:ext cx="5954070" cy="5736356"/>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4" name="Content Placeholder 3">
            <a:extLst>
              <a:ext uri="{FF2B5EF4-FFF2-40B4-BE49-F238E27FC236}">
                <a16:creationId xmlns:a16="http://schemas.microsoft.com/office/drawing/2014/main" id="{5389F4E2-EDB7-952C-F23D-AF0F6E0E4B53}"/>
              </a:ext>
            </a:extLst>
          </p:cNvPr>
          <p:cNvSpPr txBox="1">
            <a:spLocks/>
          </p:cNvSpPr>
          <p:nvPr/>
        </p:nvSpPr>
        <p:spPr>
          <a:xfrm>
            <a:off x="214058" y="790636"/>
            <a:ext cx="5728386" cy="5445171"/>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1400" b="1">
                <a:ea typeface="Tahoma" panose="020B0604030504040204" pitchFamily="34" charset="0"/>
                <a:cs typeface="Tahoma" panose="020B0604030504040204" pitchFamily="34" charset="0"/>
              </a:rPr>
              <a:t>Overview: </a:t>
            </a:r>
            <a:r>
              <a:rPr lang="en-US" sz="1400">
                <a:ea typeface="Tahoma" panose="020B0604030504040204" pitchFamily="34" charset="0"/>
                <a:cs typeface="Tahoma" panose="020B0604030504040204" pitchFamily="34" charset="0"/>
              </a:rPr>
              <a:t>People with lived experience can provide vital insights to support the design of services, as well as taking on more active peer-led roles to help address extreme health inequalities faced by their communities. </a:t>
            </a:r>
          </a:p>
          <a:p>
            <a:pPr marL="0" indent="0">
              <a:spcAft>
                <a:spcPts val="600"/>
              </a:spcAft>
              <a:buNone/>
            </a:pPr>
            <a:r>
              <a:rPr lang="en-US" sz="1400" b="1">
                <a:ea typeface="Tahoma" panose="020B0604030504040204" pitchFamily="34" charset="0"/>
                <a:cs typeface="Tahoma" panose="020B0604030504040204" pitchFamily="34" charset="0"/>
              </a:rPr>
              <a:t>Core functions: </a:t>
            </a:r>
          </a:p>
          <a:p>
            <a:pPr marL="0" indent="0">
              <a:spcBef>
                <a:spcPts val="0"/>
              </a:spcBef>
              <a:spcAft>
                <a:spcPts val="600"/>
              </a:spcAft>
              <a:buNone/>
            </a:pPr>
            <a:r>
              <a:rPr lang="en-US" sz="1400">
                <a:ea typeface="Tahoma" panose="020B0604030504040204" pitchFamily="34" charset="0"/>
                <a:cs typeface="Tahoma" panose="020B0604030504040204" pitchFamily="34" charset="0"/>
                <a:hlinkClick r:id="rId3"/>
              </a:rPr>
              <a:t>UKHSA’s research with people with lived experience </a:t>
            </a:r>
            <a:r>
              <a:rPr lang="en-US" sz="1400">
                <a:ea typeface="Tahoma" panose="020B0604030504040204" pitchFamily="34" charset="0"/>
                <a:cs typeface="Tahoma" panose="020B0604030504040204" pitchFamily="34" charset="0"/>
              </a:rPr>
              <a:t>identified five common components of inclusive approaches to care: </a:t>
            </a:r>
          </a:p>
          <a:p>
            <a:pPr>
              <a:spcBef>
                <a:spcPts val="0"/>
              </a:spcBef>
              <a:spcAft>
                <a:spcPts val="600"/>
              </a:spcAft>
            </a:pPr>
            <a:r>
              <a:rPr lang="en-GB" sz="1400">
                <a:ea typeface="Tahoma" panose="020B0604030504040204" pitchFamily="34" charset="0"/>
                <a:cs typeface="Tahoma" panose="020B0604030504040204" pitchFamily="34" charset="0"/>
              </a:rPr>
              <a:t>Build trust first</a:t>
            </a:r>
          </a:p>
          <a:p>
            <a:pPr>
              <a:spcBef>
                <a:spcPts val="0"/>
              </a:spcBef>
              <a:spcAft>
                <a:spcPts val="600"/>
              </a:spcAft>
            </a:pPr>
            <a:r>
              <a:rPr lang="en-GB" sz="1400">
                <a:ea typeface="Tahoma" panose="020B0604030504040204" pitchFamily="34" charset="0"/>
                <a:cs typeface="Tahoma" panose="020B0604030504040204" pitchFamily="34" charset="0"/>
              </a:rPr>
              <a:t>Provide integrated, holistic, people-centred approaches</a:t>
            </a:r>
          </a:p>
          <a:p>
            <a:pPr>
              <a:spcBef>
                <a:spcPts val="0"/>
              </a:spcBef>
              <a:spcAft>
                <a:spcPts val="600"/>
              </a:spcAft>
            </a:pPr>
            <a:r>
              <a:rPr lang="en-GB" sz="1400">
                <a:ea typeface="Tahoma" panose="020B0604030504040204" pitchFamily="34" charset="0"/>
                <a:cs typeface="Tahoma" panose="020B0604030504040204" pitchFamily="34" charset="0"/>
              </a:rPr>
              <a:t>Build in accessibility to increase engagement and uptake</a:t>
            </a:r>
          </a:p>
          <a:p>
            <a:pPr>
              <a:spcBef>
                <a:spcPts val="0"/>
              </a:spcBef>
              <a:spcAft>
                <a:spcPts val="600"/>
              </a:spcAft>
            </a:pPr>
            <a:r>
              <a:rPr lang="en-GB" sz="1400">
                <a:ea typeface="Tahoma" panose="020B0604030504040204" pitchFamily="34" charset="0"/>
                <a:cs typeface="Tahoma" panose="020B0604030504040204" pitchFamily="34" charset="0"/>
              </a:rPr>
              <a:t>Tailor approaches to increase relevance</a:t>
            </a:r>
          </a:p>
          <a:p>
            <a:pPr>
              <a:spcBef>
                <a:spcPts val="0"/>
              </a:spcBef>
              <a:spcAft>
                <a:spcPts val="600"/>
              </a:spcAft>
            </a:pPr>
            <a:r>
              <a:rPr lang="en-GB" sz="1400">
                <a:ea typeface="Tahoma" panose="020B0604030504040204" pitchFamily="34" charset="0"/>
                <a:cs typeface="Tahoma" panose="020B0604030504040204" pitchFamily="34" charset="0"/>
              </a:rPr>
              <a:t>Embed peer roles</a:t>
            </a:r>
            <a:endParaRPr lang="en-US" sz="1400">
              <a:ea typeface="Tahoma" panose="020B0604030504040204" pitchFamily="34" charset="0"/>
              <a:cs typeface="Tahoma" panose="020B0604030504040204" pitchFamily="34" charset="0"/>
            </a:endParaRPr>
          </a:p>
          <a:p>
            <a:pPr marL="0" indent="0">
              <a:spcBef>
                <a:spcPts val="0"/>
              </a:spcBef>
              <a:spcAft>
                <a:spcPts val="600"/>
              </a:spcAft>
              <a:buNone/>
            </a:pPr>
            <a:r>
              <a:rPr lang="en-US" sz="1400">
                <a:ea typeface="Tahoma" panose="020B0604030504040204" pitchFamily="34" charset="0"/>
                <a:cs typeface="Tahoma" panose="020B0604030504040204" pitchFamily="34" charset="0"/>
              </a:rPr>
              <a:t>The research also identified a range of possible core functions for inclusion health peer-led roles:</a:t>
            </a:r>
          </a:p>
          <a:p>
            <a:pPr>
              <a:spcBef>
                <a:spcPts val="0"/>
              </a:spcBef>
              <a:spcAft>
                <a:spcPts val="600"/>
              </a:spcAft>
            </a:pPr>
            <a:r>
              <a:rPr lang="en-GB" sz="1400">
                <a:ea typeface="Tahoma" panose="020B0604030504040204" pitchFamily="34" charset="0"/>
                <a:cs typeface="Tahoma" panose="020B0604030504040204" pitchFamily="34" charset="0"/>
              </a:rPr>
              <a:t>Support with initial healthcare engagement and accessing and navigating health and care services. Support with long-term conditions including those lost to follow up.</a:t>
            </a:r>
          </a:p>
          <a:p>
            <a:pPr>
              <a:spcBef>
                <a:spcPts val="0"/>
              </a:spcBef>
              <a:spcAft>
                <a:spcPts val="600"/>
              </a:spcAft>
            </a:pPr>
            <a:r>
              <a:rPr lang="en-GB" sz="1400">
                <a:ea typeface="Tahoma" panose="020B0604030504040204" pitchFamily="34" charset="0"/>
                <a:cs typeface="Tahoma" panose="020B0604030504040204" pitchFamily="34" charset="0"/>
              </a:rPr>
              <a:t>Delivering care with appropriate training and governance.</a:t>
            </a:r>
          </a:p>
          <a:p>
            <a:pPr>
              <a:spcBef>
                <a:spcPts val="0"/>
              </a:spcBef>
              <a:spcAft>
                <a:spcPts val="600"/>
              </a:spcAft>
            </a:pPr>
            <a:r>
              <a:rPr lang="en-GB" sz="1400">
                <a:ea typeface="Tahoma" panose="020B0604030504040204" pitchFamily="34" charset="0"/>
                <a:cs typeface="Tahoma" panose="020B0604030504040204" pitchFamily="34" charset="0"/>
              </a:rPr>
              <a:t>Supporting access to wrap around care e.g. housing, financial support, phones and counselling.</a:t>
            </a:r>
          </a:p>
          <a:p>
            <a:pPr>
              <a:spcBef>
                <a:spcPts val="0"/>
              </a:spcBef>
              <a:spcAft>
                <a:spcPts val="600"/>
              </a:spcAft>
            </a:pPr>
            <a:r>
              <a:rPr lang="en-GB" sz="1400">
                <a:ea typeface="Tahoma" panose="020B0604030504040204" pitchFamily="34" charset="0"/>
                <a:cs typeface="Tahoma" panose="020B0604030504040204" pitchFamily="34" charset="0"/>
              </a:rPr>
              <a:t>Health promotion, disease surveillance e.g. survey delivery and data collection.</a:t>
            </a:r>
          </a:p>
          <a:p>
            <a:pPr>
              <a:spcBef>
                <a:spcPts val="0"/>
              </a:spcBef>
              <a:spcAft>
                <a:spcPts val="600"/>
              </a:spcAft>
            </a:pPr>
            <a:r>
              <a:rPr lang="en-GB" sz="1400">
                <a:ea typeface="Tahoma" panose="020B0604030504040204" pitchFamily="34" charset="0"/>
                <a:cs typeface="Tahoma" panose="020B0604030504040204" pitchFamily="34" charset="0"/>
              </a:rPr>
              <a:t>Training non-lived experienced staff. </a:t>
            </a:r>
          </a:p>
        </p:txBody>
      </p:sp>
      <p:sp>
        <p:nvSpPr>
          <p:cNvPr id="7" name="TextBox 6">
            <a:extLst>
              <a:ext uri="{FF2B5EF4-FFF2-40B4-BE49-F238E27FC236}">
                <a16:creationId xmlns:a16="http://schemas.microsoft.com/office/drawing/2014/main" id="{88C4A2B6-1970-075F-0340-11E9D94A4E2A}"/>
              </a:ext>
            </a:extLst>
          </p:cNvPr>
          <p:cNvSpPr txBox="1"/>
          <p:nvPr/>
        </p:nvSpPr>
        <p:spPr>
          <a:xfrm>
            <a:off x="6161780" y="547057"/>
            <a:ext cx="5954070" cy="5555367"/>
          </a:xfrm>
          <a:prstGeom prst="rect">
            <a:avLst/>
          </a:prstGeom>
          <a:noFill/>
        </p:spPr>
        <p:txBody>
          <a:bodyPr wrap="square" rtlCol="0">
            <a:spAutoFit/>
          </a:bodyPr>
          <a:lstStyle/>
          <a:p>
            <a:pPr>
              <a:spcAft>
                <a:spcPts val="600"/>
              </a:spcAft>
            </a:pPr>
            <a:r>
              <a:rPr lang="en-GB" sz="2400" b="1">
                <a:solidFill>
                  <a:schemeClr val="bg1"/>
                </a:solidFill>
                <a:ea typeface="Tahoma" panose="020B0604030504040204" pitchFamily="34" charset="0"/>
                <a:cs typeface="Tahoma" panose="020B0604030504040204" pitchFamily="34" charset="0"/>
              </a:rPr>
              <a:t>Key system actions for embedding inclusion health lived experience:</a:t>
            </a:r>
          </a:p>
          <a:p>
            <a:pPr marL="285750" indent="-285750">
              <a:spcAft>
                <a:spcPts val="600"/>
              </a:spcAft>
              <a:buFont typeface="Arial" panose="020B0604020202020204" pitchFamily="34" charset="0"/>
              <a:buChar char="•"/>
            </a:pPr>
            <a:r>
              <a:rPr lang="en-GB" sz="1600">
                <a:solidFill>
                  <a:schemeClr val="bg1"/>
                </a:solidFill>
                <a:ea typeface="Tahoma" panose="020B0604030504040204" pitchFamily="34" charset="0"/>
                <a:cs typeface="Tahoma" panose="020B0604030504040204" pitchFamily="34" charset="0"/>
              </a:rPr>
              <a:t>Share power and decision‑making with people with lived experience as equal partners.</a:t>
            </a:r>
          </a:p>
          <a:p>
            <a:pPr marL="285750" indent="-285750">
              <a:spcAft>
                <a:spcPts val="600"/>
              </a:spcAft>
              <a:buFont typeface="Arial" panose="020B0604020202020204" pitchFamily="34" charset="0"/>
              <a:buChar char="•"/>
            </a:pPr>
            <a:r>
              <a:rPr lang="en-GB" sz="1600">
                <a:solidFill>
                  <a:schemeClr val="bg1"/>
                </a:solidFill>
                <a:ea typeface="Tahoma" panose="020B0604030504040204" pitchFamily="34" charset="0"/>
                <a:cs typeface="Tahoma" panose="020B0604030504040204" pitchFamily="34" charset="0"/>
              </a:rPr>
              <a:t>Design flexible terms of reference for engagement that enables lived experience to meaningfully influence decisions.</a:t>
            </a:r>
          </a:p>
          <a:p>
            <a:pPr marL="285750" indent="-285750">
              <a:spcAft>
                <a:spcPts val="600"/>
              </a:spcAft>
              <a:buFont typeface="Arial" panose="020B0604020202020204" pitchFamily="34" charset="0"/>
              <a:buChar char="•"/>
            </a:pPr>
            <a:r>
              <a:rPr lang="en-GB" sz="1600">
                <a:solidFill>
                  <a:schemeClr val="bg1"/>
                </a:solidFill>
                <a:ea typeface="Tahoma" panose="020B0604030504040204" pitchFamily="34" charset="0"/>
                <a:cs typeface="Tahoma" panose="020B0604030504040204" pitchFamily="34" charset="0"/>
              </a:rPr>
              <a:t>Work in partnership with inclusion health VCSE organisations to embed lived experience expertise and peer‑led approaches.</a:t>
            </a:r>
          </a:p>
          <a:p>
            <a:pPr marL="285750" indent="-285750">
              <a:spcAft>
                <a:spcPts val="600"/>
              </a:spcAft>
              <a:buFont typeface="Arial" panose="020B0604020202020204" pitchFamily="34" charset="0"/>
              <a:buChar char="•"/>
            </a:pPr>
            <a:r>
              <a:rPr lang="en-GB" sz="1600">
                <a:solidFill>
                  <a:schemeClr val="bg1"/>
                </a:solidFill>
              </a:rPr>
              <a:t>Embed peer‑led roles across service design, delivery and evaluation to improve acceptability, relevance and quality </a:t>
            </a:r>
            <a:br>
              <a:rPr lang="en-GB" sz="1600">
                <a:solidFill>
                  <a:schemeClr val="bg1"/>
                </a:solidFill>
              </a:rPr>
            </a:br>
            <a:r>
              <a:rPr lang="en-GB" sz="1600">
                <a:solidFill>
                  <a:schemeClr val="bg1"/>
                </a:solidFill>
              </a:rPr>
              <a:t>for inclusion health groups.</a:t>
            </a:r>
          </a:p>
          <a:p>
            <a:pPr marL="285750" indent="-285750">
              <a:spcAft>
                <a:spcPts val="600"/>
              </a:spcAft>
              <a:buFont typeface="Arial" panose="020B0604020202020204" pitchFamily="34" charset="0"/>
              <a:buChar char="•"/>
            </a:pPr>
            <a:r>
              <a:rPr lang="en-GB" sz="1600">
                <a:solidFill>
                  <a:schemeClr val="bg1"/>
                </a:solidFill>
                <a:ea typeface="Tahoma" panose="020B0604030504040204" pitchFamily="34" charset="0"/>
                <a:cs typeface="Tahoma" panose="020B0604030504040204" pitchFamily="34" charset="0"/>
              </a:rPr>
              <a:t>Resource and support peer roles appropriately, with clear supervision, development and progression pathways.</a:t>
            </a:r>
          </a:p>
          <a:p>
            <a:pPr marL="285750" indent="-285750">
              <a:spcAft>
                <a:spcPts val="600"/>
              </a:spcAft>
              <a:buFont typeface="Arial" panose="020B0604020202020204" pitchFamily="34" charset="0"/>
              <a:buChar char="•"/>
            </a:pPr>
            <a:r>
              <a:rPr lang="en-GB" sz="1600">
                <a:solidFill>
                  <a:schemeClr val="bg1"/>
                </a:solidFill>
                <a:ea typeface="Tahoma" panose="020B0604030504040204" pitchFamily="34" charset="0"/>
                <a:cs typeface="Tahoma" panose="020B0604030504040204" pitchFamily="34" charset="0"/>
              </a:rPr>
              <a:t>Apply inclusive recruitment principles that are proportionate and adaptable to peer‑led roles.</a:t>
            </a:r>
          </a:p>
          <a:p>
            <a:pPr marL="285750" indent="-285750">
              <a:spcAft>
                <a:spcPts val="600"/>
              </a:spcAft>
              <a:buFont typeface="Arial" panose="020B0604020202020204" pitchFamily="34" charset="0"/>
              <a:buChar char="•"/>
            </a:pPr>
            <a:r>
              <a:rPr lang="en-GB" sz="1600">
                <a:solidFill>
                  <a:schemeClr val="bg1"/>
                </a:solidFill>
                <a:ea typeface="Tahoma" panose="020B0604030504040204" pitchFamily="34" charset="0"/>
                <a:cs typeface="Tahoma" panose="020B0604030504040204" pitchFamily="34" charset="0"/>
              </a:rPr>
              <a:t>Treat the health and care workforce equitably and without discrimination, recognising that people from inclusion health groups are also employed within systems.</a:t>
            </a:r>
            <a:endParaRPr lang="en-GB" sz="1600">
              <a:solidFill>
                <a:schemeClr val="bg1"/>
              </a:solidFill>
            </a:endParaRPr>
          </a:p>
        </p:txBody>
      </p:sp>
      <p:sp>
        <p:nvSpPr>
          <p:cNvPr id="9" name="Title 1">
            <a:extLst>
              <a:ext uri="{FF2B5EF4-FFF2-40B4-BE49-F238E27FC236}">
                <a16:creationId xmlns:a16="http://schemas.microsoft.com/office/drawing/2014/main" id="{8BE7243D-B3F8-B6D4-D98F-AEF40F87D4F4}"/>
              </a:ext>
            </a:extLst>
          </p:cNvPr>
          <p:cNvSpPr>
            <a:spLocks noGrp="1"/>
          </p:cNvSpPr>
          <p:nvPr>
            <p:ph type="title"/>
          </p:nvPr>
        </p:nvSpPr>
        <p:spPr>
          <a:xfrm>
            <a:off x="301836" y="303358"/>
            <a:ext cx="5728386" cy="904436"/>
          </a:xfrm>
        </p:spPr>
        <p:txBody>
          <a:bodyPr anchor="t">
            <a:normAutofit/>
          </a:bodyPr>
          <a:lstStyle/>
          <a:p>
            <a:r>
              <a:rPr lang="en-GB" sz="3200">
                <a:latin typeface="+mn-lt"/>
                <a:ea typeface="Tahoma" panose="020B0604030504040204" pitchFamily="34" charset="0"/>
                <a:cs typeface="Tahoma" panose="020B0604030504040204" pitchFamily="34" charset="0"/>
              </a:rPr>
              <a:t>Embedding lived experience</a:t>
            </a:r>
          </a:p>
        </p:txBody>
      </p:sp>
    </p:spTree>
    <p:extLst>
      <p:ext uri="{BB962C8B-B14F-4D97-AF65-F5344CB8AC3E}">
        <p14:creationId xmlns:p14="http://schemas.microsoft.com/office/powerpoint/2010/main" val="3646836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94ED5-D687-FB2A-527D-97EEE21DB8D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508C2E-FDA0-4C0B-D767-7C289603A8D2}"/>
              </a:ext>
            </a:extLst>
          </p:cNvPr>
          <p:cNvSpPr>
            <a:spLocks noGrp="1"/>
          </p:cNvSpPr>
          <p:nvPr>
            <p:ph idx="1"/>
          </p:nvPr>
        </p:nvSpPr>
        <p:spPr>
          <a:xfrm>
            <a:off x="319314" y="1122023"/>
            <a:ext cx="11320686" cy="3955312"/>
          </a:xfrm>
        </p:spPr>
        <p:txBody>
          <a:bodyPr vert="horz" lIns="91440" tIns="45720" rIns="91440" bIns="45720" rtlCol="0" anchor="t">
            <a:noAutofit/>
          </a:bodyPr>
          <a:lstStyle/>
          <a:p>
            <a:pPr>
              <a:spcAft>
                <a:spcPts val="1200"/>
              </a:spcAft>
            </a:pPr>
            <a:r>
              <a:rPr lang="en-GB" sz="1800" b="1" dirty="0"/>
              <a:t>This slide set is designed to be used and adapted for a range of audiences to support the identification of opportunities for inclusion health within the system landscape, whilst also helping to anticipate and mitigate potential risks.</a:t>
            </a:r>
          </a:p>
          <a:p>
            <a:pPr>
              <a:spcAft>
                <a:spcPts val="1200"/>
              </a:spcAft>
            </a:pPr>
            <a:r>
              <a:rPr lang="en-GB" sz="1800" dirty="0"/>
              <a:t>The intended audience includes integrated care boards (ICBs), NHS providers, strategic authorities, local authorities, and voluntary, community and social enterprise (VCSE) organisations.</a:t>
            </a:r>
          </a:p>
          <a:p>
            <a:pPr>
              <a:spcAft>
                <a:spcPts val="1200"/>
              </a:spcAft>
            </a:pPr>
            <a:r>
              <a:rPr lang="en-GB" sz="1800" b="1" dirty="0"/>
              <a:t>This is not an official publication. It is intended to stimulate discussion at local level and to support strategic decision‑making, programme planning, commissioning decisions and resource allocation. It will be regularly updated on the NHS Futures site so please use the most recent version.</a:t>
            </a:r>
          </a:p>
          <a:p>
            <a:pPr>
              <a:spcAft>
                <a:spcPts val="1200"/>
              </a:spcAft>
            </a:pPr>
            <a:r>
              <a:rPr lang="en-GB" sz="1800" dirty="0"/>
              <a:t>While the slide set can be read in full, stakeholders may also choose to focus on the sections most relevant to their role or area of work.</a:t>
            </a:r>
            <a:endParaRPr lang="en-GB" sz="1800" dirty="0">
              <a:cs typeface="Arial"/>
            </a:endParaRPr>
          </a:p>
        </p:txBody>
      </p:sp>
      <p:sp>
        <p:nvSpPr>
          <p:cNvPr id="7" name="Title 1">
            <a:extLst>
              <a:ext uri="{FF2B5EF4-FFF2-40B4-BE49-F238E27FC236}">
                <a16:creationId xmlns:a16="http://schemas.microsoft.com/office/drawing/2014/main" id="{FAB14CB6-7E00-950C-8856-98D461A0BFAD}"/>
              </a:ext>
            </a:extLst>
          </p:cNvPr>
          <p:cNvSpPr txBox="1">
            <a:spLocks/>
          </p:cNvSpPr>
          <p:nvPr/>
        </p:nvSpPr>
        <p:spPr>
          <a:xfrm>
            <a:off x="385086" y="256837"/>
            <a:ext cx="11132534" cy="865186"/>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t>Purpose of pack</a:t>
            </a:r>
          </a:p>
        </p:txBody>
      </p:sp>
    </p:spTree>
    <p:extLst>
      <p:ext uri="{BB962C8B-B14F-4D97-AF65-F5344CB8AC3E}">
        <p14:creationId xmlns:p14="http://schemas.microsoft.com/office/powerpoint/2010/main" val="1452816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13B6D-2663-5298-9D0B-6BC9E77A3EE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943ACCE-D944-0F4B-79B7-F4EA8E07F9C1}"/>
              </a:ext>
            </a:extLst>
          </p:cNvPr>
          <p:cNvSpPr/>
          <p:nvPr/>
        </p:nvSpPr>
        <p:spPr>
          <a:xfrm>
            <a:off x="7512353" y="1707169"/>
            <a:ext cx="4442788" cy="4504398"/>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A6792707-9E17-06F4-937D-AD459BAD652A}"/>
              </a:ext>
            </a:extLst>
          </p:cNvPr>
          <p:cNvSpPr txBox="1">
            <a:spLocks/>
          </p:cNvSpPr>
          <p:nvPr/>
        </p:nvSpPr>
        <p:spPr>
          <a:xfrm>
            <a:off x="393923" y="199400"/>
            <a:ext cx="11404154" cy="695727"/>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latin typeface="+mn-lt"/>
                <a:ea typeface="Tahoma" panose="020B0604030504040204" pitchFamily="34" charset="0"/>
                <a:cs typeface="Tahoma" panose="020B0604030504040204" pitchFamily="34" charset="0"/>
              </a:rPr>
              <a:t>8. Neighbourhood health &amp; inclusion health </a:t>
            </a:r>
          </a:p>
        </p:txBody>
      </p:sp>
      <p:pic>
        <p:nvPicPr>
          <p:cNvPr id="4" name="Picture 2" descr="Diagram showing the aims for all neighbourhoods over the next 5 to 10 years">
            <a:extLst>
              <a:ext uri="{FF2B5EF4-FFF2-40B4-BE49-F238E27FC236}">
                <a16:creationId xmlns:a16="http://schemas.microsoft.com/office/drawing/2014/main" id="{352A757A-7B64-CC59-4BF9-DB04AD4F47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9083" y="1882005"/>
            <a:ext cx="4089327" cy="4154725"/>
          </a:xfrm>
          <a:prstGeom prst="rect">
            <a:avLst/>
          </a:prstGeom>
          <a:noFill/>
          <a:extLst>
            <a:ext uri="{909E8E84-426E-40DD-AFC4-6F175D3DCCD1}">
              <a14:hiddenFill xmlns:a14="http://schemas.microsoft.com/office/drawing/2010/main">
                <a:solidFill>
                  <a:srgbClr val="FFFFFF"/>
                </a:solidFill>
              </a14:hiddenFill>
            </a:ext>
          </a:extLst>
        </p:spPr>
      </p:pic>
      <p:sp>
        <p:nvSpPr>
          <p:cNvPr id="5" name="Arrow: Pentagon 4">
            <a:extLst>
              <a:ext uri="{FF2B5EF4-FFF2-40B4-BE49-F238E27FC236}">
                <a16:creationId xmlns:a16="http://schemas.microsoft.com/office/drawing/2014/main" id="{C542B129-2A14-CA82-3F54-A24AEABCA9E7}"/>
              </a:ext>
            </a:extLst>
          </p:cNvPr>
          <p:cNvSpPr/>
          <p:nvPr/>
        </p:nvSpPr>
        <p:spPr>
          <a:xfrm>
            <a:off x="0" y="1598982"/>
            <a:ext cx="7866602" cy="831810"/>
          </a:xfrm>
          <a:prstGeom prst="homePlate">
            <a:avLst/>
          </a:prstGeom>
          <a:solidFill>
            <a:srgbClr val="0072CE"/>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bg1"/>
                </a:solidFill>
                <a:effectLst/>
                <a:ea typeface="Tahoma" panose="020B0604030504040204" pitchFamily="34" charset="0"/>
                <a:cs typeface="Tahoma" panose="020B0604030504040204" pitchFamily="34" charset="0"/>
              </a:rPr>
              <a:t>The focus in 2026/27 </a:t>
            </a:r>
            <a:r>
              <a:rPr lang="en-GB" sz="1600" b="0">
                <a:solidFill>
                  <a:schemeClr val="bg1"/>
                </a:solidFill>
                <a:effectLst/>
                <a:ea typeface="Tahoma" panose="020B0604030504040204" pitchFamily="34" charset="0"/>
                <a:cs typeface="Tahoma" panose="020B0604030504040204" pitchFamily="34" charset="0"/>
              </a:rPr>
              <a:t>should be supporting priority cohorts with </a:t>
            </a:r>
            <a:r>
              <a:rPr lang="en-GB" sz="1600" b="1">
                <a:solidFill>
                  <a:schemeClr val="bg1"/>
                </a:solidFill>
                <a:effectLst/>
                <a:ea typeface="Tahoma" panose="020B0604030504040204" pitchFamily="34" charset="0"/>
                <a:cs typeface="Tahoma" panose="020B0604030504040204" pitchFamily="34" charset="0"/>
              </a:rPr>
              <a:t>complex health and social care needs who are at the</a:t>
            </a:r>
            <a:r>
              <a:rPr lang="en-GB" sz="1600">
                <a:solidFill>
                  <a:schemeClr val="bg1"/>
                </a:solidFill>
              </a:rPr>
              <a:t> highest risk of hospital admission.</a:t>
            </a:r>
            <a:endParaRPr lang="en-GB" sz="1600">
              <a:solidFill>
                <a:schemeClr val="bg1"/>
              </a:solidFill>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id="{1F27C255-ED4A-6A30-1A9D-428E6EA63C2E}"/>
              </a:ext>
            </a:extLst>
          </p:cNvPr>
          <p:cNvSpPr txBox="1"/>
          <p:nvPr/>
        </p:nvSpPr>
        <p:spPr>
          <a:xfrm>
            <a:off x="295435" y="799392"/>
            <a:ext cx="11659706" cy="646331"/>
          </a:xfrm>
          <a:prstGeom prst="rect">
            <a:avLst/>
          </a:prstGeom>
          <a:noFill/>
        </p:spPr>
        <p:txBody>
          <a:bodyPr wrap="square">
            <a:spAutoFit/>
          </a:bodyPr>
          <a:lstStyle/>
          <a:p>
            <a:r>
              <a:rPr lang="en-GB" b="1" i="0">
                <a:solidFill>
                  <a:srgbClr val="00A188"/>
                </a:solidFill>
                <a:effectLst/>
                <a:ea typeface="Tahoma" panose="020B0604030504040204" pitchFamily="34" charset="0"/>
                <a:cs typeface="Tahoma" panose="020B0604030504040204" pitchFamily="34" charset="0"/>
              </a:rPr>
              <a:t>Neighbourhood health services will bring care into local communities; convene professionals into patient-centred teams; end fragmentation and shift away from the NHS default of ‘one size fits all’ care. </a:t>
            </a:r>
            <a:endParaRPr lang="en-GB">
              <a:solidFill>
                <a:srgbClr val="00A188"/>
              </a:solidFill>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32C36D90-01AD-2AB5-6787-E9F9754688BE}"/>
              </a:ext>
            </a:extLst>
          </p:cNvPr>
          <p:cNvSpPr txBox="1"/>
          <p:nvPr/>
        </p:nvSpPr>
        <p:spPr>
          <a:xfrm>
            <a:off x="435696" y="2534383"/>
            <a:ext cx="6640962" cy="3785652"/>
          </a:xfrm>
          <a:prstGeom prst="rect">
            <a:avLst/>
          </a:prstGeom>
          <a:noFill/>
        </p:spPr>
        <p:txBody>
          <a:bodyPr wrap="square">
            <a:spAutoFit/>
          </a:bodyPr>
          <a:lstStyle/>
          <a:p>
            <a:pPr fontAlgn="base"/>
            <a:r>
              <a:rPr lang="en-GB" sz="1600">
                <a:ea typeface="Tahoma" panose="020B0604030504040204" pitchFamily="34" charset="0"/>
                <a:cs typeface="Tahoma" panose="020B0604030504040204" pitchFamily="34" charset="0"/>
              </a:rPr>
              <a:t>This focus on people with the greatest need means </a:t>
            </a:r>
            <a:r>
              <a:rPr lang="en-GB" sz="1600" b="1">
                <a:ea typeface="Tahoma" panose="020B0604030504040204" pitchFamily="34" charset="0"/>
                <a:cs typeface="Tahoma" panose="020B0604030504040204" pitchFamily="34" charset="0"/>
              </a:rPr>
              <a:t>specific consideration of inclusion health groups</a:t>
            </a:r>
            <a:r>
              <a:rPr lang="en-GB" sz="1600">
                <a:ea typeface="Tahoma" panose="020B0604030504040204" pitchFamily="34" charset="0"/>
                <a:cs typeface="Tahoma" panose="020B0604030504040204" pitchFamily="34" charset="0"/>
              </a:rPr>
              <a:t> is essential when planning and delivering neighbourhood health services.</a:t>
            </a:r>
          </a:p>
          <a:p>
            <a:pPr fontAlgn="base"/>
            <a:endParaRPr lang="en-GB" sz="1600">
              <a:ea typeface="Tahoma" panose="020B0604030504040204" pitchFamily="34" charset="0"/>
              <a:cs typeface="Tahoma" panose="020B0604030504040204" pitchFamily="34" charset="0"/>
            </a:endParaRPr>
          </a:p>
          <a:p>
            <a:pPr fontAlgn="base"/>
            <a:r>
              <a:rPr lang="en-GB" sz="1600"/>
              <a:t>Local areas are being asked to: </a:t>
            </a:r>
          </a:p>
          <a:p>
            <a:pPr marL="285750" indent="-285750" fontAlgn="base">
              <a:buFont typeface="Arial" panose="020B0604020202020204" pitchFamily="34" charset="0"/>
              <a:buChar char="•"/>
            </a:pPr>
            <a:r>
              <a:rPr lang="en-GB" sz="1600"/>
              <a:t>improve and tackle unwarranted variation in GP access</a:t>
            </a:r>
          </a:p>
          <a:p>
            <a:pPr marL="285750" indent="-285750" fontAlgn="base">
              <a:buFont typeface="Arial" panose="020B0604020202020204" pitchFamily="34" charset="0"/>
              <a:buChar char="•"/>
            </a:pPr>
            <a:r>
              <a:rPr lang="en-GB" sz="1600"/>
              <a:t>reduce non-elective admissions and bed days </a:t>
            </a:r>
          </a:p>
          <a:p>
            <a:pPr marL="285750" indent="-285750" fontAlgn="base">
              <a:buFont typeface="Arial" panose="020B0604020202020204" pitchFamily="34" charset="0"/>
              <a:buChar char="•"/>
            </a:pPr>
            <a:r>
              <a:rPr lang="en-GB" sz="1600"/>
              <a:t>support people with complex needs and moderate to severe frailty. </a:t>
            </a:r>
          </a:p>
          <a:p>
            <a:pPr fontAlgn="base"/>
            <a:endParaRPr lang="en-GB" sz="1600"/>
          </a:p>
          <a:p>
            <a:pPr fontAlgn="base"/>
            <a:r>
              <a:rPr lang="en-GB" sz="1600"/>
              <a:t>This includes developing integrated neighbourhood teams (INTs) for high priority cohorts and tailoring services to local areas. This is part of delivering on the ambition of neighbourhood health to bring care into local communities and make it easier for people to get the right support. </a:t>
            </a:r>
          </a:p>
          <a:p>
            <a:pPr fontAlgn="base"/>
            <a:r>
              <a:rPr lang="en-GB" sz="1600"/>
              <a:t>Neighbourhood health is well placed to offer an </a:t>
            </a:r>
            <a:r>
              <a:rPr lang="en-GB" sz="1600" b="1"/>
              <a:t>integrated people-centred approach that goes beyond healthcare</a:t>
            </a:r>
            <a:r>
              <a:rPr lang="en-GB" sz="1600"/>
              <a:t>. </a:t>
            </a:r>
            <a:endParaRPr lang="en-GB" sz="1600">
              <a:solidFill>
                <a:schemeClr val="accent6"/>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97542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3BD1B-E4C0-07E6-B90E-27A413F4A0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608EA93-DDA7-4A04-359D-CCC5FC6B2188}"/>
              </a:ext>
            </a:extLst>
          </p:cNvPr>
          <p:cNvSpPr/>
          <p:nvPr/>
        </p:nvSpPr>
        <p:spPr>
          <a:xfrm>
            <a:off x="387929" y="838228"/>
            <a:ext cx="6167181" cy="52608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Title 1">
            <a:extLst>
              <a:ext uri="{FF2B5EF4-FFF2-40B4-BE49-F238E27FC236}">
                <a16:creationId xmlns:a16="http://schemas.microsoft.com/office/drawing/2014/main" id="{8D955245-0F02-34CD-C985-47A9C06D7187}"/>
              </a:ext>
            </a:extLst>
          </p:cNvPr>
          <p:cNvSpPr txBox="1">
            <a:spLocks/>
          </p:cNvSpPr>
          <p:nvPr/>
        </p:nvSpPr>
        <p:spPr>
          <a:xfrm>
            <a:off x="393923" y="199400"/>
            <a:ext cx="11404154" cy="695727"/>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latin typeface="+mn-lt"/>
                <a:ea typeface="Tahoma" panose="020B0604030504040204" pitchFamily="34" charset="0"/>
                <a:cs typeface="Tahoma" panose="020B0604030504040204" pitchFamily="34" charset="0"/>
              </a:rPr>
              <a:t>Neighbourhood health </a:t>
            </a:r>
          </a:p>
        </p:txBody>
      </p:sp>
      <p:sp>
        <p:nvSpPr>
          <p:cNvPr id="4" name="TextBox 3">
            <a:extLst>
              <a:ext uri="{FF2B5EF4-FFF2-40B4-BE49-F238E27FC236}">
                <a16:creationId xmlns:a16="http://schemas.microsoft.com/office/drawing/2014/main" id="{EAA0A269-B218-9795-92DF-9F61E4E0464C}"/>
              </a:ext>
            </a:extLst>
          </p:cNvPr>
          <p:cNvSpPr txBox="1"/>
          <p:nvPr/>
        </p:nvSpPr>
        <p:spPr>
          <a:xfrm>
            <a:off x="266147" y="772053"/>
            <a:ext cx="11659706" cy="369332"/>
          </a:xfrm>
          <a:prstGeom prst="rect">
            <a:avLst/>
          </a:prstGeom>
          <a:noFill/>
        </p:spPr>
        <p:txBody>
          <a:bodyPr wrap="square">
            <a:spAutoFit/>
          </a:bodyPr>
          <a:lstStyle/>
          <a:p>
            <a:r>
              <a:rPr lang="en-GB" b="1">
                <a:solidFill>
                  <a:srgbClr val="00A188"/>
                </a:solidFill>
                <a:ea typeface="Tahoma" panose="020B0604030504040204" pitchFamily="34" charset="0"/>
                <a:cs typeface="Tahoma" panose="020B0604030504040204" pitchFamily="34" charset="0"/>
              </a:rPr>
              <a:t>A focus on inclusion health populations will help meet the national objectives of neighbourhood health.</a:t>
            </a:r>
            <a:endParaRPr lang="en-GB">
              <a:solidFill>
                <a:srgbClr val="00A188"/>
              </a:solidFill>
              <a:ea typeface="Tahoma" panose="020B0604030504040204" pitchFamily="34" charset="0"/>
              <a:cs typeface="Tahoma" panose="020B0604030504040204" pitchFamily="34" charset="0"/>
            </a:endParaRPr>
          </a:p>
        </p:txBody>
      </p:sp>
      <p:sp>
        <p:nvSpPr>
          <p:cNvPr id="8" name="TextBox 7">
            <a:extLst>
              <a:ext uri="{FF2B5EF4-FFF2-40B4-BE49-F238E27FC236}">
                <a16:creationId xmlns:a16="http://schemas.microsoft.com/office/drawing/2014/main" id="{13FBAFC7-EA93-C9C9-8E68-2CC82BFEDEC4}"/>
              </a:ext>
            </a:extLst>
          </p:cNvPr>
          <p:cNvSpPr txBox="1"/>
          <p:nvPr/>
        </p:nvSpPr>
        <p:spPr>
          <a:xfrm>
            <a:off x="387929" y="1155719"/>
            <a:ext cx="5772100" cy="4801314"/>
          </a:xfrm>
          <a:prstGeom prst="rect">
            <a:avLst/>
          </a:prstGeom>
          <a:noFill/>
        </p:spPr>
        <p:txBody>
          <a:bodyPr wrap="square" lIns="91440" tIns="45720" rIns="91440" bIns="45720" rtlCol="0" anchor="t">
            <a:spAutoFit/>
          </a:bodyPr>
          <a:lstStyle/>
          <a:p>
            <a:pPr>
              <a:spcAft>
                <a:spcPts val="1200"/>
              </a:spcAft>
            </a:pPr>
            <a:r>
              <a:rPr lang="en-GB" b="1">
                <a:solidFill>
                  <a:schemeClr val="bg2"/>
                </a:solidFill>
              </a:rPr>
              <a:t>How does a focus on inclusion health meet neighbourhood health priorities?</a:t>
            </a:r>
          </a:p>
          <a:p>
            <a:pPr>
              <a:spcAft>
                <a:spcPts val="1200"/>
              </a:spcAft>
            </a:pPr>
            <a:r>
              <a:rPr lang="en-GB" sz="1600" b="1" u="sng"/>
              <a:t>1. Improving access to core GP services: </a:t>
            </a:r>
          </a:p>
          <a:p>
            <a:pPr marL="285750" indent="-285750">
              <a:spcAft>
                <a:spcPts val="600"/>
              </a:spcAft>
              <a:buFont typeface="Arial" panose="020B0604020202020204" pitchFamily="34" charset="0"/>
              <a:buChar char="•"/>
            </a:pPr>
            <a:r>
              <a:rPr lang="en-GB" sz="1600"/>
              <a:t>A </a:t>
            </a:r>
            <a:r>
              <a:rPr lang="en-GB" sz="1600">
                <a:hlinkClick r:id="rId3"/>
              </a:rPr>
              <a:t>mixed-methods study </a:t>
            </a:r>
            <a:r>
              <a:rPr lang="en-GB" sz="1600"/>
              <a:t>exploring access to GP care for inclusion health groups found </a:t>
            </a:r>
            <a:r>
              <a:rPr lang="en-GB" sz="1600" b="1"/>
              <a:t>only 31% of visits resulted in a GP appointment </a:t>
            </a:r>
            <a:r>
              <a:rPr lang="en-GB" sz="1600"/>
              <a:t>or registration – with many refused due to lack of ID or proof of address. </a:t>
            </a:r>
            <a:r>
              <a:rPr lang="en-GB" sz="1600" i="1"/>
              <a:t>(See graph) </a:t>
            </a:r>
          </a:p>
          <a:p>
            <a:pPr marL="285750" indent="-285750">
              <a:spcAft>
                <a:spcPts val="600"/>
              </a:spcAft>
              <a:buFont typeface="Arial" panose="020B0604020202020204" pitchFamily="34" charset="0"/>
              <a:buChar char="•"/>
            </a:pPr>
            <a:r>
              <a:rPr lang="en-GB" sz="1600"/>
              <a:t>A report by </a:t>
            </a:r>
            <a:r>
              <a:rPr lang="en-GB" sz="1600">
                <a:hlinkClick r:id="rId4"/>
              </a:rPr>
              <a:t>Friends, Families and Travellers </a:t>
            </a:r>
            <a:r>
              <a:rPr lang="en-GB" sz="1600"/>
              <a:t>also found that when 50 GPs had ‘mystery shoppers’ who identified as Romany with no fixed address, </a:t>
            </a:r>
            <a:r>
              <a:rPr lang="en-GB" sz="1600" b="1"/>
              <a:t>over 50% refused registration</a:t>
            </a:r>
            <a:r>
              <a:rPr lang="en-GB" sz="1600"/>
              <a:t> - despite no regulatory requirement to provide proof of address or identification in order to register. </a:t>
            </a:r>
          </a:p>
          <a:p>
            <a:pPr marL="285750" indent="-285750">
              <a:spcAft>
                <a:spcPts val="600"/>
              </a:spcAft>
              <a:buFont typeface="Arial" panose="020B0604020202020204" pitchFamily="34" charset="0"/>
              <a:buChar char="•"/>
            </a:pPr>
            <a:r>
              <a:rPr lang="en-GB" sz="1600">
                <a:hlinkClick r:id="rId5"/>
              </a:rPr>
              <a:t>The Unhealthy State of Homelessness</a:t>
            </a:r>
            <a:r>
              <a:rPr lang="en-GB" sz="1600"/>
              <a:t> found that </a:t>
            </a:r>
            <a:r>
              <a:rPr lang="en-GB" sz="1600" b="1"/>
              <a:t>primary care is still falling short in delivering healthcare to meet people's needs</a:t>
            </a:r>
            <a:r>
              <a:rPr lang="en-GB" sz="1600"/>
              <a:t>, and </a:t>
            </a:r>
            <a:r>
              <a:rPr lang="en-GB" sz="1600">
                <a:hlinkClick r:id="rId6"/>
              </a:rPr>
              <a:t>a scoping review </a:t>
            </a:r>
            <a:r>
              <a:rPr lang="en-GB" sz="1600"/>
              <a:t>evidenced that where interventions do take place, these are </a:t>
            </a:r>
            <a:r>
              <a:rPr lang="en-GB" sz="1600" b="1"/>
              <a:t>rarely evaluated to understand effectiveness</a:t>
            </a:r>
            <a:r>
              <a:rPr lang="en-GB" sz="1600"/>
              <a:t>. </a:t>
            </a:r>
          </a:p>
        </p:txBody>
      </p:sp>
      <p:pic>
        <p:nvPicPr>
          <p:cNvPr id="1026" name="Picture 2" descr="Figure 1.">
            <a:extLst>
              <a:ext uri="{FF2B5EF4-FFF2-40B4-BE49-F238E27FC236}">
                <a16:creationId xmlns:a16="http://schemas.microsoft.com/office/drawing/2014/main" id="{D8A46077-A232-7C50-0C31-CC2332BE46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88765" y="2008537"/>
            <a:ext cx="5761807" cy="292018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C6BE7F7-3C8A-5B7E-1217-12325A693E56}"/>
              </a:ext>
            </a:extLst>
          </p:cNvPr>
          <p:cNvSpPr txBox="1"/>
          <p:nvPr/>
        </p:nvSpPr>
        <p:spPr>
          <a:xfrm>
            <a:off x="6201124" y="4994901"/>
            <a:ext cx="6103434" cy="215444"/>
          </a:xfrm>
          <a:prstGeom prst="rect">
            <a:avLst/>
          </a:prstGeom>
          <a:noFill/>
        </p:spPr>
        <p:txBody>
          <a:bodyPr wrap="square">
            <a:spAutoFit/>
          </a:bodyPr>
          <a:lstStyle/>
          <a:p>
            <a:r>
              <a:rPr lang="en-GB" sz="800">
                <a:hlinkClick r:id="rId3"/>
              </a:rPr>
              <a:t>GP access for inclusion health groups: perspectives and recommendations | BJGP Open</a:t>
            </a:r>
            <a:endParaRPr lang="en-GB" sz="800"/>
          </a:p>
        </p:txBody>
      </p:sp>
    </p:spTree>
    <p:extLst>
      <p:ext uri="{BB962C8B-B14F-4D97-AF65-F5344CB8AC3E}">
        <p14:creationId xmlns:p14="http://schemas.microsoft.com/office/powerpoint/2010/main" val="4099109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09B59-6250-9B1C-A8CB-569F7D1E87E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9834F84-EC50-C25E-70C1-71A4A9F6ED6E}"/>
              </a:ext>
            </a:extLst>
          </p:cNvPr>
          <p:cNvSpPr/>
          <p:nvPr/>
        </p:nvSpPr>
        <p:spPr>
          <a:xfrm>
            <a:off x="387929" y="838228"/>
            <a:ext cx="6167181" cy="52608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Title 1">
            <a:extLst>
              <a:ext uri="{FF2B5EF4-FFF2-40B4-BE49-F238E27FC236}">
                <a16:creationId xmlns:a16="http://schemas.microsoft.com/office/drawing/2014/main" id="{46C3C87E-5466-6035-9896-D9AE199C3BAA}"/>
              </a:ext>
            </a:extLst>
          </p:cNvPr>
          <p:cNvSpPr txBox="1">
            <a:spLocks/>
          </p:cNvSpPr>
          <p:nvPr/>
        </p:nvSpPr>
        <p:spPr>
          <a:xfrm>
            <a:off x="393923" y="199400"/>
            <a:ext cx="11404154" cy="695727"/>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latin typeface="+mn-lt"/>
                <a:ea typeface="Tahoma" panose="020B0604030504040204" pitchFamily="34" charset="0"/>
                <a:cs typeface="Tahoma" panose="020B0604030504040204" pitchFamily="34" charset="0"/>
              </a:rPr>
              <a:t>Neighbourhood health </a:t>
            </a:r>
          </a:p>
        </p:txBody>
      </p:sp>
      <p:sp>
        <p:nvSpPr>
          <p:cNvPr id="14" name="TextBox 13">
            <a:extLst>
              <a:ext uri="{FF2B5EF4-FFF2-40B4-BE49-F238E27FC236}">
                <a16:creationId xmlns:a16="http://schemas.microsoft.com/office/drawing/2014/main" id="{C4261ABE-5566-F8D1-3A07-3310E50B9D61}"/>
              </a:ext>
            </a:extLst>
          </p:cNvPr>
          <p:cNvSpPr txBox="1"/>
          <p:nvPr/>
        </p:nvSpPr>
        <p:spPr>
          <a:xfrm>
            <a:off x="387928" y="895127"/>
            <a:ext cx="6707531" cy="5047536"/>
          </a:xfrm>
          <a:prstGeom prst="rect">
            <a:avLst/>
          </a:prstGeom>
          <a:noFill/>
        </p:spPr>
        <p:txBody>
          <a:bodyPr wrap="square">
            <a:spAutoFit/>
          </a:bodyPr>
          <a:lstStyle/>
          <a:p>
            <a:pPr>
              <a:spcAft>
                <a:spcPts val="1200"/>
              </a:spcAft>
            </a:pPr>
            <a:r>
              <a:rPr lang="en-GB" b="1">
                <a:solidFill>
                  <a:schemeClr val="bg2"/>
                </a:solidFill>
              </a:rPr>
              <a:t>How does a focus on inclusion health meet </a:t>
            </a:r>
            <a:br>
              <a:rPr lang="en-GB" b="1">
                <a:solidFill>
                  <a:schemeClr val="bg2"/>
                </a:solidFill>
              </a:rPr>
            </a:br>
            <a:r>
              <a:rPr lang="en-GB" b="1">
                <a:solidFill>
                  <a:schemeClr val="bg2"/>
                </a:solidFill>
              </a:rPr>
              <a:t>neighbourhood health priorities?</a:t>
            </a:r>
            <a:endParaRPr lang="en-GB" b="1" u="sng"/>
          </a:p>
          <a:p>
            <a:pPr>
              <a:spcAft>
                <a:spcPts val="600"/>
              </a:spcAft>
            </a:pPr>
            <a:r>
              <a:rPr lang="en-GB" sz="1600" b="1" u="sng"/>
              <a:t>2. Reducing unnecessary non-elective admissions: </a:t>
            </a:r>
          </a:p>
          <a:p>
            <a:pPr marL="285750" indent="-285750">
              <a:spcAft>
                <a:spcPts val="600"/>
              </a:spcAft>
              <a:buFont typeface="Arial" panose="020B0604020202020204" pitchFamily="34" charset="0"/>
              <a:buChar char="•"/>
            </a:pPr>
            <a:r>
              <a:rPr lang="en-GB" sz="1600">
                <a:hlinkClick r:id="rId3"/>
              </a:rPr>
              <a:t>British Red Cross research </a:t>
            </a:r>
            <a:r>
              <a:rPr lang="en-GB" sz="1600"/>
              <a:t>shows people who frequently attend A&amp;E make up less than </a:t>
            </a:r>
            <a:r>
              <a:rPr lang="en-GB" sz="1600" b="1"/>
              <a:t>1% </a:t>
            </a:r>
            <a:r>
              <a:rPr lang="en-GB" sz="1600"/>
              <a:t>of England’s population but more than </a:t>
            </a:r>
            <a:r>
              <a:rPr lang="en-GB" sz="1600" b="1"/>
              <a:t>16% </a:t>
            </a:r>
            <a:r>
              <a:rPr lang="en-GB" sz="1600"/>
              <a:t>of A&amp;E attendances, </a:t>
            </a:r>
            <a:r>
              <a:rPr lang="en-GB" sz="1600" b="1"/>
              <a:t>29% </a:t>
            </a:r>
            <a:r>
              <a:rPr lang="en-GB" sz="1600"/>
              <a:t>of ambulance journeys, and</a:t>
            </a:r>
            <a:r>
              <a:rPr lang="en-GB" sz="1600" b="1"/>
              <a:t> 26% </a:t>
            </a:r>
            <a:r>
              <a:rPr lang="en-GB" sz="1600"/>
              <a:t>of hospital admissions.</a:t>
            </a:r>
          </a:p>
          <a:p>
            <a:pPr marL="285750" indent="-285750">
              <a:spcAft>
                <a:spcPts val="600"/>
              </a:spcAft>
              <a:buFont typeface="Arial" panose="020B0604020202020204" pitchFamily="34" charset="0"/>
              <a:buChar char="•"/>
            </a:pPr>
            <a:r>
              <a:rPr lang="en-GB" sz="1600"/>
              <a:t>Deprivation, housing insecurity, homelessness, loneliness, and mental health issues are common factors. </a:t>
            </a:r>
          </a:p>
          <a:p>
            <a:pPr marL="285750" indent="-285750">
              <a:spcAft>
                <a:spcPts val="600"/>
              </a:spcAft>
              <a:buFont typeface="Arial" panose="020B0604020202020204" pitchFamily="34" charset="0"/>
              <a:buChar char="•"/>
            </a:pPr>
            <a:r>
              <a:rPr lang="en-GB" sz="1600"/>
              <a:t>Inclusion health groups consistently use </a:t>
            </a:r>
            <a:r>
              <a:rPr lang="en-GB" sz="1600" b="1"/>
              <a:t>emergency services at higher rates, often facing repeated visits and early self-discharge</a:t>
            </a:r>
            <a:r>
              <a:rPr lang="en-GB" sz="1600"/>
              <a:t>. </a:t>
            </a:r>
          </a:p>
          <a:p>
            <a:pPr marL="285750" indent="-285750">
              <a:spcAft>
                <a:spcPts val="600"/>
              </a:spcAft>
              <a:buFont typeface="Arial" panose="020B0604020202020204" pitchFamily="34" charset="0"/>
              <a:buChar char="•"/>
            </a:pPr>
            <a:r>
              <a:rPr lang="en-GB" sz="1600">
                <a:hlinkClick r:id="rId3"/>
              </a:rPr>
              <a:t>High Intensity Use (HIU) services run by the British Red Cross </a:t>
            </a:r>
            <a:r>
              <a:rPr lang="en-GB" sz="1600"/>
              <a:t>- and other organisations - have been able to</a:t>
            </a:r>
            <a:r>
              <a:rPr lang="en-GB" sz="1600" b="1"/>
              <a:t> reduce frequent A&amp;E attendance by as much as 84%</a:t>
            </a:r>
            <a:r>
              <a:rPr lang="en-GB" sz="1600"/>
              <a:t>. Neighbourhood health models can incorporate learning from HIU services that have successfully used a person-centred, integrated and holistic approach to improve outcomes for service users and reduce pressures on hospitals.’</a:t>
            </a:r>
          </a:p>
        </p:txBody>
      </p:sp>
      <p:pic>
        <p:nvPicPr>
          <p:cNvPr id="7" name="Picture 6" descr="A diagram of two people&#10;&#10;AI-generated content may be incorrect.">
            <a:extLst>
              <a:ext uri="{FF2B5EF4-FFF2-40B4-BE49-F238E27FC236}">
                <a16:creationId xmlns:a16="http://schemas.microsoft.com/office/drawing/2014/main" id="{11D75A5E-25B4-E83B-2EB7-544BB0370538}"/>
              </a:ext>
            </a:extLst>
          </p:cNvPr>
          <p:cNvPicPr>
            <a:picLocks noChangeAspect="1"/>
          </p:cNvPicPr>
          <p:nvPr/>
        </p:nvPicPr>
        <p:blipFill>
          <a:blip r:embed="rId4"/>
          <a:stretch>
            <a:fillRect/>
          </a:stretch>
        </p:blipFill>
        <p:spPr>
          <a:xfrm>
            <a:off x="7508273" y="426976"/>
            <a:ext cx="4289804" cy="5492874"/>
          </a:xfrm>
          <a:prstGeom prst="rect">
            <a:avLst/>
          </a:prstGeom>
        </p:spPr>
      </p:pic>
      <p:sp>
        <p:nvSpPr>
          <p:cNvPr id="5" name="TextBox 4">
            <a:extLst>
              <a:ext uri="{FF2B5EF4-FFF2-40B4-BE49-F238E27FC236}">
                <a16:creationId xmlns:a16="http://schemas.microsoft.com/office/drawing/2014/main" id="{5D9F9E28-22F1-7486-0441-0E936A5582BF}"/>
              </a:ext>
            </a:extLst>
          </p:cNvPr>
          <p:cNvSpPr txBox="1"/>
          <p:nvPr/>
        </p:nvSpPr>
        <p:spPr>
          <a:xfrm>
            <a:off x="7527418" y="5991314"/>
            <a:ext cx="4687185" cy="215444"/>
          </a:xfrm>
          <a:prstGeom prst="rect">
            <a:avLst/>
          </a:prstGeom>
          <a:noFill/>
        </p:spPr>
        <p:txBody>
          <a:bodyPr wrap="square">
            <a:spAutoFit/>
          </a:bodyPr>
          <a:lstStyle/>
          <a:p>
            <a:r>
              <a:rPr lang="en-GB" sz="800">
                <a:hlinkClick r:id="rId3"/>
              </a:rPr>
              <a:t>Exploring high-intensity use of Accident and Emergency</a:t>
            </a:r>
            <a:endParaRPr lang="en-GB" sz="800"/>
          </a:p>
        </p:txBody>
      </p:sp>
    </p:spTree>
    <p:extLst>
      <p:ext uri="{BB962C8B-B14F-4D97-AF65-F5344CB8AC3E}">
        <p14:creationId xmlns:p14="http://schemas.microsoft.com/office/powerpoint/2010/main" val="3150970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38FC7-5BC0-8AA5-40A1-B573AF1BC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547B167-7CB4-A8A4-01A4-936CDCB0D81F}"/>
              </a:ext>
            </a:extLst>
          </p:cNvPr>
          <p:cNvSpPr/>
          <p:nvPr/>
        </p:nvSpPr>
        <p:spPr>
          <a:xfrm>
            <a:off x="393923" y="989166"/>
            <a:ext cx="6167181" cy="52608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Title 1">
            <a:extLst>
              <a:ext uri="{FF2B5EF4-FFF2-40B4-BE49-F238E27FC236}">
                <a16:creationId xmlns:a16="http://schemas.microsoft.com/office/drawing/2014/main" id="{257782E5-BFBF-FCFB-13BD-79DE286E92FE}"/>
              </a:ext>
            </a:extLst>
          </p:cNvPr>
          <p:cNvSpPr txBox="1">
            <a:spLocks/>
          </p:cNvSpPr>
          <p:nvPr/>
        </p:nvSpPr>
        <p:spPr>
          <a:xfrm>
            <a:off x="393923" y="199400"/>
            <a:ext cx="11404154" cy="695727"/>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latin typeface="+mn-lt"/>
                <a:ea typeface="Tahoma" panose="020B0604030504040204" pitchFamily="34" charset="0"/>
                <a:cs typeface="Tahoma" panose="020B0604030504040204" pitchFamily="34" charset="0"/>
              </a:rPr>
              <a:t>Neighbourhood health </a:t>
            </a:r>
          </a:p>
        </p:txBody>
      </p:sp>
      <p:sp>
        <p:nvSpPr>
          <p:cNvPr id="14" name="TextBox 13">
            <a:extLst>
              <a:ext uri="{FF2B5EF4-FFF2-40B4-BE49-F238E27FC236}">
                <a16:creationId xmlns:a16="http://schemas.microsoft.com/office/drawing/2014/main" id="{1D5A243D-55DD-7D89-C6B9-BAB291A864BA}"/>
              </a:ext>
            </a:extLst>
          </p:cNvPr>
          <p:cNvSpPr txBox="1"/>
          <p:nvPr/>
        </p:nvSpPr>
        <p:spPr>
          <a:xfrm>
            <a:off x="393923" y="895127"/>
            <a:ext cx="5318619" cy="5616922"/>
          </a:xfrm>
          <a:prstGeom prst="rect">
            <a:avLst/>
          </a:prstGeom>
          <a:noFill/>
        </p:spPr>
        <p:txBody>
          <a:bodyPr wrap="square">
            <a:spAutoFit/>
          </a:bodyPr>
          <a:lstStyle/>
          <a:p>
            <a:pPr>
              <a:spcAft>
                <a:spcPts val="1200"/>
              </a:spcAft>
            </a:pPr>
            <a:r>
              <a:rPr lang="en-GB" b="1">
                <a:solidFill>
                  <a:schemeClr val="bg2"/>
                </a:solidFill>
              </a:rPr>
              <a:t>How does a focus on inclusion health meet </a:t>
            </a:r>
            <a:br>
              <a:rPr lang="en-GB" b="1">
                <a:solidFill>
                  <a:schemeClr val="bg2"/>
                </a:solidFill>
              </a:rPr>
            </a:br>
            <a:r>
              <a:rPr lang="en-GB" b="1">
                <a:solidFill>
                  <a:schemeClr val="bg2"/>
                </a:solidFill>
              </a:rPr>
              <a:t>neighbourhood health priorities?</a:t>
            </a:r>
            <a:endParaRPr lang="en-GB" sz="1600" b="1" u="sng"/>
          </a:p>
          <a:p>
            <a:pPr>
              <a:spcAft>
                <a:spcPts val="600"/>
              </a:spcAft>
            </a:pPr>
            <a:r>
              <a:rPr lang="en-GB" sz="1600" b="1" u="sng"/>
              <a:t>3. Supporting people with complex needs and moderate-severe frailty: </a:t>
            </a:r>
          </a:p>
          <a:p>
            <a:pPr marL="285750" indent="-285750">
              <a:spcAft>
                <a:spcPts val="600"/>
              </a:spcAft>
              <a:buFont typeface="Arial" panose="020B0604020202020204" pitchFamily="34" charset="0"/>
              <a:buChar char="•"/>
            </a:pPr>
            <a:r>
              <a:rPr lang="en-GB" sz="1600"/>
              <a:t>Inclusion health groups, and people experiencing homelessness particularly, have frailty levels equivalent to people who are decades older. </a:t>
            </a:r>
          </a:p>
          <a:p>
            <a:pPr marL="285750" indent="-285750">
              <a:spcAft>
                <a:spcPts val="600"/>
              </a:spcAft>
              <a:buFont typeface="Arial" panose="020B0604020202020204" pitchFamily="34" charset="0"/>
              <a:buChar char="•"/>
            </a:pPr>
            <a:r>
              <a:rPr lang="en-GB" sz="1600"/>
              <a:t>A </a:t>
            </a:r>
            <a:r>
              <a:rPr lang="en-GB" sz="1600">
                <a:hlinkClick r:id="rId3"/>
              </a:rPr>
              <a:t>cross-sectional secondary analysis </a:t>
            </a:r>
            <a:r>
              <a:rPr lang="en-GB" sz="1600"/>
              <a:t>evidenced </a:t>
            </a:r>
            <a:r>
              <a:rPr lang="en-GB" sz="1600" b="1"/>
              <a:t>frailty was prevalent in 41.5% of people experiencing homelessness aged 18-29</a:t>
            </a:r>
            <a:r>
              <a:rPr lang="en-GB" sz="1600"/>
              <a:t>, and </a:t>
            </a:r>
            <a:r>
              <a:rPr lang="en-GB" sz="1600" b="1"/>
              <a:t>pre-frailty in 50.1%. </a:t>
            </a:r>
            <a:r>
              <a:rPr lang="en-GB" sz="1600" i="1"/>
              <a:t>(See graph). </a:t>
            </a:r>
          </a:p>
          <a:p>
            <a:pPr marL="285750" indent="-285750">
              <a:spcAft>
                <a:spcPts val="600"/>
              </a:spcAft>
              <a:buFont typeface="Arial" panose="020B0604020202020204" pitchFamily="34" charset="0"/>
              <a:buChar char="•"/>
            </a:pPr>
            <a:r>
              <a:rPr lang="en-GB" sz="1600"/>
              <a:t>Most of those studied (73%) were men but </a:t>
            </a:r>
            <a:r>
              <a:rPr lang="en-GB" sz="1600" b="1"/>
              <a:t>women experiencing homelessness were 2.3 times as likely to be frail as men </a:t>
            </a:r>
            <a:r>
              <a:rPr lang="en-GB" sz="1600"/>
              <a:t>experiencing homelessness.</a:t>
            </a:r>
            <a:endParaRPr lang="en-GB" sz="1600" b="1"/>
          </a:p>
          <a:p>
            <a:pPr marL="285750" indent="-285750">
              <a:spcAft>
                <a:spcPts val="600"/>
              </a:spcAft>
              <a:buFont typeface="Arial" panose="020B0604020202020204" pitchFamily="34" charset="0"/>
              <a:buChar char="•"/>
            </a:pPr>
            <a:r>
              <a:rPr lang="en-GB" sz="1600"/>
              <a:t>A</a:t>
            </a:r>
            <a:r>
              <a:rPr lang="en-GB" sz="1600" b="1"/>
              <a:t> </a:t>
            </a:r>
            <a:r>
              <a:rPr lang="en-GB" sz="1600">
                <a:hlinkClick r:id="rId4"/>
              </a:rPr>
              <a:t>cross-sectional observational study </a:t>
            </a:r>
            <a:r>
              <a:rPr lang="en-GB" sz="1600"/>
              <a:t>also showed people in a London hostel with a mean age of </a:t>
            </a:r>
            <a:r>
              <a:rPr lang="en-GB" sz="1600" b="1"/>
              <a:t>55.7 were as frail as 89-year-olds </a:t>
            </a:r>
            <a:r>
              <a:rPr lang="en-GB" sz="1600"/>
              <a:t>in the general population. </a:t>
            </a:r>
          </a:p>
          <a:p>
            <a:pPr marL="285750" indent="-285750">
              <a:spcAft>
                <a:spcPts val="600"/>
              </a:spcAft>
              <a:buFont typeface="Arial" panose="020B0604020202020204" pitchFamily="34" charset="0"/>
              <a:buChar char="•"/>
            </a:pPr>
            <a:endParaRPr lang="en-GB" sz="1600" b="1"/>
          </a:p>
        </p:txBody>
      </p:sp>
      <p:sp>
        <p:nvSpPr>
          <p:cNvPr id="16" name="TextBox 15">
            <a:extLst>
              <a:ext uri="{FF2B5EF4-FFF2-40B4-BE49-F238E27FC236}">
                <a16:creationId xmlns:a16="http://schemas.microsoft.com/office/drawing/2014/main" id="{6549557F-71B5-FEB8-1EA2-902FF7BBDE82}"/>
              </a:ext>
            </a:extLst>
          </p:cNvPr>
          <p:cNvSpPr txBox="1"/>
          <p:nvPr/>
        </p:nvSpPr>
        <p:spPr>
          <a:xfrm>
            <a:off x="5847596" y="5523326"/>
            <a:ext cx="6167181" cy="338554"/>
          </a:xfrm>
          <a:prstGeom prst="rect">
            <a:avLst/>
          </a:prstGeom>
          <a:noFill/>
        </p:spPr>
        <p:txBody>
          <a:bodyPr wrap="square">
            <a:spAutoFit/>
          </a:bodyPr>
          <a:lstStyle/>
          <a:p>
            <a:r>
              <a:rPr lang="en-GB" sz="800">
                <a:hlinkClick r:id="rId5"/>
              </a:rPr>
              <a:t>Prevalence of frailty and associated socioeconomic factors in people experiencing homelessness in England: cross-sectional secondary analysis of health needs survey data - The Lancet Healthy Longevity</a:t>
            </a:r>
            <a:endParaRPr lang="en-GB" sz="800"/>
          </a:p>
        </p:txBody>
      </p:sp>
      <p:pic>
        <p:nvPicPr>
          <p:cNvPr id="5" name="Picture 4">
            <a:extLst>
              <a:ext uri="{FF2B5EF4-FFF2-40B4-BE49-F238E27FC236}">
                <a16:creationId xmlns:a16="http://schemas.microsoft.com/office/drawing/2014/main" id="{D4E7A8D1-CE83-C0ED-9563-548B201A13D8}"/>
              </a:ext>
            </a:extLst>
          </p:cNvPr>
          <p:cNvPicPr>
            <a:picLocks noChangeAspect="1"/>
          </p:cNvPicPr>
          <p:nvPr/>
        </p:nvPicPr>
        <p:blipFill>
          <a:blip r:embed="rId6"/>
          <a:stretch>
            <a:fillRect/>
          </a:stretch>
        </p:blipFill>
        <p:spPr>
          <a:xfrm>
            <a:off x="5928744" y="1151489"/>
            <a:ext cx="6004886" cy="4284752"/>
          </a:xfrm>
          <a:prstGeom prst="rect">
            <a:avLst/>
          </a:prstGeom>
          <a:ln>
            <a:solidFill>
              <a:schemeClr val="bg1"/>
            </a:solidFill>
          </a:ln>
        </p:spPr>
      </p:pic>
    </p:spTree>
    <p:extLst>
      <p:ext uri="{BB962C8B-B14F-4D97-AF65-F5344CB8AC3E}">
        <p14:creationId xmlns:p14="http://schemas.microsoft.com/office/powerpoint/2010/main" val="3061262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DA9F7-10C2-CA1C-5593-8E3D8BEC50D3}"/>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0E07E07-7CAA-B555-B003-21E1E62CE134}"/>
              </a:ext>
            </a:extLst>
          </p:cNvPr>
          <p:cNvGraphicFramePr>
            <a:graphicFrameLocks noGrp="1"/>
          </p:cNvGraphicFramePr>
          <p:nvPr>
            <p:extLst>
              <p:ext uri="{D42A27DB-BD31-4B8C-83A1-F6EECF244321}">
                <p14:modId xmlns:p14="http://schemas.microsoft.com/office/powerpoint/2010/main" val="663149607"/>
              </p:ext>
            </p:extLst>
          </p:nvPr>
        </p:nvGraphicFramePr>
        <p:xfrm>
          <a:off x="180755" y="1351061"/>
          <a:ext cx="11830490" cy="4948634"/>
        </p:xfrm>
        <a:graphic>
          <a:graphicData uri="http://schemas.openxmlformats.org/drawingml/2006/table">
            <a:tbl>
              <a:tblPr/>
              <a:tblGrid>
                <a:gridCol w="905923">
                  <a:extLst>
                    <a:ext uri="{9D8B030D-6E8A-4147-A177-3AD203B41FA5}">
                      <a16:colId xmlns:a16="http://schemas.microsoft.com/office/drawing/2014/main" val="3158427582"/>
                    </a:ext>
                  </a:extLst>
                </a:gridCol>
                <a:gridCol w="2657186">
                  <a:extLst>
                    <a:ext uri="{9D8B030D-6E8A-4147-A177-3AD203B41FA5}">
                      <a16:colId xmlns:a16="http://schemas.microsoft.com/office/drawing/2014/main" val="1068968384"/>
                    </a:ext>
                  </a:extLst>
                </a:gridCol>
                <a:gridCol w="8267381">
                  <a:extLst>
                    <a:ext uri="{9D8B030D-6E8A-4147-A177-3AD203B41FA5}">
                      <a16:colId xmlns:a16="http://schemas.microsoft.com/office/drawing/2014/main" val="3912094943"/>
                    </a:ext>
                  </a:extLst>
                </a:gridCol>
              </a:tblGrid>
              <a:tr h="806760">
                <a:tc>
                  <a:txBody>
                    <a:bodyPr/>
                    <a:lstStyle/>
                    <a:p>
                      <a:pPr fontAlgn="base">
                        <a:spcAft>
                          <a:spcPts val="1125"/>
                        </a:spcAft>
                        <a:buNone/>
                      </a:pPr>
                      <a:endParaRPr lang="en-GB" sz="1600">
                        <a:effectLst/>
                        <a:latin typeface="Arial" panose="020B0604020202020204" pitchFamily="34" charset="0"/>
                        <a:cs typeface="Arial" panose="020B0604020202020204" pitchFamily="34" charset="0"/>
                      </a:endParaRP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base">
                        <a:spcAft>
                          <a:spcPts val="600"/>
                        </a:spcAft>
                        <a:buNone/>
                      </a:pPr>
                      <a:r>
                        <a:rPr lang="en-GB" sz="1600" b="1">
                          <a:solidFill>
                            <a:srgbClr val="00A188"/>
                          </a:solidFill>
                          <a:effectLst/>
                          <a:latin typeface="+mn-lt"/>
                          <a:ea typeface="Tahoma"/>
                          <a:cs typeface="Tahoma"/>
                        </a:rPr>
                        <a:t>1. Commit to action on inclusion health</a:t>
                      </a:r>
                      <a:endParaRPr lang="en-GB" sz="1600">
                        <a:solidFill>
                          <a:srgbClr val="00A188"/>
                        </a:solidFill>
                        <a:effectLst/>
                        <a:latin typeface="+mn-lt"/>
                        <a:ea typeface="Tahoma"/>
                        <a:cs typeface="Tahoma"/>
                      </a:endParaRP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base">
                        <a:spcAft>
                          <a:spcPts val="600"/>
                        </a:spcAft>
                        <a:buNone/>
                      </a:pPr>
                      <a:r>
                        <a:rPr lang="en-GB" sz="1400">
                          <a:effectLst/>
                          <a:latin typeface="+mn-lt"/>
                          <a:ea typeface="Tahoma"/>
                          <a:cs typeface="Tahoma"/>
                        </a:rPr>
                        <a:t>Ensure ICBs and local authorities include inclusion health groups as a key cohort within </a:t>
                      </a:r>
                      <a:r>
                        <a:rPr lang="en-GB" sz="1400" b="1">
                          <a:effectLst/>
                          <a:latin typeface="+mn-lt"/>
                          <a:ea typeface="Tahoma"/>
                          <a:cs typeface="Tahoma"/>
                        </a:rPr>
                        <a:t>neighbourhood health plans</a:t>
                      </a:r>
                      <a:r>
                        <a:rPr lang="en-GB" sz="1400">
                          <a:effectLst/>
                          <a:latin typeface="+mn-lt"/>
                          <a:ea typeface="Tahoma"/>
                          <a:cs typeface="Tahoma"/>
                        </a:rPr>
                        <a:t>, with a </a:t>
                      </a:r>
                      <a:r>
                        <a:rPr lang="en-GB" sz="1400" b="1">
                          <a:effectLst/>
                          <a:latin typeface="+mn-lt"/>
                          <a:ea typeface="Tahoma"/>
                          <a:cs typeface="Tahoma"/>
                        </a:rPr>
                        <a:t>named lead </a:t>
                      </a:r>
                      <a:r>
                        <a:rPr lang="en-GB" sz="1400">
                          <a:effectLst/>
                          <a:latin typeface="+mn-lt"/>
                          <a:ea typeface="Tahoma"/>
                          <a:cs typeface="Tahoma"/>
                        </a:rPr>
                        <a:t>for inclusion health at system or place level to ensure plans to tackle inequalities of access, experience and outcomes for people in inclusion health groups deliver impact.</a:t>
                      </a: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587523595"/>
                  </a:ext>
                </a:extLst>
              </a:tr>
              <a:tr h="1023571">
                <a:tc>
                  <a:txBody>
                    <a:bodyPr/>
                    <a:lstStyle/>
                    <a:p>
                      <a:pPr fontAlgn="base">
                        <a:spcAft>
                          <a:spcPts val="1125"/>
                        </a:spcAft>
                        <a:buNone/>
                      </a:pPr>
                      <a:endParaRPr lang="en-GB" sz="1600">
                        <a:solidFill>
                          <a:srgbClr val="0070C0"/>
                        </a:solidFill>
                        <a:effectLst/>
                        <a:latin typeface="Arial" panose="020B0604020202020204" pitchFamily="34" charset="0"/>
                        <a:cs typeface="Arial" panose="020B0604020202020204" pitchFamily="34" charset="0"/>
                      </a:endParaRP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8EDEE"/>
                    </a:solidFill>
                  </a:tcPr>
                </a:tc>
                <a:tc>
                  <a:txBody>
                    <a:bodyPr/>
                    <a:lstStyle/>
                    <a:p>
                      <a:pPr fontAlgn="base">
                        <a:spcAft>
                          <a:spcPts val="600"/>
                        </a:spcAft>
                        <a:buNone/>
                      </a:pPr>
                      <a:r>
                        <a:rPr lang="en-GB" sz="1600" b="1">
                          <a:solidFill>
                            <a:srgbClr val="0070C0"/>
                          </a:solidFill>
                          <a:effectLst/>
                          <a:latin typeface="+mn-lt"/>
                          <a:ea typeface="Tahoma"/>
                          <a:cs typeface="Tahoma"/>
                        </a:rPr>
                        <a:t>2. Understand the characteristics and needs of people in inclusion health groups</a:t>
                      </a: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8EDEE"/>
                    </a:solidFill>
                  </a:tcPr>
                </a:tc>
                <a:tc>
                  <a:txBody>
                    <a:bodyPr/>
                    <a:lstStyle/>
                    <a:p>
                      <a:pPr fontAlgn="base">
                        <a:spcAft>
                          <a:spcPts val="600"/>
                        </a:spcAft>
                        <a:buNone/>
                      </a:pPr>
                      <a:r>
                        <a:rPr lang="en-GB" sz="1400">
                          <a:effectLst/>
                          <a:latin typeface="+mn-lt"/>
                          <a:ea typeface="Tahoma"/>
                          <a:cs typeface="Tahoma"/>
                        </a:rPr>
                        <a:t>Proactively improve </a:t>
                      </a:r>
                      <a:r>
                        <a:rPr lang="en-GB" sz="1400" b="1">
                          <a:effectLst/>
                          <a:latin typeface="+mn-lt"/>
                          <a:ea typeface="Tahoma"/>
                          <a:cs typeface="Tahoma"/>
                        </a:rPr>
                        <a:t>data visibility </a:t>
                      </a:r>
                      <a:r>
                        <a:rPr lang="en-GB" sz="1400">
                          <a:effectLst/>
                          <a:latin typeface="+mn-lt"/>
                          <a:ea typeface="Tahoma"/>
                          <a:cs typeface="Tahoma"/>
                        </a:rPr>
                        <a:t>of inclusion health groups by driving GP registration and improving </a:t>
                      </a:r>
                      <a:r>
                        <a:rPr lang="en-GB" sz="1400" b="1">
                          <a:effectLst/>
                          <a:latin typeface="+mn-lt"/>
                          <a:ea typeface="Tahoma"/>
                          <a:cs typeface="Tahoma"/>
                        </a:rPr>
                        <a:t>recording practice for</a:t>
                      </a:r>
                      <a:r>
                        <a:rPr lang="en-GB" sz="1400">
                          <a:effectLst/>
                          <a:latin typeface="+mn-lt"/>
                          <a:ea typeface="Tahoma"/>
                          <a:cs typeface="Tahoma"/>
                        </a:rPr>
                        <a:t> </a:t>
                      </a:r>
                      <a:r>
                        <a:rPr lang="en-GB" sz="1400" b="1">
                          <a:effectLst/>
                          <a:latin typeface="+mn-lt"/>
                          <a:ea typeface="Tahoma"/>
                          <a:cs typeface="Tahoma"/>
                        </a:rPr>
                        <a:t>social risk factors </a:t>
                      </a:r>
                      <a:r>
                        <a:rPr lang="en-GB" sz="1400">
                          <a:effectLst/>
                          <a:latin typeface="+mn-lt"/>
                          <a:ea typeface="Tahoma"/>
                          <a:cs typeface="Tahoma"/>
                        </a:rPr>
                        <a:t>e.g. housing status. </a:t>
                      </a:r>
                      <a:r>
                        <a:rPr lang="en-GB" sz="1400">
                          <a:solidFill>
                            <a:schemeClr val="tx1"/>
                          </a:solidFill>
                          <a:latin typeface="+mn-lt"/>
                          <a:ea typeface="Tahoma"/>
                          <a:cs typeface="Tahoma"/>
                        </a:rPr>
                        <a:t>Develop </a:t>
                      </a:r>
                      <a:r>
                        <a:rPr lang="en-GB" sz="1400" b="1">
                          <a:solidFill>
                            <a:schemeClr val="tx1"/>
                          </a:solidFill>
                          <a:latin typeface="+mn-lt"/>
                          <a:ea typeface="Tahoma"/>
                          <a:cs typeface="Tahoma"/>
                        </a:rPr>
                        <a:t>person-level longitudinal linked datasets </a:t>
                      </a:r>
                      <a:r>
                        <a:rPr lang="en-GB" sz="1400">
                          <a:solidFill>
                            <a:schemeClr val="tx1"/>
                          </a:solidFill>
                          <a:latin typeface="+mn-lt"/>
                          <a:ea typeface="Tahoma"/>
                          <a:cs typeface="Tahoma"/>
                        </a:rPr>
                        <a:t>and pool </a:t>
                      </a:r>
                      <a:r>
                        <a:rPr lang="en-GB" sz="1400">
                          <a:effectLst/>
                          <a:latin typeface="+mn-lt"/>
                          <a:ea typeface="Tahoma"/>
                          <a:cs typeface="Tahoma"/>
                        </a:rPr>
                        <a:t>insights across sectors including housing, criminal justice and employment, underpinned by data sharing agreements.</a:t>
                      </a: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8EDEE"/>
                    </a:solidFill>
                  </a:tcPr>
                </a:tc>
                <a:extLst>
                  <a:ext uri="{0D108BD9-81ED-4DB2-BD59-A6C34878D82A}">
                    <a16:rowId xmlns:a16="http://schemas.microsoft.com/office/drawing/2014/main" val="653472655"/>
                  </a:ext>
                </a:extLst>
              </a:tr>
              <a:tr h="772367">
                <a:tc>
                  <a:txBody>
                    <a:bodyPr/>
                    <a:lstStyle/>
                    <a:p>
                      <a:pPr fontAlgn="base">
                        <a:spcAft>
                          <a:spcPts val="1125"/>
                        </a:spcAft>
                        <a:buNone/>
                      </a:pPr>
                      <a:endParaRPr lang="en-GB" sz="1600">
                        <a:effectLst/>
                        <a:latin typeface="Arial" panose="020B0604020202020204" pitchFamily="34" charset="0"/>
                        <a:cs typeface="Arial" panose="020B0604020202020204" pitchFamily="34" charset="0"/>
                      </a:endParaRP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base">
                        <a:spcAft>
                          <a:spcPts val="600"/>
                        </a:spcAft>
                        <a:buNone/>
                      </a:pPr>
                      <a:r>
                        <a:rPr lang="en-GB" sz="1600" b="1">
                          <a:solidFill>
                            <a:srgbClr val="002060"/>
                          </a:solidFill>
                          <a:effectLst/>
                          <a:latin typeface="+mn-lt"/>
                          <a:ea typeface="Tahoma"/>
                          <a:cs typeface="Tahoma"/>
                        </a:rPr>
                        <a:t>3. Develop the workforce for inclusion health</a:t>
                      </a:r>
                      <a:endParaRPr lang="en-GB" sz="1600">
                        <a:solidFill>
                          <a:srgbClr val="002060"/>
                        </a:solidFill>
                        <a:effectLst/>
                        <a:latin typeface="+mn-lt"/>
                        <a:ea typeface="Tahoma"/>
                        <a:cs typeface="Tahoma"/>
                      </a:endParaRP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GB" sz="1400">
                          <a:effectLst/>
                          <a:latin typeface="+mn-lt"/>
                          <a:ea typeface="Tahoma" panose="020B0604030504040204" pitchFamily="34" charset="0"/>
                          <a:cs typeface="Tahoma" panose="020B0604030504040204" pitchFamily="34" charset="0"/>
                        </a:rPr>
                        <a:t>Ensure integrated neighbourhood teams understand inclusion health and </a:t>
                      </a:r>
                      <a:r>
                        <a:rPr lang="en-GB" sz="1400" b="1">
                          <a:effectLst/>
                          <a:latin typeface="+mn-lt"/>
                          <a:ea typeface="Tahoma" panose="020B0604030504040204" pitchFamily="34" charset="0"/>
                          <a:cs typeface="Tahoma" panose="020B0604030504040204" pitchFamily="34" charset="0"/>
                        </a:rPr>
                        <a:t>trauma-informed practice</a:t>
                      </a:r>
                      <a:r>
                        <a:rPr lang="en-GB" sz="1400">
                          <a:effectLst/>
                          <a:latin typeface="+mn-lt"/>
                          <a:ea typeface="Tahoma" panose="020B0604030504040204" pitchFamily="34" charset="0"/>
                          <a:cs typeface="Tahoma" panose="020B0604030504040204" pitchFamily="34" charset="0"/>
                        </a:rPr>
                        <a:t>. Develop specialist roles that can operate across multiple neighbourhood boundaries. Support employment of people in inclusion groups into local anchor organisations and develop </a:t>
                      </a:r>
                      <a:r>
                        <a:rPr lang="en-GB" sz="1400" b="1">
                          <a:effectLst/>
                          <a:latin typeface="+mn-lt"/>
                          <a:ea typeface="Tahoma" panose="020B0604030504040204" pitchFamily="34" charset="0"/>
                          <a:cs typeface="Tahoma" panose="020B0604030504040204" pitchFamily="34" charset="0"/>
                        </a:rPr>
                        <a:t>peer-support roles</a:t>
                      </a:r>
                      <a:r>
                        <a:rPr lang="en-GB" sz="1400">
                          <a:effectLst/>
                          <a:latin typeface="+mn-lt"/>
                          <a:ea typeface="Tahoma" panose="020B0604030504040204" pitchFamily="34" charset="0"/>
                          <a:cs typeface="Tahoma" panose="020B0604030504040204" pitchFamily="34" charset="0"/>
                        </a:rPr>
                        <a:t>.</a:t>
                      </a:r>
                      <a:endParaRPr lang="en-GB" sz="1400">
                        <a:solidFill>
                          <a:schemeClr val="tx1"/>
                        </a:solidFill>
                        <a:latin typeface="+mn-lt"/>
                        <a:ea typeface="Tahoma" panose="020B0604030504040204" pitchFamily="34" charset="0"/>
                        <a:cs typeface="Tahoma" panose="020B0604030504040204" pitchFamily="34" charset="0"/>
                      </a:endParaRP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016169931"/>
                  </a:ext>
                </a:extLst>
              </a:tr>
              <a:tr h="772367">
                <a:tc>
                  <a:txBody>
                    <a:bodyPr/>
                    <a:lstStyle/>
                    <a:p>
                      <a:pPr fontAlgn="base">
                        <a:spcAft>
                          <a:spcPts val="1125"/>
                        </a:spcAft>
                        <a:buNone/>
                      </a:pPr>
                      <a:endParaRPr lang="en-GB" sz="1600">
                        <a:solidFill>
                          <a:schemeClr val="accent5">
                            <a:lumMod val="75000"/>
                          </a:schemeClr>
                        </a:solidFill>
                        <a:effectLst/>
                        <a:latin typeface="Arial" panose="020B0604020202020204" pitchFamily="34" charset="0"/>
                        <a:cs typeface="Arial" panose="020B0604020202020204" pitchFamily="34" charset="0"/>
                      </a:endParaRP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8EDEE"/>
                    </a:solidFill>
                  </a:tcPr>
                </a:tc>
                <a:tc>
                  <a:txBody>
                    <a:bodyPr/>
                    <a:lstStyle/>
                    <a:p>
                      <a:pPr fontAlgn="base">
                        <a:spcAft>
                          <a:spcPts val="600"/>
                        </a:spcAft>
                        <a:buNone/>
                      </a:pPr>
                      <a:r>
                        <a:rPr lang="en-GB" sz="1600" b="1">
                          <a:solidFill>
                            <a:schemeClr val="accent5">
                              <a:lumMod val="75000"/>
                            </a:schemeClr>
                          </a:solidFill>
                          <a:effectLst/>
                          <a:latin typeface="+mn-lt"/>
                          <a:ea typeface="Tahoma"/>
                          <a:cs typeface="Tahoma"/>
                        </a:rPr>
                        <a:t>4. Deliver integrated and accessible services for inclusion health</a:t>
                      </a:r>
                      <a:endParaRPr lang="en-GB" sz="1600">
                        <a:solidFill>
                          <a:schemeClr val="accent5">
                            <a:lumMod val="75000"/>
                          </a:schemeClr>
                        </a:solidFill>
                        <a:effectLst/>
                        <a:latin typeface="+mn-lt"/>
                        <a:ea typeface="Tahoma"/>
                        <a:cs typeface="Tahoma"/>
                      </a:endParaRP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8EDEE"/>
                    </a:solidFill>
                  </a:tcPr>
                </a:tc>
                <a:tc>
                  <a:txBody>
                    <a:bodyPr/>
                    <a:lstStyle/>
                    <a:p>
                      <a:pPr fontAlgn="base">
                        <a:spcAft>
                          <a:spcPts val="600"/>
                        </a:spcAft>
                        <a:buNone/>
                      </a:pPr>
                      <a:r>
                        <a:rPr lang="en-GB" sz="1400" b="1">
                          <a:effectLst/>
                          <a:latin typeface="+mn-lt"/>
                          <a:ea typeface="Tahoma"/>
                          <a:cs typeface="Tahoma"/>
                        </a:rPr>
                        <a:t>Strategically commission and co-design </a:t>
                      </a:r>
                      <a:r>
                        <a:rPr lang="en-GB" sz="1400">
                          <a:effectLst/>
                          <a:latin typeface="+mn-lt"/>
                          <a:ea typeface="Tahoma"/>
                          <a:cs typeface="Tahoma"/>
                        </a:rPr>
                        <a:t>neighbourhood services that support inclusion health needs e.g. specialist immediate care, mental health and housing pathways, and integrated substance misuse support. Mitigate for </a:t>
                      </a:r>
                      <a:r>
                        <a:rPr lang="en-GB" sz="1400" b="1">
                          <a:effectLst/>
                          <a:latin typeface="+mn-lt"/>
                          <a:ea typeface="Tahoma"/>
                          <a:cs typeface="Tahoma"/>
                        </a:rPr>
                        <a:t>digital exclusion </a:t>
                      </a:r>
                      <a:r>
                        <a:rPr lang="en-GB" sz="1400">
                          <a:effectLst/>
                          <a:latin typeface="+mn-lt"/>
                          <a:ea typeface="Tahoma"/>
                          <a:cs typeface="Tahoma"/>
                        </a:rPr>
                        <a:t>and </a:t>
                      </a:r>
                      <a:r>
                        <a:rPr lang="en-GB" sz="1400" b="1">
                          <a:effectLst/>
                          <a:latin typeface="+mn-lt"/>
                          <a:ea typeface="Tahoma"/>
                          <a:cs typeface="Tahoma"/>
                        </a:rPr>
                        <a:t>health literacy barriers</a:t>
                      </a:r>
                      <a:r>
                        <a:rPr lang="en-GB" sz="1400">
                          <a:effectLst/>
                          <a:latin typeface="+mn-lt"/>
                          <a:ea typeface="Tahoma"/>
                          <a:cs typeface="Tahoma"/>
                        </a:rPr>
                        <a:t>. </a:t>
                      </a:r>
                      <a:r>
                        <a:rPr lang="en-GB" sz="1400">
                          <a:effectLst/>
                          <a:latin typeface="+mn-lt"/>
                          <a:ea typeface="Tahoma" panose="020B0604030504040204" pitchFamily="34" charset="0"/>
                          <a:cs typeface="Tahoma" panose="020B0604030504040204" pitchFamily="34" charset="0"/>
                        </a:rPr>
                        <a:t>Use </a:t>
                      </a:r>
                      <a:r>
                        <a:rPr lang="en-GB" sz="1400" b="1">
                          <a:effectLst/>
                          <a:latin typeface="+mn-lt"/>
                          <a:ea typeface="Tahoma" panose="020B0604030504040204" pitchFamily="34" charset="0"/>
                          <a:cs typeface="Tahoma" panose="020B0604030504040204" pitchFamily="34" charset="0"/>
                        </a:rPr>
                        <a:t>alternative co-located settings </a:t>
                      </a:r>
                      <a:r>
                        <a:rPr lang="en-GB" sz="1400">
                          <a:effectLst/>
                          <a:latin typeface="+mn-lt"/>
                          <a:ea typeface="Tahoma" panose="020B0604030504040204" pitchFamily="34" charset="0"/>
                          <a:cs typeface="Tahoma" panose="020B0604030504040204" pitchFamily="34" charset="0"/>
                        </a:rPr>
                        <a:t>such as mobile clinics, outreach, community hubs and drop-in without appointments to reduce access barriers – work across organisational boundaries, including non-health services and VCSEs in line </a:t>
                      </a:r>
                      <a:endParaRPr lang="en-GB" sz="1400">
                        <a:effectLst/>
                        <a:latin typeface="+mn-lt"/>
                        <a:ea typeface="Tahoma"/>
                        <a:cs typeface="Tahoma"/>
                      </a:endParaRP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8EDEE"/>
                    </a:solidFill>
                  </a:tcPr>
                </a:tc>
                <a:extLst>
                  <a:ext uri="{0D108BD9-81ED-4DB2-BD59-A6C34878D82A}">
                    <a16:rowId xmlns:a16="http://schemas.microsoft.com/office/drawing/2014/main" val="2923385917"/>
                  </a:ext>
                </a:extLst>
              </a:tr>
              <a:tr h="948291">
                <a:tc>
                  <a:txBody>
                    <a:bodyPr/>
                    <a:lstStyle/>
                    <a:p>
                      <a:pPr fontAlgn="base">
                        <a:spcAft>
                          <a:spcPts val="1125"/>
                        </a:spcAft>
                        <a:buNone/>
                      </a:pPr>
                      <a:endParaRPr lang="en-GB" sz="1600">
                        <a:effectLst/>
                        <a:latin typeface="Arial" panose="020B0604020202020204" pitchFamily="34" charset="0"/>
                        <a:cs typeface="Arial" panose="020B0604020202020204" pitchFamily="34" charset="0"/>
                      </a:endParaRP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base">
                        <a:spcAft>
                          <a:spcPts val="600"/>
                        </a:spcAft>
                        <a:buNone/>
                      </a:pPr>
                      <a:r>
                        <a:rPr lang="en-GB" sz="1600" b="1">
                          <a:solidFill>
                            <a:schemeClr val="accent6"/>
                          </a:solidFill>
                          <a:effectLst/>
                          <a:latin typeface="+mn-lt"/>
                          <a:ea typeface="Tahoma"/>
                          <a:cs typeface="Tahoma"/>
                        </a:rPr>
                        <a:t>5. Demonstrate impact and improvement through action on inclusion health</a:t>
                      </a:r>
                      <a:endParaRPr lang="en-GB" sz="1600">
                        <a:solidFill>
                          <a:schemeClr val="accent6"/>
                        </a:solidFill>
                        <a:effectLst/>
                        <a:latin typeface="+mn-lt"/>
                        <a:ea typeface="Tahoma"/>
                        <a:cs typeface="Tahoma"/>
                      </a:endParaRP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fontAlgn="base">
                        <a:spcAft>
                          <a:spcPts val="600"/>
                        </a:spcAft>
                        <a:buNone/>
                      </a:pPr>
                      <a:r>
                        <a:rPr lang="en-GB" sz="1400">
                          <a:effectLst/>
                          <a:latin typeface="+mn-lt"/>
                          <a:ea typeface="Tahoma" panose="020B0604030504040204" pitchFamily="34" charset="0"/>
                          <a:cs typeface="Tahoma" panose="020B0604030504040204" pitchFamily="34" charset="0"/>
                        </a:rPr>
                        <a:t>Evaluate the impact of changes made. Ensure people with </a:t>
                      </a:r>
                      <a:r>
                        <a:rPr lang="en-GB" sz="1400" b="1">
                          <a:effectLst/>
                          <a:latin typeface="+mn-lt"/>
                          <a:ea typeface="Tahoma" panose="020B0604030504040204" pitchFamily="34" charset="0"/>
                          <a:cs typeface="Tahoma" panose="020B0604030504040204" pitchFamily="34" charset="0"/>
                        </a:rPr>
                        <a:t>lived experience inform service improvement and evaluation</a:t>
                      </a:r>
                      <a:r>
                        <a:rPr lang="en-GB" sz="1400">
                          <a:effectLst/>
                          <a:latin typeface="+mn-lt"/>
                          <a:ea typeface="Tahoma" panose="020B0604030504040204" pitchFamily="34" charset="0"/>
                          <a:cs typeface="Tahoma" panose="020B0604030504040204" pitchFamily="34" charset="0"/>
                        </a:rPr>
                        <a:t>, and i</a:t>
                      </a:r>
                      <a:r>
                        <a:rPr lang="en-GB" sz="1400" kern="1200">
                          <a:solidFill>
                            <a:schemeClr val="tx1"/>
                          </a:solidFill>
                          <a:effectLst/>
                          <a:latin typeface="+mn-lt"/>
                          <a:ea typeface="+mn-ea"/>
                          <a:cs typeface="+mn-cs"/>
                        </a:rPr>
                        <a:t>dentify accountability levers to ensure that inclusion health are meaningfully included in neighbourhood plans.</a:t>
                      </a:r>
                      <a:endParaRPr lang="en-GB" sz="1400">
                        <a:effectLst/>
                        <a:latin typeface="+mn-lt"/>
                        <a:ea typeface="Tahoma" panose="020B0604030504040204" pitchFamily="34" charset="0"/>
                        <a:cs typeface="Tahoma" panose="020B0604030504040204" pitchFamily="34" charset="0"/>
                      </a:endParaRPr>
                    </a:p>
                  </a:txBody>
                  <a:tcPr marL="18206" marR="18206" marT="9103" marB="91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48031757"/>
                  </a:ext>
                </a:extLst>
              </a:tr>
            </a:tbl>
          </a:graphicData>
        </a:graphic>
      </p:graphicFrame>
      <p:sp>
        <p:nvSpPr>
          <p:cNvPr id="3" name="Content Placeholder 2">
            <a:extLst>
              <a:ext uri="{FF2B5EF4-FFF2-40B4-BE49-F238E27FC236}">
                <a16:creationId xmlns:a16="http://schemas.microsoft.com/office/drawing/2014/main" id="{DD4C246C-A9C9-9731-0FA5-FA5BDB99F632}"/>
              </a:ext>
            </a:extLst>
          </p:cNvPr>
          <p:cNvSpPr txBox="1">
            <a:spLocks/>
          </p:cNvSpPr>
          <p:nvPr/>
        </p:nvSpPr>
        <p:spPr>
          <a:xfrm>
            <a:off x="361510" y="758638"/>
            <a:ext cx="11830490" cy="6262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600" b="1">
                <a:solidFill>
                  <a:srgbClr val="01A188"/>
                </a:solidFill>
                <a:ea typeface="Tahoma" panose="020B0604030504040204" pitchFamily="34" charset="0"/>
                <a:cs typeface="Tahoma" panose="020B0604030504040204" pitchFamily="34" charset="0"/>
              </a:rPr>
              <a:t>The 5 principles in NHS England’s National framework for NHS – action on inclusion health</a:t>
            </a:r>
            <a:r>
              <a:rPr lang="en-GB" sz="1600">
                <a:solidFill>
                  <a:srgbClr val="01A188"/>
                </a:solidFill>
                <a:ea typeface="Tahoma" panose="020B0604030504040204" pitchFamily="34" charset="0"/>
                <a:cs typeface="Tahoma" panose="020B0604030504040204" pitchFamily="34" charset="0"/>
              </a:rPr>
              <a:t> can be used as a template to consider how NHS organisations and system partners can embed inclusion health considerations within neighbourhood models.</a:t>
            </a:r>
          </a:p>
        </p:txBody>
      </p:sp>
      <p:pic>
        <p:nvPicPr>
          <p:cNvPr id="4" name="Graphic 3" descr="Badge Tick with solid fill">
            <a:extLst>
              <a:ext uri="{FF2B5EF4-FFF2-40B4-BE49-F238E27FC236}">
                <a16:creationId xmlns:a16="http://schemas.microsoft.com/office/drawing/2014/main" id="{97D2597F-EC6C-8563-3BA8-8C69EC3ADE9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43016" y="1373281"/>
            <a:ext cx="702364" cy="702364"/>
          </a:xfrm>
          <a:prstGeom prst="rect">
            <a:avLst/>
          </a:prstGeom>
        </p:spPr>
      </p:pic>
      <p:pic>
        <p:nvPicPr>
          <p:cNvPr id="5" name="Graphic 4" descr="Users with solid fill">
            <a:extLst>
              <a:ext uri="{FF2B5EF4-FFF2-40B4-BE49-F238E27FC236}">
                <a16:creationId xmlns:a16="http://schemas.microsoft.com/office/drawing/2014/main" id="{B4EE935D-E94C-F28A-76B8-93900AF923F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2313" y="2388313"/>
            <a:ext cx="612753" cy="612753"/>
          </a:xfrm>
          <a:prstGeom prst="rect">
            <a:avLst/>
          </a:prstGeom>
        </p:spPr>
      </p:pic>
      <p:pic>
        <p:nvPicPr>
          <p:cNvPr id="6" name="Graphic 5" descr="Remote work with solid fill">
            <a:extLst>
              <a:ext uri="{FF2B5EF4-FFF2-40B4-BE49-F238E27FC236}">
                <a16:creationId xmlns:a16="http://schemas.microsoft.com/office/drawing/2014/main" id="{9F177046-F852-1D67-E857-E6395272428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1510" y="3287112"/>
            <a:ext cx="612753" cy="612753"/>
          </a:xfrm>
          <a:prstGeom prst="rect">
            <a:avLst/>
          </a:prstGeom>
        </p:spPr>
      </p:pic>
      <p:pic>
        <p:nvPicPr>
          <p:cNvPr id="7" name="Graphic 6" descr="Cheers with solid fill">
            <a:extLst>
              <a:ext uri="{FF2B5EF4-FFF2-40B4-BE49-F238E27FC236}">
                <a16:creationId xmlns:a16="http://schemas.microsoft.com/office/drawing/2014/main" id="{B6EE3A8D-8C48-204F-EB62-FE8111A43F4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0037" y="4344004"/>
            <a:ext cx="612753" cy="612753"/>
          </a:xfrm>
          <a:prstGeom prst="rect">
            <a:avLst/>
          </a:prstGeom>
        </p:spPr>
      </p:pic>
      <p:pic>
        <p:nvPicPr>
          <p:cNvPr id="8" name="Graphic 7" descr="Bar graph with upward trend with solid fill">
            <a:extLst>
              <a:ext uri="{FF2B5EF4-FFF2-40B4-BE49-F238E27FC236}">
                <a16:creationId xmlns:a16="http://schemas.microsoft.com/office/drawing/2014/main" id="{FEA39A82-225F-7900-A57D-133FECDE93C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87821" y="5505405"/>
            <a:ext cx="612753" cy="612753"/>
          </a:xfrm>
          <a:prstGeom prst="rect">
            <a:avLst/>
          </a:prstGeom>
        </p:spPr>
      </p:pic>
      <p:sp>
        <p:nvSpPr>
          <p:cNvPr id="9" name="Title 1">
            <a:extLst>
              <a:ext uri="{FF2B5EF4-FFF2-40B4-BE49-F238E27FC236}">
                <a16:creationId xmlns:a16="http://schemas.microsoft.com/office/drawing/2014/main" id="{6C46EF9C-5499-4EC1-F0FD-DEFED9CA297B}"/>
              </a:ext>
            </a:extLst>
          </p:cNvPr>
          <p:cNvSpPr txBox="1">
            <a:spLocks/>
          </p:cNvSpPr>
          <p:nvPr/>
        </p:nvSpPr>
        <p:spPr>
          <a:xfrm>
            <a:off x="393923" y="140260"/>
            <a:ext cx="11404154" cy="695727"/>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latin typeface="+mn-lt"/>
                <a:ea typeface="Tahoma" panose="020B0604030504040204" pitchFamily="34" charset="0"/>
                <a:cs typeface="Tahoma" panose="020B0604030504040204" pitchFamily="34" charset="0"/>
              </a:rPr>
              <a:t>Neighbourhood health – principles for action</a:t>
            </a:r>
          </a:p>
        </p:txBody>
      </p:sp>
    </p:spTree>
    <p:extLst>
      <p:ext uri="{BB962C8B-B14F-4D97-AF65-F5344CB8AC3E}">
        <p14:creationId xmlns:p14="http://schemas.microsoft.com/office/powerpoint/2010/main" val="1671562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1F7D6-AF4A-CAB2-24AE-B0FF321D9D4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36EC38-A4F6-B58D-7613-38F9D6C49D26}"/>
              </a:ext>
            </a:extLst>
          </p:cNvPr>
          <p:cNvSpPr>
            <a:spLocks noGrp="1"/>
          </p:cNvSpPr>
          <p:nvPr>
            <p:ph sz="half" idx="1"/>
          </p:nvPr>
        </p:nvSpPr>
        <p:spPr>
          <a:xfrm>
            <a:off x="433890" y="526229"/>
            <a:ext cx="5580000" cy="5165898"/>
          </a:xfrm>
        </p:spPr>
        <p:txBody>
          <a:bodyPr>
            <a:normAutofit/>
          </a:bodyPr>
          <a:lstStyle/>
          <a:p>
            <a:endParaRPr lang="en-GB" sz="1800" b="1" u="sng" kern="100">
              <a:effectLst/>
              <a:ea typeface="Tahoma" panose="020B0604030504040204" pitchFamily="34" charset="0"/>
              <a:cs typeface="Tahoma" panose="020B0604030504040204" pitchFamily="34" charset="0"/>
              <a:hlinkClick r:id="" action="ppaction://noaction"/>
            </a:endParaRPr>
          </a:p>
          <a:p>
            <a:endParaRPr lang="en-GB" sz="1500"/>
          </a:p>
        </p:txBody>
      </p:sp>
      <p:sp>
        <p:nvSpPr>
          <p:cNvPr id="4" name="TextBox 3">
            <a:extLst>
              <a:ext uri="{FF2B5EF4-FFF2-40B4-BE49-F238E27FC236}">
                <a16:creationId xmlns:a16="http://schemas.microsoft.com/office/drawing/2014/main" id="{C1330356-B42B-685C-D133-83A58AE9BEA0}"/>
              </a:ext>
            </a:extLst>
          </p:cNvPr>
          <p:cNvSpPr txBox="1"/>
          <p:nvPr/>
        </p:nvSpPr>
        <p:spPr>
          <a:xfrm>
            <a:off x="433890" y="988457"/>
            <a:ext cx="11726042" cy="4093428"/>
          </a:xfrm>
          <a:prstGeom prst="rect">
            <a:avLst/>
          </a:prstGeom>
          <a:noFill/>
        </p:spPr>
        <p:txBody>
          <a:bodyPr wrap="square" lIns="91440" tIns="45720" rIns="91440" bIns="45720" anchor="t">
            <a:spAutoFit/>
          </a:bodyPr>
          <a:lstStyle/>
          <a:p>
            <a:r>
              <a:rPr lang="en-GB" sz="2000" b="1">
                <a:solidFill>
                  <a:srgbClr val="01A188"/>
                </a:solidFill>
                <a:ea typeface="Tahoma" panose="020B0604030504040204" pitchFamily="34" charset="0"/>
                <a:cs typeface="Tahoma" panose="020B0604030504040204" pitchFamily="34" charset="0"/>
              </a:rPr>
              <a:t>To support implementation of the national Inclusion Health Framework and improve access, experience and outcomes for these communities, DHSC, OHID, NHSE and UKHSA have developed a national suite of resources to support system leaders drive action.</a:t>
            </a:r>
            <a:endParaRPr lang="en-GB" sz="2400" b="0" kern="100">
              <a:ea typeface="Tahoma" panose="020B0604030504040204" pitchFamily="34" charset="0"/>
              <a:cs typeface="Tahoma" panose="020B0604030504040204" pitchFamily="34" charset="0"/>
            </a:endParaRPr>
          </a:p>
          <a:p>
            <a:pPr marL="285750" indent="-285750">
              <a:spcAft>
                <a:spcPts val="0"/>
              </a:spcAft>
              <a:buFont typeface="Arial" panose="020B0604020202020204" pitchFamily="34" charset="0"/>
              <a:buChar char="•"/>
            </a:pPr>
            <a:endParaRPr lang="en-GB" sz="2000" b="0">
              <a:effectLst/>
              <a:ea typeface="Tahoma" panose="020B0604030504040204" pitchFamily="34" charset="0"/>
              <a:cs typeface="Tahoma" panose="020B0604030504040204" pitchFamily="34" charset="0"/>
            </a:endParaRPr>
          </a:p>
          <a:p>
            <a:pPr marL="285750" indent="-285750">
              <a:spcAft>
                <a:spcPts val="0"/>
              </a:spcAft>
              <a:buFont typeface="Arial" panose="020B0604020202020204" pitchFamily="34" charset="0"/>
              <a:buChar char="•"/>
            </a:pPr>
            <a:r>
              <a:rPr lang="en-GB" sz="2000" b="1">
                <a:effectLst/>
                <a:ea typeface="Tahoma" panose="020B0604030504040204" pitchFamily="34" charset="0"/>
                <a:cs typeface="Tahoma" panose="020B0604030504040204" pitchFamily="34" charset="0"/>
              </a:rPr>
              <a:t>Inclusion </a:t>
            </a:r>
            <a:r>
              <a:rPr lang="en-GB" sz="2000" b="1">
                <a:ea typeface="Tahoma" panose="020B0604030504040204" pitchFamily="34" charset="0"/>
                <a:cs typeface="Tahoma" panose="020B0604030504040204" pitchFamily="34" charset="0"/>
              </a:rPr>
              <a:t>H</a:t>
            </a:r>
            <a:r>
              <a:rPr lang="en-GB" sz="2000" b="1">
                <a:effectLst/>
                <a:ea typeface="Tahoma" panose="020B0604030504040204" pitchFamily="34" charset="0"/>
                <a:cs typeface="Tahoma" panose="020B0604030504040204" pitchFamily="34" charset="0"/>
              </a:rPr>
              <a:t>ealth </a:t>
            </a:r>
            <a:r>
              <a:rPr lang="en-GB" sz="2000" b="1">
                <a:ea typeface="Tahoma" panose="020B0604030504040204" pitchFamily="34" charset="0"/>
                <a:cs typeface="Tahoma" panose="020B0604030504040204" pitchFamily="34" charset="0"/>
              </a:rPr>
              <a:t>D</a:t>
            </a:r>
            <a:r>
              <a:rPr lang="en-GB" sz="2000" b="1">
                <a:effectLst/>
                <a:ea typeface="Tahoma" panose="020B0604030504040204" pitchFamily="34" charset="0"/>
                <a:cs typeface="Tahoma" panose="020B0604030504040204" pitchFamily="34" charset="0"/>
              </a:rPr>
              <a:t>ata and Intelligence Dashboard</a:t>
            </a:r>
          </a:p>
          <a:p>
            <a:pPr marL="285750" indent="-285750">
              <a:buFont typeface="Arial" panose="020B0604020202020204" pitchFamily="34" charset="0"/>
              <a:buChar char="•"/>
            </a:pPr>
            <a:r>
              <a:rPr lang="en-GB" sz="2000" b="1">
                <a:ea typeface="Tahoma"/>
                <a:cs typeface="Tahoma"/>
              </a:rPr>
              <a:t>Inclusion Health Self-Assessment Tool</a:t>
            </a:r>
          </a:p>
          <a:p>
            <a:pPr marL="285750" indent="-285750">
              <a:spcAft>
                <a:spcPts val="0"/>
              </a:spcAft>
              <a:buFont typeface="Arial" panose="020B0604020202020204" pitchFamily="34" charset="0"/>
              <a:buChar char="•"/>
            </a:pPr>
            <a:r>
              <a:rPr lang="en-GB" sz="2000" b="1">
                <a:ea typeface="Tahoma"/>
                <a:cs typeface="Tahoma"/>
              </a:rPr>
              <a:t>Inclusion</a:t>
            </a:r>
            <a:r>
              <a:rPr lang="en-GB" sz="2000" b="1">
                <a:effectLst/>
                <a:ea typeface="Tahoma"/>
                <a:cs typeface="Tahoma"/>
              </a:rPr>
              <a:t> Health Safeguarding Self-</a:t>
            </a:r>
            <a:r>
              <a:rPr lang="en-GB" sz="2000" b="1">
                <a:ea typeface="Tahoma"/>
                <a:cs typeface="Tahoma"/>
              </a:rPr>
              <a:t>Assessment Tool</a:t>
            </a:r>
            <a:endParaRPr lang="en-GB"/>
          </a:p>
          <a:p>
            <a:pPr marL="285750" indent="-285750">
              <a:spcAft>
                <a:spcPts val="0"/>
              </a:spcAft>
              <a:buFont typeface="Arial" panose="020B0604020202020204" pitchFamily="34" charset="0"/>
              <a:buChar char="•"/>
            </a:pPr>
            <a:r>
              <a:rPr lang="en-GB" sz="2000" b="1">
                <a:effectLst/>
                <a:ea typeface="Tahoma" panose="020B0604030504040204" pitchFamily="34" charset="0"/>
                <a:cs typeface="Tahoma" panose="020B0604030504040204" pitchFamily="34" charset="0"/>
              </a:rPr>
              <a:t>Inclusion Health Services Mapping Tool</a:t>
            </a:r>
          </a:p>
          <a:p>
            <a:pPr marL="285750" indent="-285750">
              <a:spcAft>
                <a:spcPts val="0"/>
              </a:spcAft>
              <a:buFont typeface="Arial" panose="020B0604020202020204" pitchFamily="34" charset="0"/>
              <a:buChar char="•"/>
            </a:pPr>
            <a:r>
              <a:rPr lang="en-GB" sz="2000" b="1">
                <a:ea typeface="Tahoma" panose="020B0604030504040204" pitchFamily="34" charset="0"/>
                <a:cs typeface="Tahoma" panose="020B0604030504040204" pitchFamily="34" charset="0"/>
              </a:rPr>
              <a:t>Health Equity Assessment Tool (HEAT)</a:t>
            </a:r>
            <a:endParaRPr lang="en-GB" sz="2000" b="1">
              <a:effectLst/>
              <a:ea typeface="Tahoma" panose="020B0604030504040204" pitchFamily="34" charset="0"/>
              <a:cs typeface="Tahoma" panose="020B0604030504040204" pitchFamily="34" charset="0"/>
            </a:endParaRPr>
          </a:p>
          <a:p>
            <a:pPr marL="285750" indent="-285750">
              <a:spcAft>
                <a:spcPts val="0"/>
              </a:spcAft>
              <a:buFont typeface="Arial" panose="020B0604020202020204" pitchFamily="34" charset="0"/>
              <a:buChar char="•"/>
            </a:pPr>
            <a:endParaRPr lang="en-GB" sz="2000" b="0">
              <a:ea typeface="Tahoma" panose="020B0604030504040204" pitchFamily="34" charset="0"/>
              <a:cs typeface="Tahoma" panose="020B0604030504040204" pitchFamily="34" charset="0"/>
            </a:endParaRPr>
          </a:p>
          <a:p>
            <a:pPr>
              <a:spcAft>
                <a:spcPts val="0"/>
              </a:spcAft>
            </a:pPr>
            <a:r>
              <a:rPr lang="en-GB" sz="2000" b="0">
                <a:effectLst/>
                <a:ea typeface="Tahoma" panose="020B0604030504040204" pitchFamily="34" charset="0"/>
                <a:cs typeface="Tahoma" panose="020B0604030504040204" pitchFamily="34" charset="0"/>
              </a:rPr>
              <a:t>These resources are all hosted on the Inclusion Health page </a:t>
            </a:r>
            <a:r>
              <a:rPr lang="en-GB" sz="2000">
                <a:ea typeface="Tahoma" panose="020B0604030504040204" pitchFamily="34" charset="0"/>
                <a:cs typeface="Tahoma" panose="020B0604030504040204" pitchFamily="34" charset="0"/>
              </a:rPr>
              <a:t>within </a:t>
            </a:r>
            <a:r>
              <a:rPr lang="en-GB" sz="2000" b="0">
                <a:effectLst/>
                <a:ea typeface="Tahoma" panose="020B0604030504040204" pitchFamily="34" charset="0"/>
                <a:cs typeface="Tahoma" panose="020B0604030504040204" pitchFamily="34" charset="0"/>
              </a:rPr>
              <a:t>the </a:t>
            </a:r>
            <a:r>
              <a:rPr lang="en-GB" sz="2000" b="0">
                <a:effectLst/>
                <a:ea typeface="Tahoma" panose="020B0604030504040204" pitchFamily="34" charset="0"/>
                <a:cs typeface="Tahoma" panose="020B0604030504040204" pitchFamily="34" charset="0"/>
                <a:hlinkClick r:id="rId2"/>
              </a:rPr>
              <a:t>Healthcare Inequalities Improvement Programme Futures </a:t>
            </a:r>
            <a:r>
              <a:rPr lang="en-GB" sz="2000" b="0">
                <a:effectLst/>
                <a:ea typeface="Tahoma" panose="020B0604030504040204" pitchFamily="34" charset="0"/>
                <a:cs typeface="Tahoma" panose="020B0604030504040204" pitchFamily="34" charset="0"/>
              </a:rPr>
              <a:t>space. </a:t>
            </a:r>
          </a:p>
          <a:p>
            <a:pPr>
              <a:spcAft>
                <a:spcPts val="0"/>
              </a:spcAft>
            </a:pPr>
            <a:endParaRPr lang="en-GB" sz="2000" u="sng">
              <a:ea typeface="Tahoma" panose="020B0604030504040204" pitchFamily="34" charset="0"/>
              <a:cs typeface="Tahoma" panose="020B0604030504040204" pitchFamily="34" charset="0"/>
            </a:endParaRPr>
          </a:p>
        </p:txBody>
      </p:sp>
      <p:sp>
        <p:nvSpPr>
          <p:cNvPr id="5" name="Title 1">
            <a:extLst>
              <a:ext uri="{FF2B5EF4-FFF2-40B4-BE49-F238E27FC236}">
                <a16:creationId xmlns:a16="http://schemas.microsoft.com/office/drawing/2014/main" id="{CB6D8C93-03B3-C0FC-7CE8-561330A7E583}"/>
              </a:ext>
            </a:extLst>
          </p:cNvPr>
          <p:cNvSpPr txBox="1">
            <a:spLocks/>
          </p:cNvSpPr>
          <p:nvPr/>
        </p:nvSpPr>
        <p:spPr>
          <a:xfrm>
            <a:off x="140544" y="367946"/>
            <a:ext cx="11446163"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a:latin typeface="+mn-lt"/>
                <a:ea typeface="Tahoma" panose="020B0604030504040204" pitchFamily="34" charset="0"/>
                <a:cs typeface="Tahoma" panose="020B0604030504040204" pitchFamily="34" charset="0"/>
              </a:rPr>
              <a:t>9. Resources to support action</a:t>
            </a:r>
          </a:p>
        </p:txBody>
      </p:sp>
    </p:spTree>
    <p:extLst>
      <p:ext uri="{BB962C8B-B14F-4D97-AF65-F5344CB8AC3E}">
        <p14:creationId xmlns:p14="http://schemas.microsoft.com/office/powerpoint/2010/main" val="4181062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09312-C8CF-F8F2-9354-23924A7C0E08}"/>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507ABD8-02F8-F017-7800-36F679A60A47}"/>
              </a:ext>
            </a:extLst>
          </p:cNvPr>
          <p:cNvSpPr/>
          <p:nvPr/>
        </p:nvSpPr>
        <p:spPr>
          <a:xfrm>
            <a:off x="360000" y="965606"/>
            <a:ext cx="5192237" cy="5318151"/>
          </a:xfrm>
          <a:prstGeom prst="rect">
            <a:avLst/>
          </a:prstGeom>
          <a:noFill/>
          <a:ln w="28575">
            <a:solidFill>
              <a:srgbClr val="00A1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80E413F-F186-A43B-3552-D222985BE587}"/>
              </a:ext>
            </a:extLst>
          </p:cNvPr>
          <p:cNvSpPr>
            <a:spLocks noGrp="1"/>
          </p:cNvSpPr>
          <p:nvPr>
            <p:ph type="title"/>
          </p:nvPr>
        </p:nvSpPr>
        <p:spPr>
          <a:xfrm>
            <a:off x="360000" y="326260"/>
            <a:ext cx="10515600" cy="569271"/>
          </a:xfrm>
        </p:spPr>
        <p:txBody>
          <a:bodyPr>
            <a:normAutofit/>
          </a:bodyPr>
          <a:lstStyle/>
          <a:p>
            <a:r>
              <a:rPr lang="en-GB" sz="3200">
                <a:solidFill>
                  <a:schemeClr val="accent5">
                    <a:lumMod val="50000"/>
                  </a:schemeClr>
                </a:solidFill>
                <a:latin typeface="+mn-lt"/>
                <a:ea typeface="Tahoma" panose="020B0604030504040204" pitchFamily="34" charset="0"/>
                <a:cs typeface="Tahoma" panose="020B0604030504040204" pitchFamily="34" charset="0"/>
              </a:rPr>
              <a:t>Inclusion Health Data and Intelligence Resource</a:t>
            </a:r>
            <a:endParaRPr lang="en-GB" sz="3200">
              <a:solidFill>
                <a:schemeClr val="accent5">
                  <a:lumMod val="50000"/>
                </a:schemeClr>
              </a:solidFill>
              <a:latin typeface="+mn-lt"/>
            </a:endParaRPr>
          </a:p>
        </p:txBody>
      </p:sp>
      <p:sp>
        <p:nvSpPr>
          <p:cNvPr id="4" name="Content Placeholder 3">
            <a:extLst>
              <a:ext uri="{FF2B5EF4-FFF2-40B4-BE49-F238E27FC236}">
                <a16:creationId xmlns:a16="http://schemas.microsoft.com/office/drawing/2014/main" id="{409CBA61-5735-6519-AFD9-AC081388897F}"/>
              </a:ext>
            </a:extLst>
          </p:cNvPr>
          <p:cNvSpPr txBox="1">
            <a:spLocks/>
          </p:cNvSpPr>
          <p:nvPr/>
        </p:nvSpPr>
        <p:spPr>
          <a:xfrm>
            <a:off x="5644343" y="1082552"/>
            <a:ext cx="6350922" cy="331488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a:solidFill>
                  <a:schemeClr val="tx1"/>
                </a:solidFill>
                <a:ea typeface="Tahoma" panose="020B0604030504040204" pitchFamily="34" charset="0"/>
                <a:cs typeface="Tahoma" panose="020B0604030504040204" pitchFamily="34" charset="0"/>
              </a:rPr>
              <a:t>Audience: </a:t>
            </a:r>
          </a:p>
          <a:p>
            <a:pPr marL="0" indent="0">
              <a:buNone/>
            </a:pPr>
            <a:r>
              <a:rPr lang="en-GB" sz="1800">
                <a:solidFill>
                  <a:schemeClr val="tx1"/>
                </a:solidFill>
                <a:ea typeface="Tahoma" panose="020B0604030504040204" pitchFamily="34" charset="0"/>
                <a:cs typeface="Tahoma" panose="020B0604030504040204" pitchFamily="34" charset="0"/>
              </a:rPr>
              <a:t>The target audience is the professional workforce across health and care, including:</a:t>
            </a:r>
          </a:p>
          <a:p>
            <a:r>
              <a:rPr lang="en-GB" sz="1800">
                <a:solidFill>
                  <a:schemeClr val="tx1"/>
                </a:solidFill>
                <a:ea typeface="Tahoma" panose="020B0604030504040204" pitchFamily="34" charset="0"/>
                <a:cs typeface="Tahoma" panose="020B0604030504040204" pitchFamily="34" charset="0"/>
              </a:rPr>
              <a:t>LA public health and other departments</a:t>
            </a:r>
          </a:p>
          <a:p>
            <a:r>
              <a:rPr lang="en-GB" sz="1800">
                <a:solidFill>
                  <a:schemeClr val="tx1"/>
                </a:solidFill>
                <a:ea typeface="Tahoma" panose="020B0604030504040204" pitchFamily="34" charset="0"/>
                <a:cs typeface="Tahoma" panose="020B0604030504040204" pitchFamily="34" charset="0"/>
              </a:rPr>
              <a:t>NHS commissioners and providers</a:t>
            </a:r>
          </a:p>
          <a:p>
            <a:r>
              <a:rPr lang="en-GB" sz="1800">
                <a:solidFill>
                  <a:schemeClr val="tx1"/>
                </a:solidFill>
                <a:ea typeface="Tahoma" panose="020B0604030504040204" pitchFamily="34" charset="0"/>
                <a:cs typeface="Tahoma" panose="020B0604030504040204" pitchFamily="34" charset="0"/>
              </a:rPr>
              <a:t>Police</a:t>
            </a:r>
          </a:p>
          <a:p>
            <a:r>
              <a:rPr lang="en-GB" sz="1800">
                <a:solidFill>
                  <a:schemeClr val="tx1"/>
                </a:solidFill>
                <a:ea typeface="Tahoma" panose="020B0604030504040204" pitchFamily="34" charset="0"/>
                <a:cs typeface="Tahoma" panose="020B0604030504040204" pitchFamily="34" charset="0"/>
              </a:rPr>
              <a:t>Probation</a:t>
            </a:r>
          </a:p>
          <a:p>
            <a:r>
              <a:rPr lang="en-GB" sz="1800">
                <a:solidFill>
                  <a:schemeClr val="tx1"/>
                </a:solidFill>
                <a:ea typeface="Tahoma" panose="020B0604030504040204" pitchFamily="34" charset="0"/>
                <a:cs typeface="Tahoma" panose="020B0604030504040204" pitchFamily="34" charset="0"/>
              </a:rPr>
              <a:t>VCSEs as well as local networks. </a:t>
            </a:r>
          </a:p>
        </p:txBody>
      </p:sp>
      <p:pic>
        <p:nvPicPr>
          <p:cNvPr id="5" name="Graphic 4" descr="Bar chart with solid fill">
            <a:extLst>
              <a:ext uri="{FF2B5EF4-FFF2-40B4-BE49-F238E27FC236}">
                <a16:creationId xmlns:a16="http://schemas.microsoft.com/office/drawing/2014/main" id="{3AA70E7E-3541-396F-7B07-FC0B342238A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986701" y="97682"/>
            <a:ext cx="797849" cy="797849"/>
          </a:xfrm>
          <a:prstGeom prst="rect">
            <a:avLst/>
          </a:prstGeom>
        </p:spPr>
      </p:pic>
      <p:pic>
        <p:nvPicPr>
          <p:cNvPr id="6" name="Picture 5">
            <a:extLst>
              <a:ext uri="{FF2B5EF4-FFF2-40B4-BE49-F238E27FC236}">
                <a16:creationId xmlns:a16="http://schemas.microsoft.com/office/drawing/2014/main" id="{22FE8F21-9840-24AD-B8EF-476FD772394F}"/>
              </a:ext>
            </a:extLst>
          </p:cNvPr>
          <p:cNvPicPr>
            <a:picLocks noChangeAspect="1"/>
          </p:cNvPicPr>
          <p:nvPr/>
        </p:nvPicPr>
        <p:blipFill>
          <a:blip r:embed="rId3"/>
          <a:stretch>
            <a:fillRect/>
          </a:stretch>
        </p:blipFill>
        <p:spPr>
          <a:xfrm>
            <a:off x="7512205" y="4275555"/>
            <a:ext cx="3837708" cy="2119714"/>
          </a:xfrm>
          <a:prstGeom prst="rect">
            <a:avLst/>
          </a:prstGeom>
        </p:spPr>
      </p:pic>
      <p:sp>
        <p:nvSpPr>
          <p:cNvPr id="8" name="TextBox 7">
            <a:extLst>
              <a:ext uri="{FF2B5EF4-FFF2-40B4-BE49-F238E27FC236}">
                <a16:creationId xmlns:a16="http://schemas.microsoft.com/office/drawing/2014/main" id="{FECBE600-7092-13F7-1188-D62E691B10AE}"/>
              </a:ext>
            </a:extLst>
          </p:cNvPr>
          <p:cNvSpPr txBox="1"/>
          <p:nvPr/>
        </p:nvSpPr>
        <p:spPr>
          <a:xfrm>
            <a:off x="421633" y="972343"/>
            <a:ext cx="5130603" cy="5032147"/>
          </a:xfrm>
          <a:prstGeom prst="rect">
            <a:avLst/>
          </a:prstGeom>
          <a:noFill/>
        </p:spPr>
        <p:txBody>
          <a:bodyPr wrap="square">
            <a:spAutoFit/>
          </a:bodyPr>
          <a:lstStyle/>
          <a:p>
            <a:pPr>
              <a:spcAft>
                <a:spcPts val="600"/>
              </a:spcAft>
            </a:pPr>
            <a:r>
              <a:rPr lang="en-GB" sz="1800" b="1">
                <a:ea typeface="Tahoma" panose="020B0604030504040204" pitchFamily="34" charset="0"/>
                <a:cs typeface="Tahoma" panose="020B0604030504040204" pitchFamily="34" charset="0"/>
              </a:rPr>
              <a:t>About:</a:t>
            </a:r>
          </a:p>
          <a:p>
            <a:pPr>
              <a:spcAft>
                <a:spcPts val="600"/>
              </a:spcAft>
            </a:pPr>
            <a:r>
              <a:rPr lang="en-GB" sz="1800" b="0">
                <a:ea typeface="Tahoma" panose="020B0604030504040204" pitchFamily="34" charset="0"/>
                <a:cs typeface="Tahoma" panose="020B0604030504040204" pitchFamily="34" charset="0"/>
              </a:rPr>
              <a:t>The </a:t>
            </a:r>
            <a:r>
              <a:rPr lang="en-GB" sz="1800" b="0">
                <a:ea typeface="Tahoma" panose="020B0604030504040204" pitchFamily="34" charset="0"/>
                <a:cs typeface="Tahoma" panose="020B0604030504040204" pitchFamily="34" charset="0"/>
                <a:hlinkClick r:id="rId4"/>
              </a:rPr>
              <a:t>Inclusion Health Data and Intelligence Resource for </a:t>
            </a:r>
            <a:r>
              <a:rPr lang="en-GB">
                <a:ea typeface="Tahoma" panose="020B0604030504040204" pitchFamily="34" charset="0"/>
                <a:cs typeface="Tahoma" panose="020B0604030504040204" pitchFamily="34" charset="0"/>
                <a:hlinkClick r:id="rId4"/>
              </a:rPr>
              <a:t>England </a:t>
            </a:r>
            <a:r>
              <a:rPr lang="en-GB">
                <a:ea typeface="Tahoma" panose="020B0604030504040204" pitchFamily="34" charset="0"/>
                <a:cs typeface="Tahoma" panose="020B0604030504040204" pitchFamily="34" charset="0"/>
              </a:rPr>
              <a:t>is an </a:t>
            </a:r>
            <a:r>
              <a:rPr lang="en-GB"/>
              <a:t>interactive resource which has been a collaborative project between DHSC OHID, UKHSA, NHSE with representatives from local government, ICB and VCSE </a:t>
            </a:r>
            <a:r>
              <a:rPr lang="en-GB" b="1"/>
              <a:t>to support work on inclusion health</a:t>
            </a:r>
            <a:r>
              <a:rPr lang="en-GB"/>
              <a:t> </a:t>
            </a:r>
            <a:r>
              <a:rPr lang="en-GB" b="1"/>
              <a:t>at a local level. </a:t>
            </a:r>
          </a:p>
          <a:p>
            <a:pPr>
              <a:spcAft>
                <a:spcPts val="600"/>
              </a:spcAft>
            </a:pPr>
            <a:r>
              <a:rPr lang="en-GB"/>
              <a:t>Its purpose is to support informed decision-making and develop tailored solutions to the specific challenges these groups encounter.</a:t>
            </a:r>
          </a:p>
          <a:p>
            <a:pPr>
              <a:spcAft>
                <a:spcPts val="600"/>
              </a:spcAft>
            </a:pPr>
            <a:r>
              <a:rPr lang="en-GB"/>
              <a:t>It contains a summary of statistics </a:t>
            </a:r>
            <a:r>
              <a:rPr lang="en-GB" b="1"/>
              <a:t>already in the public domain</a:t>
            </a:r>
            <a:r>
              <a:rPr lang="en-GB"/>
              <a:t> and brings these together into one place with accompanying narrative to highlight the importance of addressing the needs of inclusion health groups across different organisations, sectors, and programmes of work. </a:t>
            </a:r>
            <a:endParaRPr lang="en-GB" sz="1800" b="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29045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4C280-4D3A-6442-3BCB-F41C628F58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CCF9F5-98F8-D009-1354-3552926B3E5C}"/>
              </a:ext>
            </a:extLst>
          </p:cNvPr>
          <p:cNvSpPr>
            <a:spLocks noGrp="1"/>
          </p:cNvSpPr>
          <p:nvPr>
            <p:ph type="title"/>
          </p:nvPr>
        </p:nvSpPr>
        <p:spPr>
          <a:xfrm>
            <a:off x="386543" y="232756"/>
            <a:ext cx="10515600" cy="706582"/>
          </a:xfrm>
        </p:spPr>
        <p:txBody>
          <a:bodyPr>
            <a:normAutofit/>
          </a:bodyPr>
          <a:lstStyle/>
          <a:p>
            <a:pPr>
              <a:spcAft>
                <a:spcPts val="0"/>
              </a:spcAft>
            </a:pPr>
            <a:r>
              <a:rPr lang="en-GB" sz="3200">
                <a:solidFill>
                  <a:schemeClr val="accent6"/>
                </a:solidFill>
                <a:latin typeface="+mn-lt"/>
                <a:ea typeface="Tahoma" panose="020B0604030504040204" pitchFamily="34" charset="0"/>
                <a:cs typeface="Tahoma" panose="020B0604030504040204" pitchFamily="34" charset="0"/>
              </a:rPr>
              <a:t>Inclusion Health Self-Assessment Tool</a:t>
            </a:r>
          </a:p>
        </p:txBody>
      </p:sp>
      <p:sp>
        <p:nvSpPr>
          <p:cNvPr id="4" name="Content Placeholder 3">
            <a:extLst>
              <a:ext uri="{FF2B5EF4-FFF2-40B4-BE49-F238E27FC236}">
                <a16:creationId xmlns:a16="http://schemas.microsoft.com/office/drawing/2014/main" id="{923F6C87-BB67-7024-6BEA-C48BF53E43D0}"/>
              </a:ext>
            </a:extLst>
          </p:cNvPr>
          <p:cNvSpPr txBox="1">
            <a:spLocks/>
          </p:cNvSpPr>
          <p:nvPr/>
        </p:nvSpPr>
        <p:spPr>
          <a:xfrm>
            <a:off x="6006072" y="1034093"/>
            <a:ext cx="6117995" cy="195990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a:solidFill>
                  <a:schemeClr val="tx1"/>
                </a:solidFill>
                <a:ea typeface="Tahoma" panose="020B0604030504040204" pitchFamily="34" charset="0"/>
                <a:cs typeface="Tahoma" panose="020B0604030504040204" pitchFamily="34" charset="0"/>
              </a:rPr>
              <a:t>Audience: </a:t>
            </a:r>
          </a:p>
          <a:p>
            <a:pPr marL="285750" indent="-285750"/>
            <a:r>
              <a:rPr lang="en-GB" sz="1800">
                <a:solidFill>
                  <a:schemeClr val="tx1"/>
                </a:solidFill>
                <a:ea typeface="Tahoma" panose="020B0604030504040204" pitchFamily="34" charset="0"/>
                <a:cs typeface="Tahoma" panose="020B0604030504040204" pitchFamily="34" charset="0"/>
              </a:rPr>
              <a:t>ICBs and other NHS organisations to support the implementation of the NHS inclusion health framework </a:t>
            </a:r>
          </a:p>
          <a:p>
            <a:pPr marL="285750" indent="-285750"/>
            <a:r>
              <a:rPr lang="en-GB" sz="1800">
                <a:solidFill>
                  <a:schemeClr val="tx1"/>
                </a:solidFill>
                <a:ea typeface="Tahoma" panose="020B0604030504040204" pitchFamily="34" charset="0"/>
                <a:cs typeface="Tahoma" panose="020B0604030504040204" pitchFamily="34" charset="0"/>
              </a:rPr>
              <a:t>LA, VCSE organisations and other system partners.</a:t>
            </a:r>
          </a:p>
        </p:txBody>
      </p:sp>
      <p:pic>
        <p:nvPicPr>
          <p:cNvPr id="5" name="Picture 4">
            <a:extLst>
              <a:ext uri="{FF2B5EF4-FFF2-40B4-BE49-F238E27FC236}">
                <a16:creationId xmlns:a16="http://schemas.microsoft.com/office/drawing/2014/main" id="{545968A5-FAAF-7721-DA9A-4782077FDC63}"/>
              </a:ext>
            </a:extLst>
          </p:cNvPr>
          <p:cNvPicPr>
            <a:picLocks noChangeAspect="1"/>
          </p:cNvPicPr>
          <p:nvPr/>
        </p:nvPicPr>
        <p:blipFill>
          <a:blip r:embed="rId2"/>
          <a:stretch>
            <a:fillRect/>
          </a:stretch>
        </p:blipFill>
        <p:spPr>
          <a:xfrm>
            <a:off x="6399529" y="2912430"/>
            <a:ext cx="3967603" cy="2558159"/>
          </a:xfrm>
          <a:prstGeom prst="rect">
            <a:avLst/>
          </a:prstGeom>
          <a:ln w="25400">
            <a:solidFill>
              <a:schemeClr val="tx1"/>
            </a:solidFill>
          </a:ln>
        </p:spPr>
      </p:pic>
      <p:pic>
        <p:nvPicPr>
          <p:cNvPr id="6" name="Picture 5">
            <a:extLst>
              <a:ext uri="{FF2B5EF4-FFF2-40B4-BE49-F238E27FC236}">
                <a16:creationId xmlns:a16="http://schemas.microsoft.com/office/drawing/2014/main" id="{C1517F87-D4E4-7A9E-4822-6D994BF00D2F}"/>
              </a:ext>
            </a:extLst>
          </p:cNvPr>
          <p:cNvPicPr>
            <a:picLocks noChangeAspect="1"/>
          </p:cNvPicPr>
          <p:nvPr/>
        </p:nvPicPr>
        <p:blipFill>
          <a:blip r:embed="rId3"/>
          <a:stretch>
            <a:fillRect/>
          </a:stretch>
        </p:blipFill>
        <p:spPr>
          <a:xfrm>
            <a:off x="8775192" y="4191510"/>
            <a:ext cx="3183881" cy="1959907"/>
          </a:xfrm>
          <a:prstGeom prst="rect">
            <a:avLst/>
          </a:prstGeom>
          <a:ln w="25400">
            <a:solidFill>
              <a:schemeClr val="tx1"/>
            </a:solidFill>
          </a:ln>
        </p:spPr>
      </p:pic>
      <p:pic>
        <p:nvPicPr>
          <p:cNvPr id="7" name="Graphic 6" descr="Pie chart with solid fill">
            <a:extLst>
              <a:ext uri="{FF2B5EF4-FFF2-40B4-BE49-F238E27FC236}">
                <a16:creationId xmlns:a16="http://schemas.microsoft.com/office/drawing/2014/main" id="{34FB7D9E-ABE4-CE31-D812-0DB4E1B2672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5631" y="232756"/>
            <a:ext cx="662775" cy="662775"/>
          </a:xfrm>
          <a:prstGeom prst="rect">
            <a:avLst/>
          </a:prstGeom>
        </p:spPr>
      </p:pic>
      <p:sp>
        <p:nvSpPr>
          <p:cNvPr id="8" name="Rectangle 7">
            <a:extLst>
              <a:ext uri="{FF2B5EF4-FFF2-40B4-BE49-F238E27FC236}">
                <a16:creationId xmlns:a16="http://schemas.microsoft.com/office/drawing/2014/main" id="{95CC03C6-E4B5-2317-C407-C0B22D4AE5A0}"/>
              </a:ext>
            </a:extLst>
          </p:cNvPr>
          <p:cNvSpPr/>
          <p:nvPr/>
        </p:nvSpPr>
        <p:spPr>
          <a:xfrm>
            <a:off x="386651" y="1012247"/>
            <a:ext cx="5454427" cy="5318151"/>
          </a:xfrm>
          <a:prstGeom prst="rect">
            <a:avLst/>
          </a:prstGeom>
          <a:noFill/>
          <a:ln w="28575">
            <a:solidFill>
              <a:srgbClr val="00A1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CF010050-69ED-D4C9-0E09-C00CB4A555A3}"/>
              </a:ext>
            </a:extLst>
          </p:cNvPr>
          <p:cNvSpPr txBox="1"/>
          <p:nvPr/>
        </p:nvSpPr>
        <p:spPr>
          <a:xfrm>
            <a:off x="435149" y="1034093"/>
            <a:ext cx="5405929" cy="5032147"/>
          </a:xfrm>
          <a:prstGeom prst="rect">
            <a:avLst/>
          </a:prstGeom>
          <a:noFill/>
        </p:spPr>
        <p:txBody>
          <a:bodyPr wrap="square">
            <a:spAutoFit/>
          </a:bodyPr>
          <a:lstStyle/>
          <a:p>
            <a:pPr>
              <a:spcAft>
                <a:spcPts val="600"/>
              </a:spcAft>
            </a:pPr>
            <a:r>
              <a:rPr lang="en-GB" sz="1800" b="1">
                <a:ea typeface="Tahoma" panose="020B0604030504040204" pitchFamily="34" charset="0"/>
                <a:cs typeface="Tahoma" panose="020B0604030504040204" pitchFamily="34" charset="0"/>
              </a:rPr>
              <a:t>About:</a:t>
            </a:r>
          </a:p>
          <a:p>
            <a:pPr>
              <a:spcAft>
                <a:spcPts val="600"/>
              </a:spcAft>
            </a:pPr>
            <a:r>
              <a:rPr lang="en-GB">
                <a:ea typeface="Tahoma" panose="020B0604030504040204" pitchFamily="34" charset="0"/>
                <a:cs typeface="Tahoma" panose="020B0604030504040204" pitchFamily="34" charset="0"/>
              </a:rPr>
              <a:t>The Inclusion Health Self-Assessment tool is primarily an engagement tool designed to help ICBs, and wider system partners, understand their achievements to date, review their actions and explore their readiness to implement the national inclusion health framework. </a:t>
            </a:r>
          </a:p>
          <a:p>
            <a:pPr>
              <a:spcAft>
                <a:spcPts val="600"/>
              </a:spcAft>
            </a:pPr>
            <a:r>
              <a:rPr lang="en-GB">
                <a:ea typeface="Tahoma" panose="020B0604030504040204" pitchFamily="34" charset="0"/>
                <a:cs typeface="Tahoma" panose="020B0604030504040204" pitchFamily="34" charset="0"/>
              </a:rPr>
              <a:t>The tool is based on the five key principles in the inclusion health framework. While the framework calls for NHS action, the self-assessment tool is aimed at a broader audience. It allows systems to review themselves now, plan action for the future, and provides an opportunity to revisit and evaluate progress.</a:t>
            </a:r>
          </a:p>
          <a:p>
            <a:pPr>
              <a:spcAft>
                <a:spcPts val="600"/>
              </a:spcAft>
            </a:pPr>
            <a:r>
              <a:rPr lang="en-GB">
                <a:ea typeface="Tahoma" panose="020B0604030504040204" pitchFamily="34" charset="0"/>
                <a:cs typeface="Tahoma" panose="020B0604030504040204" pitchFamily="34" charset="0"/>
              </a:rPr>
              <a:t>It was developed and piloted by the OHID South East Team, in response to requests for support in implementing the national framework.  </a:t>
            </a:r>
          </a:p>
        </p:txBody>
      </p:sp>
    </p:spTree>
    <p:extLst>
      <p:ext uri="{BB962C8B-B14F-4D97-AF65-F5344CB8AC3E}">
        <p14:creationId xmlns:p14="http://schemas.microsoft.com/office/powerpoint/2010/main" val="932315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6FA64-B3AF-E451-357E-6562499AC1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5A6FCF-5733-50CB-4D63-42206F534D36}"/>
              </a:ext>
            </a:extLst>
          </p:cNvPr>
          <p:cNvSpPr>
            <a:spLocks noGrp="1"/>
          </p:cNvSpPr>
          <p:nvPr>
            <p:ph type="title"/>
          </p:nvPr>
        </p:nvSpPr>
        <p:spPr>
          <a:xfrm>
            <a:off x="386543" y="343058"/>
            <a:ext cx="10515600" cy="552473"/>
          </a:xfrm>
        </p:spPr>
        <p:txBody>
          <a:bodyPr>
            <a:normAutofit/>
          </a:bodyPr>
          <a:lstStyle/>
          <a:p>
            <a:pPr>
              <a:spcAft>
                <a:spcPts val="0"/>
              </a:spcAft>
            </a:pPr>
            <a:r>
              <a:rPr lang="en-GB" sz="3200">
                <a:solidFill>
                  <a:schemeClr val="bg2"/>
                </a:solidFill>
                <a:latin typeface="+mn-lt"/>
                <a:ea typeface="Tahoma" panose="020B0604030504040204" pitchFamily="34" charset="0"/>
                <a:cs typeface="Tahoma" panose="020B0604030504040204" pitchFamily="34" charset="0"/>
              </a:rPr>
              <a:t>Inclusion Health Safeguarding Self-Assessment Tool</a:t>
            </a:r>
          </a:p>
        </p:txBody>
      </p:sp>
      <p:sp>
        <p:nvSpPr>
          <p:cNvPr id="4" name="Content Placeholder 3">
            <a:extLst>
              <a:ext uri="{FF2B5EF4-FFF2-40B4-BE49-F238E27FC236}">
                <a16:creationId xmlns:a16="http://schemas.microsoft.com/office/drawing/2014/main" id="{8A5CDECB-00C8-BBC1-57AE-A48A51982969}"/>
              </a:ext>
            </a:extLst>
          </p:cNvPr>
          <p:cNvSpPr txBox="1">
            <a:spLocks/>
          </p:cNvSpPr>
          <p:nvPr/>
        </p:nvSpPr>
        <p:spPr>
          <a:xfrm>
            <a:off x="6035039" y="1082552"/>
            <a:ext cx="5960225" cy="195990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a:solidFill>
                  <a:schemeClr val="tx1"/>
                </a:solidFill>
                <a:ea typeface="Tahoma" panose="020B0604030504040204" pitchFamily="34" charset="0"/>
                <a:cs typeface="Tahoma" panose="020B0604030504040204" pitchFamily="34" charset="0"/>
              </a:rPr>
              <a:t>Audience: </a:t>
            </a:r>
          </a:p>
          <a:p>
            <a:pPr marL="285750" indent="-285750"/>
            <a:r>
              <a:rPr lang="en-GB" sz="1800">
                <a:solidFill>
                  <a:schemeClr val="tx1"/>
                </a:solidFill>
                <a:ea typeface="Tahoma" panose="020B0604030504040204" pitchFamily="34" charset="0"/>
                <a:cs typeface="Tahoma" panose="020B0604030504040204" pitchFamily="34" charset="0"/>
              </a:rPr>
              <a:t>ICBs and other NHS partners to support the implementation of the NHS Inclusion Health Framework </a:t>
            </a:r>
          </a:p>
          <a:p>
            <a:pPr marL="285750" indent="-285750"/>
            <a:r>
              <a:rPr lang="en-GB" sz="1800">
                <a:solidFill>
                  <a:schemeClr val="tx1"/>
                </a:solidFill>
                <a:ea typeface="Tahoma" panose="020B0604030504040204" pitchFamily="34" charset="0"/>
                <a:cs typeface="Tahoma" panose="020B0604030504040204" pitchFamily="34" charset="0"/>
              </a:rPr>
              <a:t>LAs, VCSE organisations and other system partners.</a:t>
            </a:r>
          </a:p>
        </p:txBody>
      </p:sp>
      <p:pic>
        <p:nvPicPr>
          <p:cNvPr id="5" name="Graphic 4" descr="Group of men with solid fill">
            <a:extLst>
              <a:ext uri="{FF2B5EF4-FFF2-40B4-BE49-F238E27FC236}">
                <a16:creationId xmlns:a16="http://schemas.microsoft.com/office/drawing/2014/main" id="{9BA88848-F845-369F-B409-8EA1520597F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711449" y="204745"/>
            <a:ext cx="626678" cy="626678"/>
          </a:xfrm>
          <a:prstGeom prst="rect">
            <a:avLst/>
          </a:prstGeom>
        </p:spPr>
      </p:pic>
      <p:pic>
        <p:nvPicPr>
          <p:cNvPr id="6" name="Picture 5">
            <a:extLst>
              <a:ext uri="{FF2B5EF4-FFF2-40B4-BE49-F238E27FC236}">
                <a16:creationId xmlns:a16="http://schemas.microsoft.com/office/drawing/2014/main" id="{9AAAA71C-D1D4-BB0F-A818-DDA9847C7B36}"/>
              </a:ext>
            </a:extLst>
          </p:cNvPr>
          <p:cNvPicPr>
            <a:picLocks noChangeAspect="1"/>
          </p:cNvPicPr>
          <p:nvPr/>
        </p:nvPicPr>
        <p:blipFill>
          <a:blip r:embed="rId3"/>
          <a:stretch>
            <a:fillRect/>
          </a:stretch>
        </p:blipFill>
        <p:spPr>
          <a:xfrm>
            <a:off x="6194588" y="3229479"/>
            <a:ext cx="5609484" cy="2285865"/>
          </a:xfrm>
          <a:prstGeom prst="rect">
            <a:avLst/>
          </a:prstGeom>
          <a:noFill/>
          <a:ln w="25400">
            <a:solidFill>
              <a:schemeClr val="tx1"/>
            </a:solidFill>
          </a:ln>
        </p:spPr>
      </p:pic>
      <p:sp>
        <p:nvSpPr>
          <p:cNvPr id="8" name="TextBox 7">
            <a:extLst>
              <a:ext uri="{FF2B5EF4-FFF2-40B4-BE49-F238E27FC236}">
                <a16:creationId xmlns:a16="http://schemas.microsoft.com/office/drawing/2014/main" id="{2431A1D8-EAFC-CA03-CBC0-C437FD89521A}"/>
              </a:ext>
            </a:extLst>
          </p:cNvPr>
          <p:cNvSpPr txBox="1"/>
          <p:nvPr/>
        </p:nvSpPr>
        <p:spPr>
          <a:xfrm>
            <a:off x="398450" y="925824"/>
            <a:ext cx="5326489" cy="5032147"/>
          </a:xfrm>
          <a:prstGeom prst="rect">
            <a:avLst/>
          </a:prstGeom>
          <a:noFill/>
        </p:spPr>
        <p:txBody>
          <a:bodyPr wrap="square" lIns="91440" tIns="45720" rIns="91440" bIns="45720" anchor="t">
            <a:spAutoFit/>
          </a:bodyPr>
          <a:lstStyle/>
          <a:p>
            <a:pPr>
              <a:spcAft>
                <a:spcPts val="600"/>
              </a:spcAft>
            </a:pPr>
            <a:r>
              <a:rPr lang="en-GB" sz="1800" b="1">
                <a:ea typeface="Tahoma"/>
                <a:cs typeface="Tahoma"/>
              </a:rPr>
              <a:t>About:</a:t>
            </a:r>
          </a:p>
          <a:p>
            <a:pPr>
              <a:spcAft>
                <a:spcPts val="600"/>
              </a:spcAft>
            </a:pPr>
            <a:r>
              <a:rPr lang="en-GB">
                <a:ea typeface="Tahoma"/>
                <a:cs typeface="Tahoma"/>
              </a:rPr>
              <a:t>People in inclusion health groups face the same safeguarding risks as everyone else but they may also have discrete risks related to their circumstances and identities. </a:t>
            </a:r>
          </a:p>
          <a:p>
            <a:pPr>
              <a:spcAft>
                <a:spcPts val="600"/>
              </a:spcAft>
            </a:pPr>
            <a:r>
              <a:rPr lang="en-GB">
                <a:ea typeface="Tahoma"/>
                <a:cs typeface="Tahoma"/>
              </a:rPr>
              <a:t>The Inclusion Health Safeguarding tool is intended to help local areas and systems to understand their safeguarding activity around inclusion health, evidencing achievements, reviewing actions arising from serious incidents and exploring their readiness to implement safeguarding elements from the national framework. </a:t>
            </a:r>
          </a:p>
          <a:p>
            <a:pPr>
              <a:spcAft>
                <a:spcPts val="600"/>
              </a:spcAft>
            </a:pPr>
            <a:r>
              <a:rPr lang="en-GB">
                <a:ea typeface="Tahoma"/>
                <a:cs typeface="Tahoma"/>
              </a:rPr>
              <a:t>It is orientated around the five principles for action relating to safeguarding and was developed on behalf of Transformation Partners in Health and Care, in collaboration with Pathway, NHSE London, London region ICBs and OHID. </a:t>
            </a:r>
          </a:p>
        </p:txBody>
      </p:sp>
      <p:sp>
        <p:nvSpPr>
          <p:cNvPr id="11" name="Rectangle 10">
            <a:extLst>
              <a:ext uri="{FF2B5EF4-FFF2-40B4-BE49-F238E27FC236}">
                <a16:creationId xmlns:a16="http://schemas.microsoft.com/office/drawing/2014/main" id="{0635CCB1-08FD-5A74-201C-F2AB3A33B1D2}"/>
              </a:ext>
            </a:extLst>
          </p:cNvPr>
          <p:cNvSpPr/>
          <p:nvPr/>
        </p:nvSpPr>
        <p:spPr>
          <a:xfrm>
            <a:off x="396724" y="928883"/>
            <a:ext cx="5423631" cy="5471917"/>
          </a:xfrm>
          <a:prstGeom prst="rect">
            <a:avLst/>
          </a:prstGeom>
          <a:noFill/>
          <a:ln w="28575">
            <a:solidFill>
              <a:srgbClr val="00A1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60514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E80D9-2F2F-E273-2CDB-2697D825581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7B72853-4E30-F56C-C4BF-C0680ED5BE47}"/>
              </a:ext>
            </a:extLst>
          </p:cNvPr>
          <p:cNvPicPr>
            <a:picLocks noChangeAspect="1"/>
          </p:cNvPicPr>
          <p:nvPr/>
        </p:nvPicPr>
        <p:blipFill>
          <a:blip r:embed="rId2"/>
          <a:stretch>
            <a:fillRect/>
          </a:stretch>
        </p:blipFill>
        <p:spPr>
          <a:xfrm>
            <a:off x="5779151" y="3795915"/>
            <a:ext cx="2684409" cy="2100970"/>
          </a:xfrm>
          <a:prstGeom prst="rect">
            <a:avLst/>
          </a:prstGeom>
          <a:ln w="25400">
            <a:solidFill>
              <a:schemeClr val="tx1"/>
            </a:solidFill>
          </a:ln>
        </p:spPr>
      </p:pic>
      <p:sp>
        <p:nvSpPr>
          <p:cNvPr id="3" name="Title 1">
            <a:extLst>
              <a:ext uri="{FF2B5EF4-FFF2-40B4-BE49-F238E27FC236}">
                <a16:creationId xmlns:a16="http://schemas.microsoft.com/office/drawing/2014/main" id="{0BA5A9D0-2845-28E9-01A9-165DB7300673}"/>
              </a:ext>
            </a:extLst>
          </p:cNvPr>
          <p:cNvSpPr>
            <a:spLocks noGrp="1"/>
          </p:cNvSpPr>
          <p:nvPr>
            <p:ph type="title"/>
          </p:nvPr>
        </p:nvSpPr>
        <p:spPr>
          <a:xfrm>
            <a:off x="360000" y="269552"/>
            <a:ext cx="7938155" cy="640715"/>
          </a:xfrm>
        </p:spPr>
        <p:txBody>
          <a:bodyPr>
            <a:normAutofit/>
          </a:bodyPr>
          <a:lstStyle/>
          <a:p>
            <a:pPr>
              <a:spcAft>
                <a:spcPts val="0"/>
              </a:spcAft>
            </a:pPr>
            <a:r>
              <a:rPr lang="en-GB" sz="3200">
                <a:solidFill>
                  <a:schemeClr val="accent1"/>
                </a:solidFill>
                <a:latin typeface="+mn-lt"/>
                <a:ea typeface="Tahoma" panose="020B0604030504040204" pitchFamily="34" charset="0"/>
                <a:cs typeface="Tahoma" panose="020B0604030504040204" pitchFamily="34" charset="0"/>
              </a:rPr>
              <a:t>Inclusion Health Services Mapping Tool</a:t>
            </a:r>
          </a:p>
        </p:txBody>
      </p:sp>
      <p:sp>
        <p:nvSpPr>
          <p:cNvPr id="4" name="Content Placeholder 2">
            <a:extLst>
              <a:ext uri="{FF2B5EF4-FFF2-40B4-BE49-F238E27FC236}">
                <a16:creationId xmlns:a16="http://schemas.microsoft.com/office/drawing/2014/main" id="{01EA9119-7B37-B18A-8BC5-576B651DE691}"/>
              </a:ext>
            </a:extLst>
          </p:cNvPr>
          <p:cNvSpPr>
            <a:spLocks noGrp="1"/>
          </p:cNvSpPr>
          <p:nvPr>
            <p:ph sz="half" idx="1"/>
          </p:nvPr>
        </p:nvSpPr>
        <p:spPr>
          <a:xfrm>
            <a:off x="506043" y="1138179"/>
            <a:ext cx="4841368" cy="5145578"/>
          </a:xfrm>
          <a:ln w="28575">
            <a:noFill/>
          </a:ln>
        </p:spPr>
        <p:txBody>
          <a:bodyPr vert="horz" lIns="0" tIns="0" rIns="0" bIns="0" rtlCol="0" anchor="t">
            <a:normAutofit lnSpcReduction="10000"/>
          </a:bodyPr>
          <a:lstStyle/>
          <a:p>
            <a:r>
              <a:rPr lang="en-GB" sz="1800" b="1">
                <a:ea typeface="Tahoma" panose="020B0604030504040204" pitchFamily="34" charset="0"/>
                <a:cs typeface="Tahoma" panose="020B0604030504040204" pitchFamily="34" charset="0"/>
              </a:rPr>
              <a:t>About:</a:t>
            </a:r>
          </a:p>
          <a:p>
            <a:r>
              <a:rPr lang="en-GB" sz="1800" b="0">
                <a:ea typeface="Tahoma" panose="020B0604030504040204" pitchFamily="34" charset="0"/>
                <a:cs typeface="Tahoma" panose="020B0604030504040204" pitchFamily="34" charset="0"/>
              </a:rPr>
              <a:t>Inclusion health services work to improve the care and health outcomes of people facing extreme inequities. </a:t>
            </a:r>
          </a:p>
          <a:p>
            <a:r>
              <a:rPr lang="en-GB" sz="1800" b="0">
                <a:ea typeface="Tahoma" panose="020B0604030504040204" pitchFamily="34" charset="0"/>
                <a:cs typeface="Tahoma" panose="020B0604030504040204" pitchFamily="34" charset="0"/>
              </a:rPr>
              <a:t>Many local networks and partnerships exist between statutory, NHS, VCSEs and others.  </a:t>
            </a:r>
          </a:p>
          <a:p>
            <a:r>
              <a:rPr lang="en-GB" sz="1800" b="0">
                <a:ea typeface="Tahoma"/>
                <a:cs typeface="Tahoma"/>
              </a:rPr>
              <a:t>There is no national, or very often local, overview of the services available, who they support and how they operate. </a:t>
            </a:r>
          </a:p>
          <a:p>
            <a:r>
              <a:rPr lang="en-GB" sz="1800" b="0">
                <a:ea typeface="Tahoma"/>
                <a:cs typeface="Tahoma"/>
              </a:rPr>
              <a:t>Developed by </a:t>
            </a:r>
            <a:r>
              <a:rPr lang="en-GB" sz="1800" b="0" err="1">
                <a:ea typeface="Tahoma"/>
                <a:cs typeface="Tahoma"/>
              </a:rPr>
              <a:t>Find&amp;Treat</a:t>
            </a:r>
            <a:r>
              <a:rPr lang="en-GB" sz="1800" b="0">
                <a:ea typeface="Tahoma"/>
                <a:cs typeface="Tahoma"/>
              </a:rPr>
              <a:t> University College London Hospitals and UKHSA, this tool is designed for use by local planners and commissioners of Inclusion Health services to improve understanding of services and their approaches to service delivery (including outreach and integrated services); strengthen links between services; and identify gaps in current provision.  </a:t>
            </a:r>
          </a:p>
        </p:txBody>
      </p:sp>
      <p:sp>
        <p:nvSpPr>
          <p:cNvPr id="5" name="Content Placeholder 3">
            <a:extLst>
              <a:ext uri="{FF2B5EF4-FFF2-40B4-BE49-F238E27FC236}">
                <a16:creationId xmlns:a16="http://schemas.microsoft.com/office/drawing/2014/main" id="{3ACD0245-DE18-A2A6-21A4-C683FBD21893}"/>
              </a:ext>
            </a:extLst>
          </p:cNvPr>
          <p:cNvSpPr txBox="1">
            <a:spLocks/>
          </p:cNvSpPr>
          <p:nvPr/>
        </p:nvSpPr>
        <p:spPr>
          <a:xfrm>
            <a:off x="5779151" y="1012824"/>
            <a:ext cx="6350922" cy="195990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a:solidFill>
                  <a:schemeClr val="tx1"/>
                </a:solidFill>
                <a:ea typeface="Tahoma" panose="020B0604030504040204" pitchFamily="34" charset="0"/>
                <a:cs typeface="Tahoma" panose="020B0604030504040204" pitchFamily="34" charset="0"/>
              </a:rPr>
              <a:t>Audience: </a:t>
            </a:r>
          </a:p>
          <a:p>
            <a:pPr marL="285750" indent="-285750">
              <a:lnSpc>
                <a:spcPct val="100000"/>
              </a:lnSpc>
              <a:spcBef>
                <a:spcPts val="0"/>
              </a:spcBef>
            </a:pPr>
            <a:r>
              <a:rPr lang="en-GB" sz="1800">
                <a:solidFill>
                  <a:schemeClr val="tx1"/>
                </a:solidFill>
                <a:ea typeface="Tahoma" panose="020B0604030504040204" pitchFamily="34" charset="0"/>
                <a:cs typeface="Tahoma" panose="020B0604030504040204" pitchFamily="34" charset="0"/>
              </a:rPr>
              <a:t>Services explicitly providing health-related support to inclusion health groups in England.</a:t>
            </a:r>
          </a:p>
          <a:p>
            <a:pPr marL="285750" indent="-285750">
              <a:lnSpc>
                <a:spcPct val="100000"/>
              </a:lnSpc>
              <a:spcBef>
                <a:spcPts val="0"/>
              </a:spcBef>
            </a:pPr>
            <a:r>
              <a:rPr lang="en-GB" sz="1800">
                <a:solidFill>
                  <a:schemeClr val="tx1"/>
                </a:solidFill>
                <a:ea typeface="Tahoma" panose="020B0604030504040204" pitchFamily="34" charset="0"/>
                <a:cs typeface="Tahoma" panose="020B0604030504040204" pitchFamily="34" charset="0"/>
              </a:rPr>
              <a:t>Health-related services includes testing or treating a specific disease, </a:t>
            </a:r>
            <a:r>
              <a:rPr lang="en-GB" sz="1800">
                <a:solidFill>
                  <a:schemeClr val="tx1"/>
                </a:solidFill>
              </a:rPr>
              <a:t>non-communicable diseases, reproductive health, health promotion and harm reduction.</a:t>
            </a:r>
            <a:endParaRPr lang="en-GB" sz="1800">
              <a:solidFill>
                <a:schemeClr val="tx1"/>
              </a:solidFill>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8091379D-0013-8761-FE8D-C1FE6947002A}"/>
              </a:ext>
            </a:extLst>
          </p:cNvPr>
          <p:cNvPicPr>
            <a:picLocks noChangeAspect="1"/>
          </p:cNvPicPr>
          <p:nvPr/>
        </p:nvPicPr>
        <p:blipFill>
          <a:blip r:embed="rId3"/>
          <a:stretch>
            <a:fillRect/>
          </a:stretch>
        </p:blipFill>
        <p:spPr>
          <a:xfrm>
            <a:off x="8022493" y="3150727"/>
            <a:ext cx="3980087" cy="3187719"/>
          </a:xfrm>
          <a:prstGeom prst="rect">
            <a:avLst/>
          </a:prstGeom>
          <a:noFill/>
          <a:ln w="25400">
            <a:solidFill>
              <a:schemeClr val="tx1"/>
            </a:solidFill>
          </a:ln>
        </p:spPr>
      </p:pic>
      <p:pic>
        <p:nvPicPr>
          <p:cNvPr id="7" name="Graphic 6" descr="World with solid fill">
            <a:extLst>
              <a:ext uri="{FF2B5EF4-FFF2-40B4-BE49-F238E27FC236}">
                <a16:creationId xmlns:a16="http://schemas.microsoft.com/office/drawing/2014/main" id="{3300EC7F-B229-71AD-D2B5-24CCEA2D81C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62073" y="242477"/>
            <a:ext cx="602974" cy="602974"/>
          </a:xfrm>
          <a:prstGeom prst="rect">
            <a:avLst/>
          </a:prstGeom>
        </p:spPr>
      </p:pic>
      <p:sp>
        <p:nvSpPr>
          <p:cNvPr id="8" name="Rectangle 7">
            <a:extLst>
              <a:ext uri="{FF2B5EF4-FFF2-40B4-BE49-F238E27FC236}">
                <a16:creationId xmlns:a16="http://schemas.microsoft.com/office/drawing/2014/main" id="{3341DF11-C81E-EF1B-9D4A-6A27F7AA44BF}"/>
              </a:ext>
            </a:extLst>
          </p:cNvPr>
          <p:cNvSpPr/>
          <p:nvPr/>
        </p:nvSpPr>
        <p:spPr>
          <a:xfrm>
            <a:off x="360000" y="965606"/>
            <a:ext cx="5192237" cy="5318151"/>
          </a:xfrm>
          <a:prstGeom prst="rect">
            <a:avLst/>
          </a:prstGeom>
          <a:noFill/>
          <a:ln w="28575">
            <a:solidFill>
              <a:srgbClr val="00A1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40121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4DB10D-80B4-2EF7-400C-DC12BAD85908}"/>
              </a:ext>
            </a:extLst>
          </p:cNvPr>
          <p:cNvSpPr>
            <a:spLocks noGrp="1"/>
          </p:cNvSpPr>
          <p:nvPr>
            <p:ph idx="1"/>
          </p:nvPr>
        </p:nvSpPr>
        <p:spPr>
          <a:xfrm>
            <a:off x="632128" y="1235060"/>
            <a:ext cx="11088000" cy="4709750"/>
          </a:xfrm>
        </p:spPr>
        <p:txBody>
          <a:bodyPr vert="horz" lIns="91440" tIns="45720" rIns="91440" bIns="45720" rtlCol="0" anchor="t">
            <a:normAutofit/>
          </a:bodyPr>
          <a:lstStyle/>
          <a:p>
            <a:pPr marL="514350" indent="-514350">
              <a:lnSpc>
                <a:spcPct val="90000"/>
              </a:lnSpc>
              <a:buAutoNum type="arabicPeriod"/>
            </a:pPr>
            <a:r>
              <a:rPr lang="en-GB" sz="2000">
                <a:hlinkClick r:id="rId2" action="ppaction://hlinksldjump"/>
              </a:rPr>
              <a:t>About inclusion health</a:t>
            </a:r>
            <a:endParaRPr lang="en-GB" sz="2000"/>
          </a:p>
          <a:p>
            <a:pPr marL="457200" indent="-457200">
              <a:lnSpc>
                <a:spcPct val="90000"/>
              </a:lnSpc>
              <a:buFont typeface="+mj-lt"/>
              <a:buAutoNum type="arabicPeriod"/>
            </a:pPr>
            <a:r>
              <a:rPr lang="en-GB" sz="2000">
                <a:hlinkClick r:id="rId3" action="ppaction://hlinksldjump"/>
              </a:rPr>
              <a:t>10 Year Health Plan</a:t>
            </a:r>
            <a:r>
              <a:rPr lang="en-GB" sz="2000"/>
              <a:t> and inclusion health </a:t>
            </a:r>
            <a:endParaRPr lang="en-GB" sz="2000">
              <a:cs typeface="Arial"/>
            </a:endParaRPr>
          </a:p>
          <a:p>
            <a:pPr marL="457200" indent="-457200">
              <a:lnSpc>
                <a:spcPct val="90000"/>
              </a:lnSpc>
              <a:buFont typeface="+mj-lt"/>
              <a:buAutoNum type="arabicPeriod"/>
            </a:pPr>
            <a:r>
              <a:rPr lang="en-GB" sz="2000">
                <a:hlinkClick r:id="rId4" action="ppaction://hlinksldjump"/>
              </a:rPr>
              <a:t>Wider policy levers</a:t>
            </a:r>
            <a:r>
              <a:rPr lang="en-GB" sz="2000"/>
              <a:t> </a:t>
            </a:r>
            <a:endParaRPr lang="en-GB" sz="2000">
              <a:cs typeface="Arial"/>
            </a:endParaRPr>
          </a:p>
          <a:p>
            <a:pPr marL="457200" indent="-457200">
              <a:lnSpc>
                <a:spcPct val="90000"/>
              </a:lnSpc>
              <a:buFont typeface="+mj-lt"/>
              <a:buAutoNum type="arabicPeriod"/>
            </a:pPr>
            <a:r>
              <a:rPr lang="en-GB" sz="2000">
                <a:hlinkClick r:id="rId5" action="ppaction://hlinksldjump"/>
              </a:rPr>
              <a:t>The economic case for change</a:t>
            </a:r>
            <a:endParaRPr lang="en-GB" sz="2000">
              <a:cs typeface="Arial"/>
            </a:endParaRPr>
          </a:p>
          <a:p>
            <a:pPr marL="457200" indent="-457200">
              <a:lnSpc>
                <a:spcPct val="90000"/>
              </a:lnSpc>
              <a:buFont typeface="+mj-lt"/>
              <a:buAutoNum type="arabicPeriod"/>
            </a:pPr>
            <a:r>
              <a:rPr lang="en-GB" sz="2000">
                <a:hlinkClick r:id="rId6" action="ppaction://hlinksldjump"/>
              </a:rPr>
              <a:t>What’s best practice?</a:t>
            </a:r>
            <a:r>
              <a:rPr lang="en-GB" sz="2000"/>
              <a:t>  </a:t>
            </a:r>
            <a:endParaRPr lang="en-GB" sz="2000">
              <a:cs typeface="Arial"/>
            </a:endParaRPr>
          </a:p>
          <a:p>
            <a:pPr marL="457200" indent="-457200">
              <a:lnSpc>
                <a:spcPct val="90000"/>
              </a:lnSpc>
              <a:buFont typeface="+mj-lt"/>
              <a:buAutoNum type="arabicPeriod"/>
            </a:pPr>
            <a:r>
              <a:rPr lang="en-GB" sz="2000">
                <a:hlinkClick r:id="rId7" action="ppaction://hlinksldjump"/>
              </a:rPr>
              <a:t>Driving data quality</a:t>
            </a:r>
            <a:endParaRPr lang="en-GB" sz="2000">
              <a:cs typeface="Arial"/>
            </a:endParaRPr>
          </a:p>
          <a:p>
            <a:pPr marL="457200" indent="-457200">
              <a:lnSpc>
                <a:spcPct val="90000"/>
              </a:lnSpc>
              <a:buFont typeface="+mj-lt"/>
              <a:buAutoNum type="arabicPeriod"/>
            </a:pPr>
            <a:r>
              <a:rPr lang="en-GB" sz="2000">
                <a:hlinkClick r:id="rId8" action="ppaction://hlinksldjump"/>
              </a:rPr>
              <a:t>Current context</a:t>
            </a:r>
            <a:r>
              <a:rPr lang="en-GB" sz="2000"/>
              <a:t>: </a:t>
            </a:r>
            <a:r>
              <a:rPr lang="en-GB" sz="2000">
                <a:ea typeface="Tahoma" panose="020B0604030504040204" pitchFamily="34" charset="0"/>
                <a:cs typeface="Tahoma" panose="020B0604030504040204" pitchFamily="34" charset="0"/>
              </a:rPr>
              <a:t>Organisational roles and call to action</a:t>
            </a:r>
          </a:p>
          <a:p>
            <a:pPr marL="457200" indent="-457200">
              <a:lnSpc>
                <a:spcPct val="90000"/>
              </a:lnSpc>
              <a:buFont typeface="+mj-lt"/>
              <a:buAutoNum type="arabicPeriod"/>
            </a:pPr>
            <a:r>
              <a:rPr lang="en-GB" sz="2000">
                <a:ea typeface="Tahoma" panose="020B0604030504040204" pitchFamily="34" charset="0"/>
                <a:cs typeface="Tahoma" panose="020B0604030504040204" pitchFamily="34" charset="0"/>
                <a:hlinkClick r:id="rId9" action="ppaction://hlinksldjump"/>
              </a:rPr>
              <a:t>Neighbourhood health and inclusion health </a:t>
            </a:r>
            <a:endParaRPr lang="en-GB" sz="2000">
              <a:ea typeface="Tahoma" panose="020B0604030504040204" pitchFamily="34" charset="0"/>
              <a:cs typeface="Tahoma" panose="020B0604030504040204" pitchFamily="34" charset="0"/>
            </a:endParaRPr>
          </a:p>
          <a:p>
            <a:pPr marL="457200" indent="-457200">
              <a:lnSpc>
                <a:spcPct val="90000"/>
              </a:lnSpc>
              <a:buFont typeface="+mj-lt"/>
              <a:buAutoNum type="arabicPeriod"/>
            </a:pPr>
            <a:r>
              <a:rPr lang="en-GB" sz="2000">
                <a:hlinkClick r:id="rId10" action="ppaction://hlinksldjump"/>
              </a:rPr>
              <a:t>Resources to support action</a:t>
            </a:r>
            <a:endParaRPr lang="en-GB" sz="2000"/>
          </a:p>
          <a:p>
            <a:pPr marL="457200" indent="-457200">
              <a:lnSpc>
                <a:spcPct val="90000"/>
              </a:lnSpc>
              <a:buFont typeface="+mj-lt"/>
              <a:buAutoNum type="arabicPeriod"/>
            </a:pPr>
            <a:r>
              <a:rPr lang="en-GB" sz="2000">
                <a:ea typeface="Tahoma" panose="020B0604030504040204" pitchFamily="34" charset="0"/>
                <a:cs typeface="Tahoma" panose="020B0604030504040204" pitchFamily="34" charset="0"/>
                <a:hlinkClick r:id="rId11" action="ppaction://hlinksldjump"/>
              </a:rPr>
              <a:t>Practice examples</a:t>
            </a:r>
            <a:endParaRPr lang="en-GB" sz="2000">
              <a:ea typeface="Tahoma" panose="020B0604030504040204" pitchFamily="34" charset="0"/>
              <a:cs typeface="Tahoma" panose="020B0604030504040204" pitchFamily="34" charset="0"/>
            </a:endParaRPr>
          </a:p>
          <a:p>
            <a:pPr marL="457200" indent="-457200">
              <a:lnSpc>
                <a:spcPct val="90000"/>
              </a:lnSpc>
              <a:buFont typeface="+mj-lt"/>
              <a:buAutoNum type="arabicPeriod"/>
            </a:pPr>
            <a:r>
              <a:rPr lang="en-GB" sz="2000">
                <a:ea typeface="Tahoma" panose="020B0604030504040204" pitchFamily="34" charset="0"/>
                <a:cs typeface="Tahoma" panose="020B0604030504040204" pitchFamily="34" charset="0"/>
                <a:hlinkClick r:id="rId12" action="ppaction://hlinksldjump"/>
              </a:rPr>
              <a:t>Further resources</a:t>
            </a:r>
            <a:endParaRPr lang="en-GB" sz="2000">
              <a:ea typeface="Tahoma" panose="020B0604030504040204" pitchFamily="34" charset="0"/>
              <a:cs typeface="Tahoma" panose="020B0604030504040204" pitchFamily="34" charset="0"/>
            </a:endParaRPr>
          </a:p>
          <a:p>
            <a:pPr marL="457200" indent="-457200">
              <a:lnSpc>
                <a:spcPct val="90000"/>
              </a:lnSpc>
              <a:buFont typeface="+mj-lt"/>
              <a:buAutoNum type="arabicPeriod"/>
            </a:pPr>
            <a:r>
              <a:rPr lang="en-GB" sz="2000">
                <a:ea typeface="Tahoma" panose="020B0604030504040204" pitchFamily="34" charset="0"/>
                <a:cs typeface="Tahoma" panose="020B0604030504040204" pitchFamily="34" charset="0"/>
                <a:hlinkClick r:id="rId13" action="ppaction://hlinksldjump"/>
              </a:rPr>
              <a:t>Acronyms </a:t>
            </a:r>
            <a:endParaRPr lang="en-GB" sz="2000">
              <a:ea typeface="Tahoma" panose="020B0604030504040204" pitchFamily="34" charset="0"/>
              <a:cs typeface="Tahoma" panose="020B0604030504040204" pitchFamily="34" charset="0"/>
            </a:endParaRPr>
          </a:p>
          <a:p>
            <a:pPr>
              <a:lnSpc>
                <a:spcPct val="90000"/>
              </a:lnSpc>
            </a:pPr>
            <a:endParaRPr lang="en-GB" sz="2000">
              <a:ea typeface="Tahoma" panose="020B0604030504040204" pitchFamily="34" charset="0"/>
              <a:cs typeface="Tahoma" panose="020B0604030504040204" pitchFamily="34" charset="0"/>
              <a:hlinkClick r:id="rId14" action="ppaction://hlinksldjump"/>
            </a:endParaRPr>
          </a:p>
          <a:p>
            <a:pPr marL="457200" indent="-457200">
              <a:lnSpc>
                <a:spcPct val="90000"/>
              </a:lnSpc>
              <a:buFont typeface="+mj-lt"/>
              <a:buAutoNum type="arabicPeriod"/>
            </a:pPr>
            <a:endParaRPr lang="en-GB" sz="2000">
              <a:cs typeface="Arial"/>
            </a:endParaRPr>
          </a:p>
          <a:p>
            <a:pPr>
              <a:lnSpc>
                <a:spcPct val="90000"/>
              </a:lnSpc>
            </a:pPr>
            <a:endParaRPr lang="en-GB" sz="1700" b="0"/>
          </a:p>
        </p:txBody>
      </p:sp>
      <p:sp>
        <p:nvSpPr>
          <p:cNvPr id="2" name="Title 1">
            <a:extLst>
              <a:ext uri="{FF2B5EF4-FFF2-40B4-BE49-F238E27FC236}">
                <a16:creationId xmlns:a16="http://schemas.microsoft.com/office/drawing/2014/main" id="{8A6655BB-5DD5-16FC-8043-11958B37C5C5}"/>
              </a:ext>
            </a:extLst>
          </p:cNvPr>
          <p:cNvSpPr>
            <a:spLocks noGrp="1"/>
          </p:cNvSpPr>
          <p:nvPr>
            <p:ph type="title"/>
          </p:nvPr>
        </p:nvSpPr>
        <p:spPr>
          <a:xfrm>
            <a:off x="310259" y="256837"/>
            <a:ext cx="11132534" cy="865186"/>
          </a:xfrm>
        </p:spPr>
        <p:txBody>
          <a:bodyPr anchor="ctr">
            <a:normAutofit/>
          </a:bodyPr>
          <a:lstStyle/>
          <a:p>
            <a:r>
              <a:rPr lang="en-GB"/>
              <a:t>Contents</a:t>
            </a:r>
          </a:p>
        </p:txBody>
      </p:sp>
    </p:spTree>
    <p:extLst>
      <p:ext uri="{BB962C8B-B14F-4D97-AF65-F5344CB8AC3E}">
        <p14:creationId xmlns:p14="http://schemas.microsoft.com/office/powerpoint/2010/main" val="1438246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47E44-25F9-EEA7-96F1-CF4EF12F0E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07AA79-E302-3594-3E3E-3724D34AAF1C}"/>
              </a:ext>
            </a:extLst>
          </p:cNvPr>
          <p:cNvSpPr>
            <a:spLocks noGrp="1"/>
          </p:cNvSpPr>
          <p:nvPr>
            <p:ph type="title"/>
          </p:nvPr>
        </p:nvSpPr>
        <p:spPr>
          <a:xfrm>
            <a:off x="360000" y="365125"/>
            <a:ext cx="6296832" cy="591530"/>
          </a:xfrm>
        </p:spPr>
        <p:txBody>
          <a:bodyPr>
            <a:normAutofit/>
          </a:bodyPr>
          <a:lstStyle/>
          <a:p>
            <a:pPr>
              <a:spcAft>
                <a:spcPts val="0"/>
              </a:spcAft>
            </a:pPr>
            <a:r>
              <a:rPr lang="en-GB" sz="3200">
                <a:solidFill>
                  <a:schemeClr val="accent4">
                    <a:lumMod val="50000"/>
                  </a:schemeClr>
                </a:solidFill>
                <a:latin typeface="+mn-lt"/>
                <a:ea typeface="Tahoma" panose="020B0604030504040204" pitchFamily="34" charset="0"/>
                <a:cs typeface="Tahoma" panose="020B0604030504040204" pitchFamily="34" charset="0"/>
              </a:rPr>
              <a:t>Health Equity Assessment Tool</a:t>
            </a:r>
          </a:p>
        </p:txBody>
      </p:sp>
      <p:sp>
        <p:nvSpPr>
          <p:cNvPr id="3" name="Content Placeholder 2">
            <a:extLst>
              <a:ext uri="{FF2B5EF4-FFF2-40B4-BE49-F238E27FC236}">
                <a16:creationId xmlns:a16="http://schemas.microsoft.com/office/drawing/2014/main" id="{6849C693-E850-41AC-69BF-158B49C43493}"/>
              </a:ext>
            </a:extLst>
          </p:cNvPr>
          <p:cNvSpPr>
            <a:spLocks noGrp="1"/>
          </p:cNvSpPr>
          <p:nvPr>
            <p:ph sz="half" idx="1"/>
          </p:nvPr>
        </p:nvSpPr>
        <p:spPr>
          <a:xfrm>
            <a:off x="534038" y="1066288"/>
            <a:ext cx="5159651" cy="5318151"/>
          </a:xfrm>
          <a:ln w="28575">
            <a:noFill/>
          </a:ln>
        </p:spPr>
        <p:txBody>
          <a:bodyPr>
            <a:noAutofit/>
          </a:bodyPr>
          <a:lstStyle/>
          <a:p>
            <a:r>
              <a:rPr lang="en-GB" sz="1800" b="1">
                <a:ea typeface="Tahoma" panose="020B0604030504040204" pitchFamily="34" charset="0"/>
                <a:cs typeface="Tahoma" panose="020B0604030504040204" pitchFamily="34" charset="0"/>
              </a:rPr>
              <a:t>About:</a:t>
            </a:r>
          </a:p>
          <a:p>
            <a:r>
              <a:rPr lang="en-GB" sz="1800" b="0">
                <a:ea typeface="Tahoma" panose="020B0604030504040204" pitchFamily="34" charset="0"/>
                <a:cs typeface="Tahoma" panose="020B0604030504040204" pitchFamily="34" charset="0"/>
              </a:rPr>
              <a:t>The </a:t>
            </a:r>
            <a:r>
              <a:rPr lang="en-GB" sz="1800" b="0">
                <a:ea typeface="Tahoma" panose="020B0604030504040204" pitchFamily="34" charset="0"/>
                <a:cs typeface="Tahoma" panose="020B0604030504040204" pitchFamily="34" charset="0"/>
                <a:hlinkClick r:id="rId2"/>
              </a:rPr>
              <a:t>HEAT</a:t>
            </a:r>
            <a:r>
              <a:rPr lang="en-GB" sz="1800" b="0">
                <a:ea typeface="Tahoma" panose="020B0604030504040204" pitchFamily="34" charset="0"/>
                <a:cs typeface="Tahoma" panose="020B0604030504040204" pitchFamily="34" charset="0"/>
              </a:rPr>
              <a:t> </a:t>
            </a:r>
            <a:r>
              <a:rPr lang="en-GB" sz="1800">
                <a:ea typeface="Tahoma" panose="020B0604030504040204" pitchFamily="34" charset="0"/>
                <a:cs typeface="Tahoma" panose="020B0604030504040204" pitchFamily="34" charset="0"/>
              </a:rPr>
              <a:t>tool</a:t>
            </a:r>
            <a:r>
              <a:rPr lang="en-GB" sz="1800" b="0">
                <a:ea typeface="Tahoma" panose="020B0604030504040204" pitchFamily="34" charset="0"/>
                <a:cs typeface="Tahoma" panose="020B0604030504040204" pitchFamily="34" charset="0"/>
              </a:rPr>
              <a:t> is a practical framework that enables multiple audiences to systematically identify and embed action on health inequity and equity in their work programme or service. </a:t>
            </a:r>
          </a:p>
          <a:p>
            <a:pPr>
              <a:spcAft>
                <a:spcPts val="0"/>
              </a:spcAft>
            </a:pPr>
            <a:r>
              <a:rPr lang="en-GB" sz="1800" b="0">
                <a:ea typeface="Tahoma" panose="020B0604030504040204" pitchFamily="34" charset="0"/>
                <a:cs typeface="Tahoma" panose="020B0604030504040204" pitchFamily="34" charset="0"/>
              </a:rPr>
              <a:t>It consists of a series of questions and prompts designed to help assess impact on health inequalities and identify steps that can be taken to help reduce this. Considering the following:</a:t>
            </a:r>
          </a:p>
          <a:p>
            <a:pPr>
              <a:spcAft>
                <a:spcPts val="0"/>
              </a:spcAft>
            </a:pPr>
            <a:endParaRPr lang="en-GB" sz="1800" b="0">
              <a:ea typeface="Tahoma" panose="020B0604030504040204" pitchFamily="34" charset="0"/>
              <a:cs typeface="Tahoma" panose="020B0604030504040204" pitchFamily="34" charset="0"/>
            </a:endParaRPr>
          </a:p>
          <a:p>
            <a:pPr marL="285750" indent="-285750">
              <a:spcAft>
                <a:spcPts val="0"/>
              </a:spcAft>
              <a:buFont typeface="Arial" panose="020B0604020202020204" pitchFamily="34" charset="0"/>
              <a:buChar char="•"/>
            </a:pPr>
            <a:r>
              <a:rPr lang="en-GB" sz="1800" b="0">
                <a:ea typeface="Tahoma" panose="020B0604030504040204" pitchFamily="34" charset="0"/>
                <a:cs typeface="Tahoma" panose="020B0604030504040204" pitchFamily="34" charset="0"/>
              </a:rPr>
              <a:t>Equity issues in planning stages of programme or service development</a:t>
            </a:r>
          </a:p>
          <a:p>
            <a:pPr marL="285750" indent="-285750">
              <a:buFont typeface="Arial" panose="020B0604020202020204" pitchFamily="34" charset="0"/>
              <a:buChar char="•"/>
            </a:pPr>
            <a:r>
              <a:rPr lang="en-GB" sz="1800" b="0">
                <a:ea typeface="Tahoma" panose="020B0604030504040204" pitchFamily="34" charset="0"/>
                <a:cs typeface="Tahoma" panose="020B0604030504040204" pitchFamily="34" charset="0"/>
                <a:hlinkClick r:id="rId3"/>
              </a:rPr>
              <a:t>Equality Act 2010</a:t>
            </a:r>
            <a:r>
              <a:rPr lang="en-GB" sz="1800" b="0">
                <a:ea typeface="Tahoma" panose="020B0604030504040204" pitchFamily="34" charset="0"/>
                <a:cs typeface="Tahoma" panose="020B0604030504040204" pitchFamily="34" charset="0"/>
              </a:rPr>
              <a:t> requirements and demonstrate compliance with the </a:t>
            </a:r>
            <a:r>
              <a:rPr lang="en-GB" sz="1800" b="0">
                <a:ea typeface="Tahoma" panose="020B0604030504040204" pitchFamily="34" charset="0"/>
                <a:cs typeface="Tahoma" panose="020B0604030504040204" pitchFamily="34" charset="0"/>
                <a:hlinkClick r:id="rId4"/>
              </a:rPr>
              <a:t>public sector equality duty (PSED)</a:t>
            </a:r>
            <a:endParaRPr lang="en-GB" sz="1800" b="0">
              <a:ea typeface="Tahoma" panose="020B0604030504040204" pitchFamily="34" charset="0"/>
              <a:cs typeface="Tahoma" panose="020B0604030504040204" pitchFamily="34" charset="0"/>
            </a:endParaRPr>
          </a:p>
          <a:p>
            <a:pPr>
              <a:spcAft>
                <a:spcPts val="0"/>
              </a:spcAft>
            </a:pPr>
            <a:r>
              <a:rPr lang="en-GB" sz="1800">
                <a:ea typeface="Tahoma" panose="020B0604030504040204" pitchFamily="34" charset="0"/>
                <a:cs typeface="Tahoma" panose="020B0604030504040204" pitchFamily="34" charset="0"/>
                <a:hlinkClick r:id="rId2"/>
              </a:rPr>
              <a:t>HEAT</a:t>
            </a:r>
            <a:r>
              <a:rPr lang="en-GB" sz="1800">
                <a:ea typeface="Tahoma" panose="020B0604030504040204" pitchFamily="34" charset="0"/>
                <a:cs typeface="Tahoma" panose="020B0604030504040204" pitchFamily="34" charset="0"/>
              </a:rPr>
              <a:t> </a:t>
            </a:r>
            <a:r>
              <a:rPr lang="en-GB" sz="1800" b="0">
                <a:ea typeface="Tahoma" panose="020B0604030504040204" pitchFamily="34" charset="0"/>
                <a:cs typeface="Tahoma" panose="020B0604030504040204" pitchFamily="34" charset="0"/>
              </a:rPr>
              <a:t>was originally published in 2020, and updated 2024. It is supplemented by an </a:t>
            </a:r>
            <a:r>
              <a:rPr lang="en-GB" sz="1800" b="0">
                <a:ea typeface="Tahoma" panose="020B0604030504040204" pitchFamily="34" charset="0"/>
                <a:cs typeface="Tahoma" panose="020B0604030504040204" pitchFamily="34" charset="0"/>
                <a:hlinkClick r:id="rId5"/>
              </a:rPr>
              <a:t>e-learning module</a:t>
            </a:r>
            <a:r>
              <a:rPr lang="en-GB" sz="1800" b="0">
                <a:ea typeface="Tahoma" panose="020B0604030504040204" pitchFamily="34" charset="0"/>
                <a:cs typeface="Tahoma" panose="020B0604030504040204" pitchFamily="34" charset="0"/>
              </a:rPr>
              <a:t> on the NHS Learning Hub.</a:t>
            </a:r>
            <a:endParaRPr lang="en-GB" sz="1800">
              <a:ea typeface="Tahoma" panose="020B0604030504040204" pitchFamily="34" charset="0"/>
              <a:cs typeface="Tahoma" panose="020B0604030504040204" pitchFamily="34" charset="0"/>
            </a:endParaRPr>
          </a:p>
        </p:txBody>
      </p:sp>
      <p:sp>
        <p:nvSpPr>
          <p:cNvPr id="4" name="Content Placeholder 3">
            <a:extLst>
              <a:ext uri="{FF2B5EF4-FFF2-40B4-BE49-F238E27FC236}">
                <a16:creationId xmlns:a16="http://schemas.microsoft.com/office/drawing/2014/main" id="{A6E2FE4B-AB5F-A7F7-73B4-64B12193C887}"/>
              </a:ext>
            </a:extLst>
          </p:cNvPr>
          <p:cNvSpPr txBox="1">
            <a:spLocks/>
          </p:cNvSpPr>
          <p:nvPr/>
        </p:nvSpPr>
        <p:spPr>
          <a:xfrm>
            <a:off x="5841076" y="1012247"/>
            <a:ext cx="6350922" cy="22835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a:solidFill>
                  <a:schemeClr val="tx1"/>
                </a:solidFill>
                <a:ea typeface="Tahoma" panose="020B0604030504040204" pitchFamily="34" charset="0"/>
                <a:cs typeface="Tahoma" panose="020B0604030504040204" pitchFamily="34" charset="0"/>
              </a:rPr>
              <a:t>Audience: </a:t>
            </a:r>
          </a:p>
          <a:p>
            <a:pPr marL="285750" indent="-285750"/>
            <a:r>
              <a:rPr lang="en-GB" sz="1800">
                <a:solidFill>
                  <a:schemeClr val="tx1"/>
                </a:solidFill>
                <a:ea typeface="Tahoma" panose="020B0604030504040204" pitchFamily="34" charset="0"/>
                <a:cs typeface="Tahoma" panose="020B0604030504040204" pitchFamily="34" charset="0"/>
              </a:rPr>
              <a:t>The intended audience includes a wide range of professionals working at national and local level in public health, health and social care and other public sector duties such as housing and education, in service delivery as well as strategy and commissioning. The tool can also be of benefit to managers of VCSEs</a:t>
            </a:r>
            <a:r>
              <a:rPr lang="en-GB" sz="1800">
                <a:ea typeface="Tahoma" panose="020B0604030504040204" pitchFamily="34" charset="0"/>
                <a:cs typeface="Tahoma" panose="020B0604030504040204" pitchFamily="34" charset="0"/>
              </a:rPr>
              <a:t>.</a:t>
            </a:r>
          </a:p>
        </p:txBody>
      </p:sp>
      <p:pic>
        <p:nvPicPr>
          <p:cNvPr id="5" name="Graphic 4" descr="Document with solid fill">
            <a:extLst>
              <a:ext uri="{FF2B5EF4-FFF2-40B4-BE49-F238E27FC236}">
                <a16:creationId xmlns:a16="http://schemas.microsoft.com/office/drawing/2014/main" id="{49DD4D02-808E-4C7C-369E-F456A68E937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01447" y="255492"/>
            <a:ext cx="701163" cy="701163"/>
          </a:xfrm>
          <a:prstGeom prst="rect">
            <a:avLst/>
          </a:prstGeom>
        </p:spPr>
      </p:pic>
      <p:pic>
        <p:nvPicPr>
          <p:cNvPr id="6" name="Picture 5">
            <a:extLst>
              <a:ext uri="{FF2B5EF4-FFF2-40B4-BE49-F238E27FC236}">
                <a16:creationId xmlns:a16="http://schemas.microsoft.com/office/drawing/2014/main" id="{9A167B75-3130-42E6-5E1F-94A02DD4CE10}"/>
              </a:ext>
            </a:extLst>
          </p:cNvPr>
          <p:cNvPicPr>
            <a:picLocks noChangeAspect="1"/>
          </p:cNvPicPr>
          <p:nvPr/>
        </p:nvPicPr>
        <p:blipFill>
          <a:blip r:embed="rId7"/>
          <a:stretch>
            <a:fillRect/>
          </a:stretch>
        </p:blipFill>
        <p:spPr>
          <a:xfrm>
            <a:off x="7441095" y="3491949"/>
            <a:ext cx="3833490" cy="2568437"/>
          </a:xfrm>
          <a:prstGeom prst="rect">
            <a:avLst/>
          </a:prstGeom>
          <a:noFill/>
          <a:ln w="22225">
            <a:solidFill>
              <a:schemeClr val="tx1"/>
            </a:solidFill>
          </a:ln>
        </p:spPr>
      </p:pic>
      <p:sp>
        <p:nvSpPr>
          <p:cNvPr id="9" name="Rectangle 8">
            <a:extLst>
              <a:ext uri="{FF2B5EF4-FFF2-40B4-BE49-F238E27FC236}">
                <a16:creationId xmlns:a16="http://schemas.microsoft.com/office/drawing/2014/main" id="{1712A377-CF25-CD36-97F1-840D70FA32EF}"/>
              </a:ext>
            </a:extLst>
          </p:cNvPr>
          <p:cNvSpPr/>
          <p:nvPr/>
        </p:nvSpPr>
        <p:spPr>
          <a:xfrm>
            <a:off x="386651" y="1012247"/>
            <a:ext cx="5454427" cy="5318151"/>
          </a:xfrm>
          <a:prstGeom prst="rect">
            <a:avLst/>
          </a:prstGeom>
          <a:noFill/>
          <a:ln w="28575">
            <a:solidFill>
              <a:srgbClr val="00A1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45417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64821-9AE2-CA5C-FC94-15312577B182}"/>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7AAFF18-44A0-2E1E-5E6C-ED45648BB0D9}"/>
              </a:ext>
            </a:extLst>
          </p:cNvPr>
          <p:cNvGrpSpPr/>
          <p:nvPr/>
        </p:nvGrpSpPr>
        <p:grpSpPr>
          <a:xfrm>
            <a:off x="461176" y="965220"/>
            <a:ext cx="3585140" cy="5464915"/>
            <a:chOff x="548958" y="1706166"/>
            <a:chExt cx="3392061" cy="4464255"/>
          </a:xfrm>
        </p:grpSpPr>
        <p:grpSp>
          <p:nvGrpSpPr>
            <p:cNvPr id="4" name="Group 3">
              <a:extLst>
                <a:ext uri="{FF2B5EF4-FFF2-40B4-BE49-F238E27FC236}">
                  <a16:creationId xmlns:a16="http://schemas.microsoft.com/office/drawing/2014/main" id="{C2C9CAC3-E2BD-5C1A-88EE-AE3694AE4258}"/>
                </a:ext>
              </a:extLst>
            </p:cNvPr>
            <p:cNvGrpSpPr/>
            <p:nvPr/>
          </p:nvGrpSpPr>
          <p:grpSpPr>
            <a:xfrm>
              <a:off x="548958" y="1706166"/>
              <a:ext cx="3392061" cy="4464255"/>
              <a:chOff x="548958" y="1706166"/>
              <a:chExt cx="3392061" cy="4464255"/>
            </a:xfrm>
          </p:grpSpPr>
          <p:sp>
            <p:nvSpPr>
              <p:cNvPr id="6" name="Rectangle 5">
                <a:extLst>
                  <a:ext uri="{FF2B5EF4-FFF2-40B4-BE49-F238E27FC236}">
                    <a16:creationId xmlns:a16="http://schemas.microsoft.com/office/drawing/2014/main" id="{F9FFE29A-CC11-2D85-0253-3B2033B32E38}"/>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38B63DFE-D598-3A18-34A7-E256AA2709AD}"/>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4F124D0C-A05B-CF1D-6CD8-C7DC317FF48E}"/>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A586C623-5BA8-3384-3D03-CE5C30C2811D}"/>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C2328EFF-56D8-062B-B4C6-D5896070A31F}"/>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229450AB-64D3-3970-014C-91AB89F5610F}"/>
                  </a:ext>
                </a:extLst>
              </p:cNvPr>
              <p:cNvSpPr txBox="1"/>
              <p:nvPr/>
            </p:nvSpPr>
            <p:spPr>
              <a:xfrm>
                <a:off x="548958" y="2267520"/>
                <a:ext cx="3392061" cy="227035"/>
              </a:xfrm>
              <a:prstGeom prst="rect">
                <a:avLst/>
              </a:prstGeom>
              <a:noFill/>
            </p:spPr>
            <p:txBody>
              <a:bodyPr wrap="square">
                <a:spAutoFit/>
              </a:bodyPr>
              <a:lstStyle/>
              <a:p>
                <a:pPr marL="171450" indent="-171450">
                  <a:spcAft>
                    <a:spcPts val="300"/>
                  </a:spcAft>
                  <a:buFont typeface="Arial" panose="020B0604020202020204" pitchFamily="34" charset="0"/>
                  <a:buChar char="•"/>
                </a:pPr>
                <a:endParaRPr lang="en-GB" sz="1200">
                  <a:ea typeface="Tahoma" panose="020B0604030504040204" pitchFamily="34" charset="0"/>
                  <a:cs typeface="Tahoma" panose="020B0604030504040204" pitchFamily="34" charset="0"/>
                </a:endParaRPr>
              </a:p>
            </p:txBody>
          </p:sp>
        </p:grpSp>
        <p:pic>
          <p:nvPicPr>
            <p:cNvPr id="5" name="Graphic 4" descr="Newspaper with solid fill">
              <a:extLst>
                <a:ext uri="{FF2B5EF4-FFF2-40B4-BE49-F238E27FC236}">
                  <a16:creationId xmlns:a16="http://schemas.microsoft.com/office/drawing/2014/main" id="{1A2D6329-54C1-972C-5922-0290DF2C86D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20E6BE6F-9290-F256-7061-2F3428CC11B6}"/>
              </a:ext>
            </a:extLst>
          </p:cNvPr>
          <p:cNvGrpSpPr/>
          <p:nvPr/>
        </p:nvGrpSpPr>
        <p:grpSpPr>
          <a:xfrm>
            <a:off x="4323760" y="965218"/>
            <a:ext cx="3535006" cy="5464917"/>
            <a:chOff x="554355" y="1706166"/>
            <a:chExt cx="3364425" cy="4464255"/>
          </a:xfrm>
        </p:grpSpPr>
        <p:grpSp>
          <p:nvGrpSpPr>
            <p:cNvPr id="13" name="Group 12">
              <a:extLst>
                <a:ext uri="{FF2B5EF4-FFF2-40B4-BE49-F238E27FC236}">
                  <a16:creationId xmlns:a16="http://schemas.microsoft.com/office/drawing/2014/main" id="{15F76516-90D7-C411-CCAC-77B3180473D9}"/>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F5A84EF8-DFE9-ADF7-27F4-4831D13F013F}"/>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07D4F5B4-875B-BCCC-0814-616DBF0F05D0}"/>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CB14EAD8-B59A-CC6B-E1F2-E99339E09F9E}"/>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67FD7E4D-F130-47AF-D299-23EC492DA71D}"/>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05F9972D-57F9-DAF5-EEB8-E57B78D19833}"/>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159A8679-4E03-C00E-3076-BF7697A18A9F}"/>
                  </a:ext>
                </a:extLst>
              </p:cNvPr>
              <p:cNvSpPr txBox="1"/>
              <p:nvPr/>
            </p:nvSpPr>
            <p:spPr>
              <a:xfrm>
                <a:off x="568679" y="2270865"/>
                <a:ext cx="3332501" cy="229041"/>
              </a:xfrm>
              <a:prstGeom prst="rect">
                <a:avLst/>
              </a:prstGeom>
              <a:noFill/>
            </p:spPr>
            <p:txBody>
              <a:bodyPr wrap="square" lIns="91440" tIns="45720" rIns="91440" bIns="45720" anchor="t">
                <a:spAutoFit/>
              </a:bodyPr>
              <a:lstStyle/>
              <a:p>
                <a:pPr lvl="0" defTabSz="203831">
                  <a:spcAft>
                    <a:spcPts val="300"/>
                  </a:spcAft>
                  <a:defRPr/>
                </a:pPr>
                <a:endPar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CE4DE663-E5B4-3B6C-812E-FEF85D08BAA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CDCB773C-4734-6F46-0851-4A5A19C4768E}"/>
              </a:ext>
            </a:extLst>
          </p:cNvPr>
          <p:cNvGrpSpPr/>
          <p:nvPr/>
        </p:nvGrpSpPr>
        <p:grpSpPr>
          <a:xfrm>
            <a:off x="8112705" y="965218"/>
            <a:ext cx="3549782" cy="5474197"/>
            <a:chOff x="554355" y="1706166"/>
            <a:chExt cx="3364425" cy="4464255"/>
          </a:xfrm>
        </p:grpSpPr>
        <p:grpSp>
          <p:nvGrpSpPr>
            <p:cNvPr id="22" name="Group 21">
              <a:extLst>
                <a:ext uri="{FF2B5EF4-FFF2-40B4-BE49-F238E27FC236}">
                  <a16:creationId xmlns:a16="http://schemas.microsoft.com/office/drawing/2014/main" id="{9F17B159-431E-49EB-B526-F2E8C851B414}"/>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26BBE375-50B5-818F-AA8B-879129A03978}"/>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dirty="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982C3AB1-DCDB-921C-17F1-237B74642344}"/>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A13C3C07-4B43-78A9-390B-EAF0FFCD5DAA}"/>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BE23958B-6959-443C-01CD-0D1105A543B6}"/>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76D06129-26A0-598D-5609-25E587B005A1}"/>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6E165471-B53A-B16A-CCF0-0CB47A3DC913}"/>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207166E9-4A9B-19BD-A280-430EAC5A18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5394B818-E0ED-C00F-6C7B-427270233EAC}"/>
              </a:ext>
            </a:extLst>
          </p:cNvPr>
          <p:cNvSpPr txBox="1">
            <a:spLocks/>
          </p:cNvSpPr>
          <p:nvPr/>
        </p:nvSpPr>
        <p:spPr>
          <a:xfrm>
            <a:off x="140544" y="367946"/>
            <a:ext cx="12051456"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dirty="0">
                <a:latin typeface="+mn-lt"/>
                <a:ea typeface="Tahoma" panose="020B0604030504040204" pitchFamily="34" charset="0"/>
                <a:cs typeface="Tahoma" panose="020B0604030504040204" pitchFamily="34" charset="0"/>
              </a:rPr>
              <a:t>10. Practice examples: </a:t>
            </a:r>
            <a:r>
              <a:rPr lang="en-GB" sz="2800" b="0" dirty="0">
                <a:latin typeface="+mn-lt"/>
                <a:ea typeface="Tahoma" panose="020B0604030504040204" pitchFamily="34" charset="0"/>
                <a:cs typeface="Tahoma" panose="020B0604030504040204" pitchFamily="34" charset="0"/>
              </a:rPr>
              <a:t>North </a:t>
            </a:r>
            <a:r>
              <a:rPr lang="en-GB" sz="2800" b="0" dirty="0">
                <a:ea typeface="Tahoma" panose="020B0604030504040204" pitchFamily="34" charset="0"/>
                <a:cs typeface="Tahoma" panose="020B0604030504040204" pitchFamily="34" charset="0"/>
              </a:rPr>
              <a:t>Tyneside </a:t>
            </a:r>
            <a:r>
              <a:rPr lang="en-GB" sz="2800" dirty="0">
                <a:ea typeface="Tahoma" panose="020B0604030504040204" pitchFamily="34" charset="0"/>
                <a:cs typeface="Tahoma" panose="020B0604030504040204" pitchFamily="34" charset="0"/>
              </a:rPr>
              <a:t>- </a:t>
            </a:r>
            <a:r>
              <a:rPr lang="en-GB" sz="2800" b="0" dirty="0">
                <a:ea typeface="Tahoma" panose="020B0604030504040204" pitchFamily="34" charset="0"/>
                <a:cs typeface="Tahoma" panose="020B0604030504040204" pitchFamily="34" charset="0"/>
              </a:rPr>
              <a:t>Working Well </a:t>
            </a:r>
            <a:endParaRPr lang="en-GB" sz="2800" b="0" dirty="0">
              <a:latin typeface="+mn-lt"/>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5100F4D6-4A34-26BD-D3FB-C16594191DBF}"/>
              </a:ext>
            </a:extLst>
          </p:cNvPr>
          <p:cNvSpPr txBox="1"/>
          <p:nvPr/>
        </p:nvSpPr>
        <p:spPr>
          <a:xfrm>
            <a:off x="538637" y="1631993"/>
            <a:ext cx="3412415" cy="4478149"/>
          </a:xfrm>
          <a:prstGeom prst="rect">
            <a:avLst/>
          </a:prstGeom>
          <a:noFill/>
        </p:spPr>
        <p:txBody>
          <a:bodyPr wrap="square">
            <a:spAutoFit/>
          </a:bodyPr>
          <a:lstStyle/>
          <a:p>
            <a:pPr marL="171450" lvl="0" indent="-171450" defTabSz="203831">
              <a:spcAft>
                <a:spcPts val="600"/>
              </a:spcAft>
              <a:buFont typeface="Arial" panose="020B0604020202020204" pitchFamily="34" charset="0"/>
              <a:buChar char="•"/>
              <a:defRPr/>
            </a:pPr>
            <a:r>
              <a:rPr lang="en-US" sz="1100" b="1" dirty="0"/>
              <a:t>Working Well North Tyneside </a:t>
            </a:r>
            <a:r>
              <a:rPr lang="en-US" sz="1100" dirty="0"/>
              <a:t>(WWNT) was launched as part of North Tyneside’s </a:t>
            </a:r>
            <a:r>
              <a:rPr lang="en-US" sz="1100" i="1" dirty="0"/>
              <a:t>Health and Wellbeing Inequalities Strategy: Equally Well. It’s a </a:t>
            </a:r>
            <a:r>
              <a:rPr lang="en-US" sz="1100" dirty="0"/>
              <a:t>partnership between North Tyneside Council, the NHS, Department for Work and Pensions (DWP), and a wide range of VCSEs . Its core aim is to reduce health-related inactivity by bringing together health, wellbeing, and employment support under one accessible, community-based model.</a:t>
            </a:r>
          </a:p>
          <a:p>
            <a:pPr marL="171450" lvl="0" indent="-171450" defTabSz="203831">
              <a:spcAft>
                <a:spcPts val="600"/>
              </a:spcAft>
              <a:buFont typeface="Arial" panose="020B0604020202020204" pitchFamily="34" charset="0"/>
              <a:buChar char="•"/>
              <a:defRPr/>
            </a:pPr>
            <a:r>
              <a:rPr lang="en-US" sz="1100" dirty="0"/>
              <a:t>The service supports all residents through an </a:t>
            </a:r>
            <a:r>
              <a:rPr lang="en-US" sz="1100" b="1" dirty="0"/>
              <a:t>inclusive, universal offer, </a:t>
            </a:r>
            <a:r>
              <a:rPr lang="en-US" sz="1100" dirty="0"/>
              <a:t>with targeted provision for those facing additional barriers, including: Individuals furthest from the labour market, people with health barriers, including substance dependency and neurodivergence, Refugees and asylum seekers, social housing tenants, carers, lone parents and young people.</a:t>
            </a:r>
          </a:p>
          <a:p>
            <a:pPr marL="171450" lvl="0" indent="-171450" defTabSz="203831">
              <a:spcAft>
                <a:spcPts val="600"/>
              </a:spcAft>
              <a:buFont typeface="Arial" panose="020B0604020202020204" pitchFamily="34" charset="0"/>
              <a:buChar char="•"/>
              <a:defRPr/>
            </a:pPr>
            <a:r>
              <a:rPr lang="en-US" sz="1100" dirty="0"/>
              <a:t>Working Well North Tyneside Hubs </a:t>
            </a:r>
            <a:r>
              <a:rPr lang="en-US" sz="1100" b="1" dirty="0"/>
              <a:t>are high-street based </a:t>
            </a:r>
            <a:r>
              <a:rPr lang="en-US" sz="1100" b="1" dirty="0" err="1"/>
              <a:t>centres</a:t>
            </a:r>
            <a:r>
              <a:rPr lang="en-US" sz="1100" b="1" dirty="0"/>
              <a:t> that make work, health, and wellbeing support visible and accessible</a:t>
            </a:r>
            <a:r>
              <a:rPr lang="en-US" sz="1100" dirty="0"/>
              <a:t>. They aim to reduce social isolation, build confidence, and connect employers with motivated local candidates, creating stronger, healthier, and more inclusive communities.</a:t>
            </a:r>
          </a:p>
        </p:txBody>
      </p:sp>
      <p:sp>
        <p:nvSpPr>
          <p:cNvPr id="31" name="TextBox 30">
            <a:extLst>
              <a:ext uri="{FF2B5EF4-FFF2-40B4-BE49-F238E27FC236}">
                <a16:creationId xmlns:a16="http://schemas.microsoft.com/office/drawing/2014/main" id="{08121EFB-C1C4-E18D-B4F1-0ACB329D2914}"/>
              </a:ext>
            </a:extLst>
          </p:cNvPr>
          <p:cNvSpPr txBox="1"/>
          <p:nvPr/>
        </p:nvSpPr>
        <p:spPr>
          <a:xfrm>
            <a:off x="4358817" y="1567266"/>
            <a:ext cx="3474366" cy="4862870"/>
          </a:xfrm>
          <a:prstGeom prst="rect">
            <a:avLst/>
          </a:prstGeom>
          <a:noFill/>
        </p:spPr>
        <p:txBody>
          <a:bodyPr wrap="square">
            <a:spAutoFit/>
          </a:bodyPr>
          <a:lstStyle/>
          <a:p>
            <a:pPr>
              <a:spcAft>
                <a:spcPts val="600"/>
              </a:spcAft>
            </a:pPr>
            <a:r>
              <a:rPr lang="en-US" sz="1100" dirty="0"/>
              <a:t>The </a:t>
            </a:r>
            <a:r>
              <a:rPr lang="en-US" sz="1100" b="1" dirty="0"/>
              <a:t>Working Well Hubs</a:t>
            </a:r>
            <a:r>
              <a:rPr lang="en-US" sz="1100" dirty="0"/>
              <a:t> operate as a </a:t>
            </a:r>
            <a:r>
              <a:rPr lang="en-US" sz="1100" i="1" dirty="0"/>
              <a:t>one-stop shop, b</a:t>
            </a:r>
            <a:r>
              <a:rPr lang="en-US" sz="1100" dirty="0"/>
              <a:t>y co-locating multiple partners in one space, the model ensures residents receive joined-up, person-</a:t>
            </a:r>
            <a:r>
              <a:rPr lang="en-US" sz="1100" dirty="0" err="1"/>
              <a:t>centred</a:t>
            </a:r>
            <a:r>
              <a:rPr lang="en-US" sz="1100" dirty="0"/>
              <a:t> support. Key features include:</a:t>
            </a:r>
          </a:p>
          <a:p>
            <a:pPr marL="171450" indent="-171450">
              <a:spcAft>
                <a:spcPts val="600"/>
              </a:spcAft>
              <a:buFont typeface="Arial" panose="020B0604020202020204" pitchFamily="34" charset="0"/>
              <a:buChar char="•"/>
            </a:pPr>
            <a:r>
              <a:rPr lang="en-US" sz="1100" b="1" dirty="0"/>
              <a:t>Triage and Navigation:</a:t>
            </a:r>
            <a:r>
              <a:rPr lang="en-US" sz="1100" dirty="0"/>
              <a:t> Dedicated advisors ensure residents are quickly connected to the most appropriate service or intervention.</a:t>
            </a:r>
          </a:p>
          <a:p>
            <a:pPr marL="171450" indent="-171450">
              <a:spcAft>
                <a:spcPts val="600"/>
              </a:spcAft>
              <a:buFont typeface="Arial" panose="020B0604020202020204" pitchFamily="34" charset="0"/>
              <a:buChar char="•"/>
            </a:pPr>
            <a:r>
              <a:rPr lang="en-US" sz="1100" b="1" dirty="0"/>
              <a:t>Employment Support:</a:t>
            </a:r>
            <a:r>
              <a:rPr lang="en-US" sz="1100" dirty="0"/>
              <a:t> Access to employability advisors, job search support and direct links to local employers.</a:t>
            </a:r>
          </a:p>
          <a:p>
            <a:pPr marL="171450" indent="-171450">
              <a:spcAft>
                <a:spcPts val="600"/>
              </a:spcAft>
              <a:buFont typeface="Arial" panose="020B0604020202020204" pitchFamily="34" charset="0"/>
              <a:buChar char="•"/>
            </a:pPr>
            <a:r>
              <a:rPr lang="en-US" sz="1100" b="1" dirty="0"/>
              <a:t>Health and Wellbeing Services:</a:t>
            </a:r>
            <a:r>
              <a:rPr lang="en-US" sz="1100" dirty="0"/>
              <a:t> Access to community services, addiction recovery, and lifestyle support.</a:t>
            </a:r>
          </a:p>
          <a:p>
            <a:pPr marL="171450" indent="-171450">
              <a:spcAft>
                <a:spcPts val="600"/>
              </a:spcAft>
              <a:buFont typeface="Arial" panose="020B0604020202020204" pitchFamily="34" charset="0"/>
              <a:buChar char="•"/>
            </a:pPr>
            <a:r>
              <a:rPr lang="en-US" sz="1100" b="1" dirty="0"/>
              <a:t>Financial and Welfare Advice:</a:t>
            </a:r>
            <a:r>
              <a:rPr lang="en-US" sz="1100" dirty="0"/>
              <a:t> Regular sessions with Citizens Advice and partner organisations providing benefits, debt, and cost-of-living support.</a:t>
            </a:r>
          </a:p>
          <a:p>
            <a:pPr marL="171450" indent="-171450">
              <a:spcAft>
                <a:spcPts val="600"/>
              </a:spcAft>
              <a:buFont typeface="Arial" panose="020B0604020202020204" pitchFamily="34" charset="0"/>
              <a:buChar char="•"/>
            </a:pPr>
            <a:r>
              <a:rPr lang="en-US" sz="1100" b="1" dirty="0"/>
              <a:t>Community Engagement:</a:t>
            </a:r>
            <a:r>
              <a:rPr lang="en-US" sz="1100" dirty="0"/>
              <a:t> Informal drop-in space encouraging connection and reducing isolation.</a:t>
            </a:r>
          </a:p>
          <a:p>
            <a:pPr marL="171450" indent="-171450">
              <a:spcAft>
                <a:spcPts val="600"/>
              </a:spcAft>
              <a:buFont typeface="Arial" panose="020B0604020202020204" pitchFamily="34" charset="0"/>
              <a:buChar char="•"/>
            </a:pPr>
            <a:r>
              <a:rPr lang="en-US" sz="1100" b="1" dirty="0"/>
              <a:t>Employer Engagement:</a:t>
            </a:r>
            <a:r>
              <a:rPr lang="en-US" sz="1100" dirty="0"/>
              <a:t> Events and workshops that promote inclusive employment and provide direct employer connections for residents.</a:t>
            </a:r>
          </a:p>
          <a:p>
            <a:pPr marL="171450" indent="-171450">
              <a:spcAft>
                <a:spcPts val="600"/>
              </a:spcAft>
              <a:buFont typeface="Arial" panose="020B0604020202020204" pitchFamily="34" charset="0"/>
              <a:buChar char="•"/>
            </a:pPr>
            <a:r>
              <a:rPr lang="en-US" sz="1100" b="1" dirty="0"/>
              <a:t>Collaborative Working: </a:t>
            </a:r>
            <a:r>
              <a:rPr lang="en-US" sz="1100" dirty="0"/>
              <a:t>Residents can now access multiple types of support in a single visit – e.g. employment advice alongside mental health or welfare support.</a:t>
            </a:r>
          </a:p>
        </p:txBody>
      </p:sp>
      <p:sp>
        <p:nvSpPr>
          <p:cNvPr id="34" name="TextBox 33">
            <a:extLst>
              <a:ext uri="{FF2B5EF4-FFF2-40B4-BE49-F238E27FC236}">
                <a16:creationId xmlns:a16="http://schemas.microsoft.com/office/drawing/2014/main" id="{41AE3040-9C59-D999-3DF3-E1BC8440DADE}"/>
              </a:ext>
            </a:extLst>
          </p:cNvPr>
          <p:cNvSpPr txBox="1"/>
          <p:nvPr/>
        </p:nvSpPr>
        <p:spPr>
          <a:xfrm>
            <a:off x="8159715" y="1576546"/>
            <a:ext cx="3474366" cy="4862870"/>
          </a:xfrm>
          <a:prstGeom prst="rect">
            <a:avLst/>
          </a:prstGeom>
          <a:noFill/>
        </p:spPr>
        <p:txBody>
          <a:bodyPr wrap="square">
            <a:spAutoFit/>
          </a:bodyPr>
          <a:lstStyle/>
          <a:p>
            <a:pPr>
              <a:spcAft>
                <a:spcPts val="600"/>
              </a:spcAft>
            </a:pPr>
            <a:r>
              <a:rPr lang="en-US" sz="1100" dirty="0"/>
              <a:t>Since opening, the WWNT Hubs have welcomed </a:t>
            </a:r>
            <a:r>
              <a:rPr lang="en-US" sz="1100" b="1" dirty="0"/>
              <a:t>over 22,000 visitors</a:t>
            </a:r>
            <a:r>
              <a:rPr lang="en-US" sz="1100" dirty="0"/>
              <a:t>, many of whom were previously disengaged from traditional services such as </a:t>
            </a:r>
            <a:r>
              <a:rPr lang="en-US" sz="1100" dirty="0" err="1"/>
              <a:t>Jobcentre</a:t>
            </a:r>
            <a:r>
              <a:rPr lang="en-US" sz="1100" dirty="0"/>
              <a:t> Plus. Evaluation shows:</a:t>
            </a:r>
          </a:p>
          <a:p>
            <a:pPr marL="171450" indent="-171450">
              <a:spcAft>
                <a:spcPts val="600"/>
              </a:spcAft>
              <a:buFont typeface="Arial" panose="020B0604020202020204" pitchFamily="34" charset="0"/>
              <a:buChar char="•"/>
            </a:pPr>
            <a:r>
              <a:rPr lang="en-US" sz="1100" b="1" dirty="0"/>
              <a:t>Co-location drives collaboration.</a:t>
            </a:r>
            <a:r>
              <a:rPr lang="en-US" sz="1100" dirty="0"/>
              <a:t> Housing multiple partners under one roof ensures that joint working happens organically and daily.</a:t>
            </a:r>
          </a:p>
          <a:p>
            <a:pPr marL="171450" indent="-171450">
              <a:spcAft>
                <a:spcPts val="600"/>
              </a:spcAft>
              <a:buFont typeface="Arial" panose="020B0604020202020204" pitchFamily="34" charset="0"/>
              <a:buChar char="•"/>
            </a:pPr>
            <a:r>
              <a:rPr lang="en-US" sz="1100" b="1" dirty="0"/>
              <a:t>Design matters.</a:t>
            </a:r>
            <a:r>
              <a:rPr lang="en-US" sz="1100" dirty="0"/>
              <a:t> The physical layout and atmosphere of the hubs - bright, informal, and welcoming - influences engagement and retention.</a:t>
            </a:r>
          </a:p>
          <a:p>
            <a:pPr marL="171450" indent="-171450">
              <a:spcAft>
                <a:spcPts val="600"/>
              </a:spcAft>
              <a:buFont typeface="Arial" panose="020B0604020202020204" pitchFamily="34" charset="0"/>
              <a:buChar char="•"/>
            </a:pPr>
            <a:r>
              <a:rPr lang="en-US" sz="1100" b="1" dirty="0"/>
              <a:t>Neutral, partnership-led branding</a:t>
            </a:r>
            <a:r>
              <a:rPr lang="en-US" sz="1100" dirty="0"/>
              <a:t> increases community trust and reduces perceived stigma associated with statutory services.</a:t>
            </a:r>
          </a:p>
          <a:p>
            <a:pPr marL="171450" indent="-171450">
              <a:spcAft>
                <a:spcPts val="600"/>
              </a:spcAft>
              <a:buFont typeface="Arial" panose="020B0604020202020204" pitchFamily="34" charset="0"/>
              <a:buChar char="•"/>
            </a:pPr>
            <a:r>
              <a:rPr lang="en-US" sz="1100" b="1" dirty="0"/>
              <a:t>Simplify access.</a:t>
            </a:r>
            <a:r>
              <a:rPr lang="en-US" sz="1100" dirty="0"/>
              <a:t> A clear triage process ensures that people reach the right service first time, reducing frustration and drop-off rates.</a:t>
            </a:r>
          </a:p>
          <a:p>
            <a:pPr marL="171450" indent="-171450">
              <a:spcAft>
                <a:spcPts val="600"/>
              </a:spcAft>
              <a:buFont typeface="Arial" panose="020B0604020202020204" pitchFamily="34" charset="0"/>
              <a:buChar char="•"/>
            </a:pPr>
            <a:r>
              <a:rPr lang="en-US" sz="1100" b="1" dirty="0"/>
              <a:t>Tell the story.</a:t>
            </a:r>
            <a:r>
              <a:rPr lang="en-US" sz="1100" dirty="0"/>
              <a:t> Sharing success stories and case studies reinforces the value of the model and builds momentum with partners and funders.</a:t>
            </a:r>
          </a:p>
          <a:p>
            <a:pPr marL="171450" indent="-171450">
              <a:spcAft>
                <a:spcPts val="600"/>
              </a:spcAft>
              <a:buFont typeface="Arial" panose="020B0604020202020204" pitchFamily="34" charset="0"/>
              <a:buChar char="•"/>
            </a:pPr>
            <a:r>
              <a:rPr lang="en-US" sz="1100" b="1" dirty="0"/>
              <a:t>Build employer relationships early.</a:t>
            </a:r>
            <a:r>
              <a:rPr lang="en-US" sz="1100" dirty="0"/>
              <a:t> Employer-facing events not only promote inclusive hiring but also create tangible job opportunities for residents.</a:t>
            </a:r>
          </a:p>
          <a:p>
            <a:pPr marL="171450" indent="-171450">
              <a:spcAft>
                <a:spcPts val="600"/>
              </a:spcAft>
              <a:buFont typeface="Arial" panose="020B0604020202020204" pitchFamily="34" charset="0"/>
              <a:buChar char="•"/>
            </a:pPr>
            <a:r>
              <a:rPr lang="en-US" sz="1100" b="1" dirty="0"/>
              <a:t>Embed continuous learning.</a:t>
            </a:r>
            <a:r>
              <a:rPr lang="en-US" sz="1100" dirty="0"/>
              <a:t> Feedback loops between partners and residents refine delivery and sustain innovation.</a:t>
            </a:r>
          </a:p>
        </p:txBody>
      </p:sp>
    </p:spTree>
    <p:extLst>
      <p:ext uri="{BB962C8B-B14F-4D97-AF65-F5344CB8AC3E}">
        <p14:creationId xmlns:p14="http://schemas.microsoft.com/office/powerpoint/2010/main" val="138860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5DB6D-1CBE-6B7C-9DE6-F49988145ACD}"/>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5D7EEB16-EA7E-83AA-F84D-DAFC381B7CB2}"/>
              </a:ext>
            </a:extLst>
          </p:cNvPr>
          <p:cNvGrpSpPr/>
          <p:nvPr/>
        </p:nvGrpSpPr>
        <p:grpSpPr>
          <a:xfrm>
            <a:off x="461176" y="965220"/>
            <a:ext cx="3585140" cy="5196267"/>
            <a:chOff x="548958" y="1706166"/>
            <a:chExt cx="3392061" cy="4464255"/>
          </a:xfrm>
        </p:grpSpPr>
        <p:grpSp>
          <p:nvGrpSpPr>
            <p:cNvPr id="4" name="Group 3">
              <a:extLst>
                <a:ext uri="{FF2B5EF4-FFF2-40B4-BE49-F238E27FC236}">
                  <a16:creationId xmlns:a16="http://schemas.microsoft.com/office/drawing/2014/main" id="{ADA37169-1554-4B11-5085-D866642D10D2}"/>
                </a:ext>
              </a:extLst>
            </p:cNvPr>
            <p:cNvGrpSpPr/>
            <p:nvPr/>
          </p:nvGrpSpPr>
          <p:grpSpPr>
            <a:xfrm>
              <a:off x="548958" y="1706166"/>
              <a:ext cx="3392061" cy="4464255"/>
              <a:chOff x="548958" y="1706166"/>
              <a:chExt cx="3392061" cy="4464255"/>
            </a:xfrm>
          </p:grpSpPr>
          <p:sp>
            <p:nvSpPr>
              <p:cNvPr id="6" name="Rectangle 5">
                <a:extLst>
                  <a:ext uri="{FF2B5EF4-FFF2-40B4-BE49-F238E27FC236}">
                    <a16:creationId xmlns:a16="http://schemas.microsoft.com/office/drawing/2014/main" id="{3DB16C1D-C3E8-3132-D3DC-95FF01A1A9BF}"/>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B428139C-C23E-9C47-6A05-6E5652970E7E}"/>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6E6C5CF9-434E-D18F-F256-F772D2FC0AC9}"/>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507878BA-3773-6BFF-C8EA-1FB64346EF96}"/>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8328CF55-883E-1141-A6A0-B48FF48B8C6B}"/>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4CECBFD1-8AC9-35C4-7B56-D1F13F158701}"/>
                  </a:ext>
                </a:extLst>
              </p:cNvPr>
              <p:cNvSpPr txBox="1"/>
              <p:nvPr/>
            </p:nvSpPr>
            <p:spPr>
              <a:xfrm>
                <a:off x="548958" y="2267520"/>
                <a:ext cx="3392061" cy="227035"/>
              </a:xfrm>
              <a:prstGeom prst="rect">
                <a:avLst/>
              </a:prstGeom>
              <a:noFill/>
            </p:spPr>
            <p:txBody>
              <a:bodyPr wrap="square">
                <a:spAutoFit/>
              </a:bodyPr>
              <a:lstStyle/>
              <a:p>
                <a:pPr marL="171450" indent="-171450">
                  <a:spcAft>
                    <a:spcPts val="300"/>
                  </a:spcAft>
                  <a:buFont typeface="Arial" panose="020B0604020202020204" pitchFamily="34" charset="0"/>
                  <a:buChar char="•"/>
                </a:pPr>
                <a:endParaRPr lang="en-GB" sz="1200">
                  <a:ea typeface="Tahoma" panose="020B0604030504040204" pitchFamily="34" charset="0"/>
                  <a:cs typeface="Tahoma" panose="020B0604030504040204" pitchFamily="34" charset="0"/>
                </a:endParaRPr>
              </a:p>
            </p:txBody>
          </p:sp>
        </p:grpSp>
        <p:pic>
          <p:nvPicPr>
            <p:cNvPr id="5" name="Graphic 4" descr="Newspaper with solid fill">
              <a:extLst>
                <a:ext uri="{FF2B5EF4-FFF2-40B4-BE49-F238E27FC236}">
                  <a16:creationId xmlns:a16="http://schemas.microsoft.com/office/drawing/2014/main" id="{412BA0D1-9767-74E9-A376-DA7B15C7EB2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80738C04-C1FB-C9FF-EBF2-AB43C800151D}"/>
              </a:ext>
            </a:extLst>
          </p:cNvPr>
          <p:cNvGrpSpPr/>
          <p:nvPr/>
        </p:nvGrpSpPr>
        <p:grpSpPr>
          <a:xfrm>
            <a:off x="4323760" y="965219"/>
            <a:ext cx="3535006" cy="5196268"/>
            <a:chOff x="554355" y="1706166"/>
            <a:chExt cx="3364425" cy="4464255"/>
          </a:xfrm>
        </p:grpSpPr>
        <p:grpSp>
          <p:nvGrpSpPr>
            <p:cNvPr id="13" name="Group 12">
              <a:extLst>
                <a:ext uri="{FF2B5EF4-FFF2-40B4-BE49-F238E27FC236}">
                  <a16:creationId xmlns:a16="http://schemas.microsoft.com/office/drawing/2014/main" id="{7E41FFA3-92B0-C90B-B60E-7E45B0AB3FC3}"/>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285C5094-5BD5-1432-6154-F84B2A88C862}"/>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2752CB87-4275-5C0B-DAD3-6236E5362649}"/>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C32E636E-7A00-69D1-5214-6484EE95A409}"/>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687BFDD7-1592-B96E-0BAA-78A9DCBA7074}"/>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B2BE2DE7-E2EC-B3A2-CD03-193F4E652DD2}"/>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9F951949-17C1-2F1B-53DE-47F46BBC931E}"/>
                  </a:ext>
                </a:extLst>
              </p:cNvPr>
              <p:cNvSpPr txBox="1"/>
              <p:nvPr/>
            </p:nvSpPr>
            <p:spPr>
              <a:xfrm>
                <a:off x="568679" y="2270865"/>
                <a:ext cx="3332501" cy="229041"/>
              </a:xfrm>
              <a:prstGeom prst="rect">
                <a:avLst/>
              </a:prstGeom>
              <a:noFill/>
            </p:spPr>
            <p:txBody>
              <a:bodyPr wrap="square" lIns="91440" tIns="45720" rIns="91440" bIns="45720" anchor="t">
                <a:spAutoFit/>
              </a:bodyPr>
              <a:lstStyle/>
              <a:p>
                <a:pPr lvl="0" defTabSz="203831">
                  <a:spcAft>
                    <a:spcPts val="300"/>
                  </a:spcAft>
                  <a:defRPr/>
                </a:pPr>
                <a:endPar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DF5B1C5A-305C-D235-2793-8D737C60B1E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14B708B9-1240-FA53-6A55-DB582698DE7D}"/>
              </a:ext>
            </a:extLst>
          </p:cNvPr>
          <p:cNvGrpSpPr/>
          <p:nvPr/>
        </p:nvGrpSpPr>
        <p:grpSpPr>
          <a:xfrm>
            <a:off x="8112705" y="965219"/>
            <a:ext cx="3549782" cy="5196268"/>
            <a:chOff x="554355" y="1706166"/>
            <a:chExt cx="3364425" cy="4464255"/>
          </a:xfrm>
        </p:grpSpPr>
        <p:grpSp>
          <p:nvGrpSpPr>
            <p:cNvPr id="22" name="Group 21">
              <a:extLst>
                <a:ext uri="{FF2B5EF4-FFF2-40B4-BE49-F238E27FC236}">
                  <a16:creationId xmlns:a16="http://schemas.microsoft.com/office/drawing/2014/main" id="{656F8450-0D58-7742-03B6-A75DC1969AA3}"/>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AA8B3AF0-727B-AE19-A7C9-47738FD8D2E7}"/>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B00032C3-7F53-75B2-D7AE-F266ABD7F784}"/>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AE5E14FE-946D-59FE-5B47-D90C7E9467F6}"/>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61531B66-5186-3D32-78AB-F9A393589A4B}"/>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9D3255DD-D765-83FF-885B-099E848841D3}"/>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004C79E8-DA68-60CD-A55B-7BC2FE7DB411}"/>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FB5F3471-ACB4-D5B3-2FDD-684B8329F91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C34D43AB-23EE-D8D8-F106-8498CEAC78A9}"/>
              </a:ext>
            </a:extLst>
          </p:cNvPr>
          <p:cNvSpPr txBox="1">
            <a:spLocks/>
          </p:cNvSpPr>
          <p:nvPr/>
        </p:nvSpPr>
        <p:spPr>
          <a:xfrm>
            <a:off x="140544" y="367946"/>
            <a:ext cx="12051456"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a:latin typeface="+mn-lt"/>
                <a:ea typeface="Tahoma" panose="020B0604030504040204" pitchFamily="34" charset="0"/>
                <a:cs typeface="Tahoma" panose="020B0604030504040204" pitchFamily="34" charset="0"/>
              </a:rPr>
              <a:t>10. Practice examples: </a:t>
            </a:r>
            <a:r>
              <a:rPr lang="en-GB" sz="2800" b="0">
                <a:ea typeface="Tahoma"/>
                <a:cs typeface="Tahoma"/>
              </a:rPr>
              <a:t>West Yorkshire - Inclusion Health Framework </a:t>
            </a:r>
            <a:endParaRPr lang="en-GB" sz="2800" b="0">
              <a:latin typeface="+mn-lt"/>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C90BDBA4-725D-96C0-BCE9-3123CD106687}"/>
              </a:ext>
            </a:extLst>
          </p:cNvPr>
          <p:cNvSpPr txBox="1"/>
          <p:nvPr/>
        </p:nvSpPr>
        <p:spPr>
          <a:xfrm>
            <a:off x="557073" y="1729504"/>
            <a:ext cx="3412415" cy="3647152"/>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US" sz="1200" b="1">
                <a:effectLst/>
                <a:latin typeface="Arial" panose="020B0604020202020204" pitchFamily="34" charset="0"/>
                <a:ea typeface="MS Mincho" panose="02020609040205080304" pitchFamily="49" charset="-128"/>
                <a:cs typeface="Arial" panose="020B0604020202020204" pitchFamily="34" charset="0"/>
              </a:rPr>
              <a:t>Frontline staff across health and care report feeling ill-equipped </a:t>
            </a:r>
            <a:r>
              <a:rPr lang="en-US" sz="1200">
                <a:effectLst/>
                <a:latin typeface="Arial" panose="020B0604020202020204" pitchFamily="34" charset="0"/>
                <a:ea typeface="MS Mincho" panose="02020609040205080304" pitchFamily="49" charset="-128"/>
                <a:cs typeface="Arial" panose="020B0604020202020204" pitchFamily="34" charset="0"/>
              </a:rPr>
              <a:t>to support people with complex, overlapping needs, and traditional models of care frequently fail to meet people where they are. </a:t>
            </a:r>
          </a:p>
          <a:p>
            <a:pPr marL="171450" indent="-171450">
              <a:spcAft>
                <a:spcPts val="600"/>
              </a:spcAft>
              <a:buFont typeface="Arial" panose="020B0604020202020204" pitchFamily="34" charset="0"/>
              <a:buChar char="•"/>
            </a:pPr>
            <a:r>
              <a:rPr lang="en-US" sz="1200">
                <a:effectLst/>
                <a:latin typeface="Arial" panose="020B0604020202020204" pitchFamily="34" charset="0"/>
                <a:ea typeface="MS Mincho" panose="02020609040205080304" pitchFamily="49" charset="-128"/>
                <a:cs typeface="Arial" panose="020B0604020202020204" pitchFamily="34" charset="0"/>
              </a:rPr>
              <a:t>When services are </a:t>
            </a:r>
            <a:r>
              <a:rPr lang="en-US" sz="1200" b="1">
                <a:effectLst/>
                <a:latin typeface="Arial" panose="020B0604020202020204" pitchFamily="34" charset="0"/>
                <a:ea typeface="MS Mincho" panose="02020609040205080304" pitchFamily="49" charset="-128"/>
                <a:cs typeface="Arial" panose="020B0604020202020204" pitchFamily="34" charset="0"/>
              </a:rPr>
              <a:t>not trauma-informed or culturally competent, many avoid healthcare altogether </a:t>
            </a:r>
            <a:r>
              <a:rPr lang="en-US" sz="1200">
                <a:effectLst/>
                <a:latin typeface="Arial" panose="020B0604020202020204" pitchFamily="34" charset="0"/>
                <a:ea typeface="MS Mincho" panose="02020609040205080304" pitchFamily="49" charset="-128"/>
                <a:cs typeface="Arial" panose="020B0604020202020204" pitchFamily="34" charset="0"/>
              </a:rPr>
              <a:t>- widening inequalities further.</a:t>
            </a:r>
            <a:endParaRPr lang="en-US" sz="1200">
              <a:latin typeface="Arial" panose="020B0604020202020204" pitchFamily="34" charset="0"/>
              <a:ea typeface="MS Mincho" panose="02020609040205080304" pitchFamily="49" charset="-128"/>
              <a:cs typeface="Arial" panose="020B0604020202020204" pitchFamily="34" charset="0"/>
            </a:endParaRPr>
          </a:p>
          <a:p>
            <a:pPr marL="171450" indent="-171450">
              <a:spcAft>
                <a:spcPts val="600"/>
              </a:spcAft>
              <a:buFont typeface="Arial" panose="020B0604020202020204" pitchFamily="34" charset="0"/>
              <a:buChar char="•"/>
            </a:pPr>
            <a:r>
              <a:rPr lang="en-US" sz="1200">
                <a:effectLst/>
                <a:latin typeface="Arial" panose="020B0604020202020204" pitchFamily="34" charset="0"/>
                <a:ea typeface="MS Mincho" panose="02020609040205080304" pitchFamily="49" charset="-128"/>
                <a:cs typeface="Arial" panose="020B0604020202020204" pitchFamily="34" charset="0"/>
              </a:rPr>
              <a:t>Despite the scale of need, inclusion health has historically been viewed as </a:t>
            </a:r>
            <a:r>
              <a:rPr lang="en-US" sz="1200" b="1">
                <a:effectLst/>
                <a:latin typeface="Arial" panose="020B0604020202020204" pitchFamily="34" charset="0"/>
                <a:ea typeface="MS Mincho" panose="02020609040205080304" pitchFamily="49" charset="-128"/>
                <a:cs typeface="Arial" panose="020B0604020202020204" pitchFamily="34" charset="0"/>
              </a:rPr>
              <a:t>a niche specialism rather than a core part of everyday NHS practice</a:t>
            </a:r>
            <a:r>
              <a:rPr lang="en-US" sz="1200">
                <a:effectLst/>
                <a:latin typeface="Arial" panose="020B0604020202020204" pitchFamily="34" charset="0"/>
                <a:ea typeface="MS Mincho" panose="02020609040205080304" pitchFamily="49" charset="-128"/>
                <a:cs typeface="Arial" panose="020B0604020202020204" pitchFamily="34" charset="0"/>
              </a:rPr>
              <a:t>.</a:t>
            </a:r>
          </a:p>
          <a:p>
            <a:pPr marL="171450" indent="-171450">
              <a:spcAft>
                <a:spcPts val="600"/>
              </a:spcAft>
              <a:buFont typeface="Arial" panose="020B0604020202020204" pitchFamily="34" charset="0"/>
              <a:buChar char="•"/>
            </a:pPr>
            <a:r>
              <a:rPr lang="en-US" sz="1200" b="1">
                <a:effectLst/>
                <a:latin typeface="Arial" panose="020B0604020202020204" pitchFamily="34" charset="0"/>
                <a:ea typeface="MS Mincho" panose="02020609040205080304" pitchFamily="49" charset="-128"/>
                <a:cs typeface="Arial" panose="020B0604020202020204" pitchFamily="34" charset="0"/>
              </a:rPr>
              <a:t>A lack of consistent training, variation in practice, and absence of a national inclusion health training framework </a:t>
            </a:r>
            <a:r>
              <a:rPr lang="en-US" sz="1200">
                <a:effectLst/>
                <a:latin typeface="Arial" panose="020B0604020202020204" pitchFamily="34" charset="0"/>
                <a:ea typeface="MS Mincho" panose="02020609040205080304" pitchFamily="49" charset="-128"/>
                <a:cs typeface="Arial" panose="020B0604020202020204" pitchFamily="34" charset="0"/>
              </a:rPr>
              <a:t>has created a gap in workforce capability, confidence, and consistency.</a:t>
            </a:r>
            <a:endParaRPr lang="en-GB" sz="1200">
              <a:effectLst/>
              <a:latin typeface="Arial" panose="020B0604020202020204" pitchFamily="34" charset="0"/>
              <a:ea typeface="MS Mincho" panose="02020609040205080304" pitchFamily="49" charset="-128"/>
              <a:cs typeface="Arial" panose="020B0604020202020204" pitchFamily="34" charset="0"/>
            </a:endParaRPr>
          </a:p>
        </p:txBody>
      </p:sp>
      <p:sp>
        <p:nvSpPr>
          <p:cNvPr id="31" name="TextBox 30">
            <a:extLst>
              <a:ext uri="{FF2B5EF4-FFF2-40B4-BE49-F238E27FC236}">
                <a16:creationId xmlns:a16="http://schemas.microsoft.com/office/drawing/2014/main" id="{DE885E51-B5EF-4620-2E58-C99F3267C179}"/>
              </a:ext>
            </a:extLst>
          </p:cNvPr>
          <p:cNvSpPr txBox="1"/>
          <p:nvPr/>
        </p:nvSpPr>
        <p:spPr>
          <a:xfrm>
            <a:off x="4365907" y="1729504"/>
            <a:ext cx="3474366" cy="4431983"/>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US" sz="1200">
                <a:effectLst/>
                <a:latin typeface="Arial" panose="020B0604020202020204" pitchFamily="34" charset="0"/>
                <a:ea typeface="MS Mincho" panose="02020609040205080304" pitchFamily="49" charset="-128"/>
                <a:cs typeface="Arial" panose="020B0604020202020204" pitchFamily="34" charset="0"/>
              </a:rPr>
              <a:t>To address these challenges, West Yorkshire ICB developed </a:t>
            </a:r>
            <a:r>
              <a:rPr lang="en-US" sz="1200" b="1">
                <a:effectLst/>
                <a:latin typeface="Arial" panose="020B0604020202020204" pitchFamily="34" charset="0"/>
                <a:ea typeface="MS Mincho" panose="02020609040205080304" pitchFamily="49" charset="-128"/>
                <a:cs typeface="Arial" panose="020B0604020202020204" pitchFamily="34" charset="0"/>
              </a:rPr>
              <a:t>the Inclusion Health Workforce Training Framework, </a:t>
            </a:r>
            <a:r>
              <a:rPr lang="en-US" sz="1200">
                <a:effectLst/>
                <a:latin typeface="Arial" panose="020B0604020202020204" pitchFamily="34" charset="0"/>
                <a:ea typeface="MS Mincho" panose="02020609040205080304" pitchFamily="49" charset="-128"/>
                <a:cs typeface="Arial" panose="020B0604020202020204" pitchFamily="34" charset="0"/>
              </a:rPr>
              <a:t>created through an evidence-based, trauma-informed and co-produced approach.</a:t>
            </a:r>
            <a:endParaRPr lang="en-US" sz="1200">
              <a:latin typeface="Arial" panose="020B0604020202020204" pitchFamily="34" charset="0"/>
              <a:ea typeface="MS Mincho" panose="02020609040205080304" pitchFamily="49" charset="-128"/>
              <a:cs typeface="Arial" panose="020B0604020202020204" pitchFamily="34" charset="0"/>
            </a:endParaRPr>
          </a:p>
          <a:p>
            <a:pPr marL="171450" indent="-171450">
              <a:spcAft>
                <a:spcPts val="600"/>
              </a:spcAft>
              <a:buFont typeface="Arial" panose="020B0604020202020204" pitchFamily="34" charset="0"/>
              <a:buChar char="•"/>
            </a:pPr>
            <a:r>
              <a:rPr lang="en-US" sz="1200">
                <a:effectLst/>
                <a:latin typeface="Arial" panose="020B0604020202020204" pitchFamily="34" charset="0"/>
                <a:ea typeface="MS Mincho" panose="02020609040205080304" pitchFamily="49" charset="-128"/>
                <a:cs typeface="Arial" panose="020B0604020202020204" pitchFamily="34" charset="0"/>
              </a:rPr>
              <a:t>It was </a:t>
            </a:r>
            <a:r>
              <a:rPr lang="en-US" sz="1200" b="1">
                <a:effectLst/>
                <a:latin typeface="Arial" panose="020B0604020202020204" pitchFamily="34" charset="0"/>
                <a:ea typeface="MS Mincho" panose="02020609040205080304" pitchFamily="49" charset="-128"/>
                <a:cs typeface="Arial" panose="020B0604020202020204" pitchFamily="34" charset="0"/>
              </a:rPr>
              <a:t>co-designed with colleagues, system partners, and, crucially with insights from people with lived experience.</a:t>
            </a:r>
          </a:p>
          <a:p>
            <a:pPr marL="171450" indent="-171450">
              <a:spcAft>
                <a:spcPts val="600"/>
              </a:spcAft>
              <a:buFont typeface="Arial" panose="020B0604020202020204" pitchFamily="34" charset="0"/>
              <a:buChar char="•"/>
            </a:pPr>
            <a:r>
              <a:rPr lang="en-US" sz="1200">
                <a:effectLst/>
                <a:latin typeface="Arial" panose="020B0604020202020204" pitchFamily="34" charset="0"/>
                <a:ea typeface="MS Mincho" panose="02020609040205080304" pitchFamily="49" charset="-128"/>
                <a:cs typeface="Arial" panose="020B0604020202020204" pitchFamily="34" charset="0"/>
              </a:rPr>
              <a:t>The framework introduces a tiered learning model:</a:t>
            </a:r>
            <a:endParaRPr lang="en-US" sz="1200">
              <a:latin typeface="Arial" panose="020B0604020202020204" pitchFamily="34" charset="0"/>
              <a:ea typeface="MS Mincho" panose="02020609040205080304" pitchFamily="49" charset="-128"/>
              <a:cs typeface="Arial" panose="020B0604020202020204" pitchFamily="34" charset="0"/>
            </a:endParaRPr>
          </a:p>
          <a:p>
            <a:pPr marL="628650" lvl="1" indent="-171450">
              <a:spcAft>
                <a:spcPts val="600"/>
              </a:spcAft>
              <a:buFont typeface="Arial" panose="020B0604020202020204" pitchFamily="34" charset="0"/>
              <a:buChar char="•"/>
            </a:pPr>
            <a:r>
              <a:rPr lang="en-US" sz="1200" b="1">
                <a:effectLst/>
                <a:latin typeface="Arial" panose="020B0604020202020204" pitchFamily="34" charset="0"/>
                <a:ea typeface="MS Mincho" panose="02020609040205080304" pitchFamily="49" charset="-128"/>
                <a:cs typeface="Arial" panose="020B0604020202020204" pitchFamily="34" charset="0"/>
              </a:rPr>
              <a:t>Foundation Level: </a:t>
            </a:r>
            <a:r>
              <a:rPr lang="en-US" sz="1200">
                <a:effectLst/>
                <a:latin typeface="Arial" panose="020B0604020202020204" pitchFamily="34" charset="0"/>
                <a:ea typeface="MS Mincho" panose="02020609040205080304" pitchFamily="49" charset="-128"/>
                <a:cs typeface="Arial" panose="020B0604020202020204" pitchFamily="34" charset="0"/>
              </a:rPr>
              <a:t>Essential awareness for all staff.</a:t>
            </a:r>
            <a:endParaRPr lang="en-US" sz="1200">
              <a:latin typeface="Arial" panose="020B0604020202020204" pitchFamily="34" charset="0"/>
              <a:ea typeface="MS Mincho" panose="02020609040205080304" pitchFamily="49" charset="-128"/>
              <a:cs typeface="Arial" panose="020B0604020202020204" pitchFamily="34" charset="0"/>
            </a:endParaRPr>
          </a:p>
          <a:p>
            <a:pPr marL="628650" lvl="1" indent="-171450">
              <a:spcAft>
                <a:spcPts val="600"/>
              </a:spcAft>
              <a:buFont typeface="Arial" panose="020B0604020202020204" pitchFamily="34" charset="0"/>
              <a:buChar char="•"/>
            </a:pPr>
            <a:r>
              <a:rPr lang="en-US" sz="1200" b="1">
                <a:effectLst/>
                <a:latin typeface="Arial" panose="020B0604020202020204" pitchFamily="34" charset="0"/>
                <a:ea typeface="MS Mincho" panose="02020609040205080304" pitchFamily="49" charset="-128"/>
                <a:cs typeface="Arial" panose="020B0604020202020204" pitchFamily="34" charset="0"/>
              </a:rPr>
              <a:t>Intermediate Level: </a:t>
            </a:r>
            <a:r>
              <a:rPr lang="en-US" sz="1200">
                <a:effectLst/>
                <a:latin typeface="Arial" panose="020B0604020202020204" pitchFamily="34" charset="0"/>
                <a:ea typeface="MS Mincho" panose="02020609040205080304" pitchFamily="49" charset="-128"/>
                <a:cs typeface="Arial" panose="020B0604020202020204" pitchFamily="34" charset="0"/>
              </a:rPr>
              <a:t>For staff working more closely with inclusion health groups.</a:t>
            </a:r>
            <a:endParaRPr lang="en-US" sz="1200">
              <a:latin typeface="Arial" panose="020B0604020202020204" pitchFamily="34" charset="0"/>
              <a:ea typeface="MS Mincho" panose="02020609040205080304" pitchFamily="49" charset="-128"/>
              <a:cs typeface="Arial" panose="020B0604020202020204" pitchFamily="34" charset="0"/>
            </a:endParaRPr>
          </a:p>
          <a:p>
            <a:pPr marL="628650" lvl="1" indent="-171450">
              <a:spcAft>
                <a:spcPts val="600"/>
              </a:spcAft>
              <a:buFont typeface="Arial" panose="020B0604020202020204" pitchFamily="34" charset="0"/>
              <a:buChar char="•"/>
            </a:pPr>
            <a:r>
              <a:rPr lang="en-US" sz="1200" b="1">
                <a:effectLst/>
                <a:latin typeface="Arial" panose="020B0604020202020204" pitchFamily="34" charset="0"/>
                <a:ea typeface="MS Mincho" panose="02020609040205080304" pitchFamily="49" charset="-128"/>
                <a:cs typeface="Arial" panose="020B0604020202020204" pitchFamily="34" charset="0"/>
              </a:rPr>
              <a:t>Advanced Level: </a:t>
            </a:r>
            <a:r>
              <a:rPr lang="en-US" sz="1200">
                <a:effectLst/>
                <a:latin typeface="Arial" panose="020B0604020202020204" pitchFamily="34" charset="0"/>
                <a:ea typeface="MS Mincho" panose="02020609040205080304" pitchFamily="49" charset="-128"/>
                <a:cs typeface="Arial" panose="020B0604020202020204" pitchFamily="34" charset="0"/>
              </a:rPr>
              <a:t>For leaders and specialists driving system change</a:t>
            </a:r>
            <a:r>
              <a:rPr lang="en-US" sz="1200">
                <a:latin typeface="Arial" panose="020B0604020202020204" pitchFamily="34" charset="0"/>
                <a:ea typeface="MS Mincho" panose="02020609040205080304" pitchFamily="49" charset="-128"/>
                <a:cs typeface="Arial" panose="020B0604020202020204" pitchFamily="34" charset="0"/>
              </a:rPr>
              <a:t>.</a:t>
            </a:r>
          </a:p>
          <a:p>
            <a:pPr marL="171450" indent="-171450">
              <a:spcAft>
                <a:spcPts val="600"/>
              </a:spcAft>
              <a:buFont typeface="Arial" panose="020B0604020202020204" pitchFamily="34" charset="0"/>
              <a:buChar char="•"/>
            </a:pPr>
            <a:r>
              <a:rPr lang="en-US" sz="1200">
                <a:effectLst/>
                <a:latin typeface="Arial" panose="020B0604020202020204" pitchFamily="34" charset="0"/>
                <a:ea typeface="MS Mincho" panose="02020609040205080304" pitchFamily="49" charset="-128"/>
                <a:cs typeface="Arial" panose="020B0604020202020204" pitchFamily="34" charset="0"/>
              </a:rPr>
              <a:t>The goal is to embed a </a:t>
            </a:r>
            <a:r>
              <a:rPr lang="en-US" sz="1200" b="1">
                <a:effectLst/>
                <a:latin typeface="Arial" panose="020B0604020202020204" pitchFamily="34" charset="0"/>
                <a:ea typeface="MS Mincho" panose="02020609040205080304" pitchFamily="49" charset="-128"/>
                <a:cs typeface="Arial" panose="020B0604020202020204" pitchFamily="34" charset="0"/>
              </a:rPr>
              <a:t>consistent, culturally competent, trauma-informed </a:t>
            </a:r>
            <a:r>
              <a:rPr lang="en-US" sz="1200">
                <a:effectLst/>
                <a:latin typeface="Arial" panose="020B0604020202020204" pitchFamily="34" charset="0"/>
                <a:ea typeface="MS Mincho" panose="02020609040205080304" pitchFamily="49" charset="-128"/>
                <a:cs typeface="Arial" panose="020B0604020202020204" pitchFamily="34" charset="0"/>
              </a:rPr>
              <a:t>standard of care across the entire workforce.</a:t>
            </a:r>
            <a:endParaRPr lang="en-GB" sz="1200">
              <a:effectLst/>
              <a:latin typeface="Arial" panose="020B0604020202020204" pitchFamily="34" charset="0"/>
              <a:ea typeface="MS Mincho" panose="02020609040205080304" pitchFamily="49" charset="-128"/>
              <a:cs typeface="Arial" panose="020B0604020202020204" pitchFamily="34" charset="0"/>
            </a:endParaRPr>
          </a:p>
        </p:txBody>
      </p:sp>
      <p:sp>
        <p:nvSpPr>
          <p:cNvPr id="34" name="TextBox 33">
            <a:extLst>
              <a:ext uri="{FF2B5EF4-FFF2-40B4-BE49-F238E27FC236}">
                <a16:creationId xmlns:a16="http://schemas.microsoft.com/office/drawing/2014/main" id="{0418C711-AD97-DF3B-7435-9F2FB2977460}"/>
              </a:ext>
            </a:extLst>
          </p:cNvPr>
          <p:cNvSpPr txBox="1"/>
          <p:nvPr/>
        </p:nvSpPr>
        <p:spPr>
          <a:xfrm>
            <a:off x="8159715" y="1680888"/>
            <a:ext cx="3337435" cy="3616375"/>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US" sz="1200">
                <a:effectLst/>
                <a:latin typeface="Arial" panose="020B0604020202020204" pitchFamily="34" charset="0"/>
                <a:ea typeface="MS Mincho" panose="02020609040205080304" pitchFamily="49" charset="-128"/>
                <a:cs typeface="Arial" panose="020B0604020202020204" pitchFamily="34" charset="0"/>
              </a:rPr>
              <a:t>Workforce capability in inclusion health must be </a:t>
            </a:r>
            <a:r>
              <a:rPr lang="en-US" sz="1200" b="1">
                <a:effectLst/>
                <a:latin typeface="Arial" panose="020B0604020202020204" pitchFamily="34" charset="0"/>
                <a:ea typeface="MS Mincho" panose="02020609040205080304" pitchFamily="49" charset="-128"/>
                <a:cs typeface="Arial" panose="020B0604020202020204" pitchFamily="34" charset="0"/>
              </a:rPr>
              <a:t>mainstreamed </a:t>
            </a:r>
            <a:r>
              <a:rPr lang="en-US" sz="1200" b="1">
                <a:latin typeface="Arial" panose="020B0604020202020204" pitchFamily="34" charset="0"/>
                <a:ea typeface="MS Mincho" panose="02020609040205080304" pitchFamily="49" charset="-128"/>
                <a:cs typeface="Arial" panose="020B0604020202020204" pitchFamily="34" charset="0"/>
              </a:rPr>
              <a:t>-</a:t>
            </a:r>
            <a:r>
              <a:rPr lang="en-US" sz="1200" b="1">
                <a:effectLst/>
                <a:latin typeface="Arial" panose="020B0604020202020204" pitchFamily="34" charset="0"/>
                <a:ea typeface="MS Mincho" panose="02020609040205080304" pitchFamily="49" charset="-128"/>
                <a:cs typeface="Arial" panose="020B0604020202020204" pitchFamily="34" charset="0"/>
              </a:rPr>
              <a:t> it is core NHS business.</a:t>
            </a:r>
          </a:p>
          <a:p>
            <a:pPr marL="171450" indent="-171450">
              <a:spcAft>
                <a:spcPts val="600"/>
              </a:spcAft>
              <a:buFont typeface="Arial" panose="020B0604020202020204" pitchFamily="34" charset="0"/>
              <a:buChar char="•"/>
            </a:pPr>
            <a:r>
              <a:rPr lang="en-US" sz="1200">
                <a:effectLst/>
                <a:latin typeface="Arial" panose="020B0604020202020204" pitchFamily="34" charset="0"/>
                <a:ea typeface="MS Mincho" panose="02020609040205080304" pitchFamily="49" charset="-128"/>
                <a:cs typeface="Arial" panose="020B0604020202020204" pitchFamily="34" charset="0"/>
              </a:rPr>
              <a:t>Trauma-informed and culturally competent practice </a:t>
            </a:r>
            <a:r>
              <a:rPr lang="en-US" sz="1200" b="1">
                <a:effectLst/>
                <a:latin typeface="Arial" panose="020B0604020202020204" pitchFamily="34" charset="0"/>
                <a:ea typeface="MS Mincho" panose="02020609040205080304" pitchFamily="49" charset="-128"/>
                <a:cs typeface="Arial" panose="020B0604020202020204" pitchFamily="34" charset="0"/>
              </a:rPr>
              <a:t>significantly improves access, trust, and outcomes.</a:t>
            </a:r>
          </a:p>
          <a:p>
            <a:pPr marL="171450" indent="-171450">
              <a:spcAft>
                <a:spcPts val="600"/>
              </a:spcAft>
              <a:buFont typeface="Arial" panose="020B0604020202020204" pitchFamily="34" charset="0"/>
              <a:buChar char="•"/>
            </a:pPr>
            <a:r>
              <a:rPr lang="en-US" sz="1200">
                <a:effectLst/>
                <a:latin typeface="Arial" panose="020B0604020202020204" pitchFamily="34" charset="0"/>
                <a:ea typeface="MS Mincho" panose="02020609040205080304" pitchFamily="49" charset="-128"/>
                <a:cs typeface="Arial" panose="020B0604020202020204" pitchFamily="34" charset="0"/>
              </a:rPr>
              <a:t>A tiered approach </a:t>
            </a:r>
            <a:r>
              <a:rPr lang="en-US" sz="1200" b="1">
                <a:effectLst/>
                <a:latin typeface="Arial" panose="020B0604020202020204" pitchFamily="34" charset="0"/>
                <a:ea typeface="MS Mincho" panose="02020609040205080304" pitchFamily="49" charset="-128"/>
                <a:cs typeface="Arial" panose="020B0604020202020204" pitchFamily="34" charset="0"/>
              </a:rPr>
              <a:t>avoids one-size-fits-all </a:t>
            </a:r>
            <a:r>
              <a:rPr lang="en-US" sz="1200">
                <a:effectLst/>
                <a:latin typeface="Arial" panose="020B0604020202020204" pitchFamily="34" charset="0"/>
                <a:ea typeface="MS Mincho" panose="02020609040205080304" pitchFamily="49" charset="-128"/>
                <a:cs typeface="Arial" panose="020B0604020202020204" pitchFamily="34" charset="0"/>
              </a:rPr>
              <a:t>training and aligns learning with responsibility.</a:t>
            </a:r>
          </a:p>
          <a:p>
            <a:pPr marL="171450" indent="-171450">
              <a:spcAft>
                <a:spcPts val="600"/>
              </a:spcAft>
              <a:buFont typeface="Arial" panose="020B0604020202020204" pitchFamily="34" charset="0"/>
              <a:buChar char="•"/>
            </a:pPr>
            <a:r>
              <a:rPr lang="en-US" sz="1200">
                <a:effectLst/>
                <a:latin typeface="Arial" panose="020B0604020202020204" pitchFamily="34" charset="0"/>
                <a:ea typeface="MS Mincho" panose="02020609040205080304" pitchFamily="49" charset="-128"/>
                <a:cs typeface="Arial" panose="020B0604020202020204" pitchFamily="34" charset="0"/>
              </a:rPr>
              <a:t>Lived experience must </a:t>
            </a:r>
            <a:r>
              <a:rPr lang="en-US" sz="1200" b="1">
                <a:effectLst/>
                <a:latin typeface="Arial" panose="020B0604020202020204" pitchFamily="34" charset="0"/>
                <a:ea typeface="MS Mincho" panose="02020609040205080304" pitchFamily="49" charset="-128"/>
                <a:cs typeface="Arial" panose="020B0604020202020204" pitchFamily="34" charset="0"/>
              </a:rPr>
              <a:t>shape system design</a:t>
            </a:r>
            <a:r>
              <a:rPr lang="en-US" sz="1200">
                <a:effectLst/>
                <a:latin typeface="Arial" panose="020B0604020202020204" pitchFamily="34" charset="0"/>
                <a:ea typeface="MS Mincho" panose="02020609040205080304" pitchFamily="49" charset="-128"/>
                <a:cs typeface="Arial" panose="020B0604020202020204" pitchFamily="34" charset="0"/>
              </a:rPr>
              <a:t> to ensure relevance and impact.</a:t>
            </a:r>
          </a:p>
          <a:p>
            <a:pPr marL="171450" indent="-171450">
              <a:spcAft>
                <a:spcPts val="600"/>
              </a:spcAft>
              <a:buFont typeface="Arial" panose="020B0604020202020204" pitchFamily="34" charset="0"/>
              <a:buChar char="•"/>
            </a:pPr>
            <a:r>
              <a:rPr lang="en-US" sz="1200">
                <a:effectLst/>
                <a:latin typeface="Arial" panose="020B0604020202020204" pitchFamily="34" charset="0"/>
                <a:ea typeface="MS Mincho" panose="02020609040205080304" pitchFamily="49" charset="-128"/>
                <a:cs typeface="Arial" panose="020B0604020202020204" pitchFamily="34" charset="0"/>
              </a:rPr>
              <a:t>The framework fills a national gap, offering a pioneering and replicable approach.</a:t>
            </a:r>
          </a:p>
          <a:p>
            <a:pPr marL="171450" indent="-171450">
              <a:spcAft>
                <a:spcPts val="600"/>
              </a:spcAft>
              <a:buFont typeface="Arial" panose="020B0604020202020204" pitchFamily="34" charset="0"/>
              <a:buChar char="•"/>
            </a:pPr>
            <a:r>
              <a:rPr lang="en-GB" sz="1200">
                <a:latin typeface="Arial" panose="020B0604020202020204" pitchFamily="34" charset="0"/>
                <a:cs typeface="Arial" panose="020B0604020202020204" pitchFamily="34" charset="0"/>
              </a:rPr>
              <a:t>To access the framework, you need to have a Futures account. Sign up to </a:t>
            </a:r>
            <a:r>
              <a:rPr lang="en-GB" sz="1200" b="1">
                <a:solidFill>
                  <a:srgbClr val="005EB8"/>
                </a:solidFill>
                <a:latin typeface="Arial" panose="020B0604020202020204" pitchFamily="34" charset="0"/>
                <a:cs typeface="Arial" panose="020B0604020202020204" pitchFamily="34" charset="0"/>
                <a:hlinkClick r:id="rId6"/>
              </a:rPr>
              <a:t>Joined up care West </a:t>
            </a:r>
            <a:r>
              <a:rPr lang="en-GB" sz="1200" b="1">
                <a:latin typeface="Arial" panose="020B0604020202020204" pitchFamily="34" charset="0"/>
                <a:cs typeface="Arial" panose="020B0604020202020204" pitchFamily="34" charset="0"/>
                <a:hlinkClick r:id="rId6"/>
              </a:rPr>
              <a:t>Yorkshire - Futures </a:t>
            </a:r>
            <a:r>
              <a:rPr lang="en-GB" sz="1200">
                <a:latin typeface="Arial" panose="020B0604020202020204" pitchFamily="34" charset="0"/>
                <a:cs typeface="Arial" panose="020B0604020202020204" pitchFamily="34" charset="0"/>
              </a:rPr>
              <a:t>then search for the Inclusion Health training directory.</a:t>
            </a:r>
          </a:p>
        </p:txBody>
      </p:sp>
    </p:spTree>
    <p:extLst>
      <p:ext uri="{BB962C8B-B14F-4D97-AF65-F5344CB8AC3E}">
        <p14:creationId xmlns:p14="http://schemas.microsoft.com/office/powerpoint/2010/main" val="2575467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E2BCF-668E-786D-6457-51B50B51B11D}"/>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13AF3C20-604B-98A1-5648-4D135E457ACD}"/>
              </a:ext>
            </a:extLst>
          </p:cNvPr>
          <p:cNvGrpSpPr/>
          <p:nvPr/>
        </p:nvGrpSpPr>
        <p:grpSpPr>
          <a:xfrm>
            <a:off x="461176" y="965220"/>
            <a:ext cx="3585140" cy="5399003"/>
            <a:chOff x="548958" y="1706166"/>
            <a:chExt cx="3392061" cy="4464255"/>
          </a:xfrm>
        </p:grpSpPr>
        <p:grpSp>
          <p:nvGrpSpPr>
            <p:cNvPr id="4" name="Group 3">
              <a:extLst>
                <a:ext uri="{FF2B5EF4-FFF2-40B4-BE49-F238E27FC236}">
                  <a16:creationId xmlns:a16="http://schemas.microsoft.com/office/drawing/2014/main" id="{A504FC28-3E37-B4D3-9808-27391D90D4CF}"/>
                </a:ext>
              </a:extLst>
            </p:cNvPr>
            <p:cNvGrpSpPr/>
            <p:nvPr/>
          </p:nvGrpSpPr>
          <p:grpSpPr>
            <a:xfrm>
              <a:off x="548958" y="1706166"/>
              <a:ext cx="3392061" cy="4464255"/>
              <a:chOff x="548958" y="1706166"/>
              <a:chExt cx="3392061" cy="4464255"/>
            </a:xfrm>
          </p:grpSpPr>
          <p:sp>
            <p:nvSpPr>
              <p:cNvPr id="6" name="Rectangle 5">
                <a:extLst>
                  <a:ext uri="{FF2B5EF4-FFF2-40B4-BE49-F238E27FC236}">
                    <a16:creationId xmlns:a16="http://schemas.microsoft.com/office/drawing/2014/main" id="{0FD1B2D9-E0EC-CE5E-B6EE-166D0CCD9C8B}"/>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76B5DFB4-1628-091B-F2CC-263CBC935C1F}"/>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E4660343-7C28-E2F8-88AF-7ABE50399440}"/>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BCE8E517-A708-1679-A191-B6C607C128E9}"/>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3A78F70F-EA42-74F7-2970-32D155F4378A}"/>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AEB3BED2-FC1B-2815-9878-BB8D7BE9C049}"/>
                  </a:ext>
                </a:extLst>
              </p:cNvPr>
              <p:cNvSpPr txBox="1"/>
              <p:nvPr/>
            </p:nvSpPr>
            <p:spPr>
              <a:xfrm>
                <a:off x="548958" y="2267520"/>
                <a:ext cx="3392061" cy="3865902"/>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GB" sz="1200" b="1" dirty="0">
                    <a:ea typeface="Tahoma" panose="020B0604030504040204" pitchFamily="34" charset="0"/>
                    <a:cs typeface="Tahoma" panose="020B0604030504040204" pitchFamily="34" charset="0"/>
                  </a:rPr>
                  <a:t>System integration and collaboration: </a:t>
                </a:r>
                <a:r>
                  <a:rPr lang="en-GB" sz="1200" dirty="0">
                    <a:ea typeface="Tahoma" panose="020B0604030504040204" pitchFamily="34" charset="0"/>
                    <a:cs typeface="Tahoma" panose="020B0604030504040204" pitchFamily="34" charset="0"/>
                  </a:rPr>
                  <a:t>Aligning NHS, LA, partner and VCSE efforts around inclusion health. Overcoming siloed working, fragmented commissioning and conflicting priorities.</a:t>
                </a:r>
              </a:p>
              <a:p>
                <a:pPr marL="171450" indent="-171450">
                  <a:spcAft>
                    <a:spcPts val="600"/>
                  </a:spcAft>
                  <a:buFont typeface="Arial" panose="020B0604020202020204" pitchFamily="34" charset="0"/>
                  <a:buChar char="•"/>
                </a:pPr>
                <a:r>
                  <a:rPr lang="en-GB" sz="1200" b="1" dirty="0">
                    <a:ea typeface="Tahoma" panose="020B0604030504040204" pitchFamily="34" charset="0"/>
                    <a:cs typeface="Tahoma" panose="020B0604030504040204" pitchFamily="34" charset="0"/>
                  </a:rPr>
                  <a:t>Data and intelligence: </a:t>
                </a:r>
                <a:r>
                  <a:rPr lang="en-GB" sz="1200" dirty="0">
                    <a:ea typeface="Tahoma" panose="020B0604030504040204" pitchFamily="34" charset="0"/>
                    <a:cs typeface="Tahoma" panose="020B0604030504040204" pitchFamily="34" charset="0"/>
                  </a:rPr>
                  <a:t>Incomplete or inconsistent data on inclusion health and difficulty in applying PHM tools to transient or hidden populations.</a:t>
                </a:r>
              </a:p>
              <a:p>
                <a:pPr marL="171450" indent="-171450">
                  <a:spcAft>
                    <a:spcPts val="600"/>
                  </a:spcAft>
                  <a:buFont typeface="Arial" panose="020B0604020202020204" pitchFamily="34" charset="0"/>
                  <a:buChar char="•"/>
                </a:pPr>
                <a:r>
                  <a:rPr lang="en-GB" sz="1200" b="1" dirty="0">
                    <a:ea typeface="Tahoma" panose="020B0604030504040204" pitchFamily="34" charset="0"/>
                    <a:cs typeface="Tahoma" panose="020B0604030504040204" pitchFamily="34" charset="0"/>
                  </a:rPr>
                  <a:t>Workforce and leadership: </a:t>
                </a:r>
                <a:r>
                  <a:rPr lang="en-GB" sz="1200" dirty="0">
                    <a:ea typeface="Tahoma" panose="020B0604030504040204" pitchFamily="34" charset="0"/>
                    <a:cs typeface="Tahoma" panose="020B0604030504040204" pitchFamily="34" charset="0"/>
                  </a:rPr>
                  <a:t>Limited inclusion health expertise across neighbourhood teams.</a:t>
                </a:r>
              </a:p>
              <a:p>
                <a:pPr marL="171450" indent="-171450">
                  <a:spcAft>
                    <a:spcPts val="600"/>
                  </a:spcAft>
                  <a:buFont typeface="Arial" panose="020B0604020202020204" pitchFamily="34" charset="0"/>
                  <a:buChar char="•"/>
                </a:pPr>
                <a:r>
                  <a:rPr lang="en-GB" sz="1200" b="1" dirty="0">
                    <a:ea typeface="Tahoma" panose="020B0604030504040204" pitchFamily="34" charset="0"/>
                    <a:cs typeface="Tahoma" panose="020B0604030504040204" pitchFamily="34" charset="0"/>
                  </a:rPr>
                  <a:t>Sustainable funding: </a:t>
                </a:r>
                <a:r>
                  <a:rPr lang="en-GB" sz="1200" dirty="0">
                    <a:ea typeface="Tahoma" panose="020B0604030504040204" pitchFamily="34" charset="0"/>
                    <a:cs typeface="Tahoma" panose="020B0604030504040204" pitchFamily="34" charset="0"/>
                  </a:rPr>
                  <a:t>Short-term pilots vs. long-term investment in outreach and specialist services. Ensuring inclusion health is embedded in core budgets, not just discretionary spend.</a:t>
                </a:r>
              </a:p>
              <a:p>
                <a:pPr marL="171450" indent="-171450">
                  <a:spcAft>
                    <a:spcPts val="600"/>
                  </a:spcAft>
                  <a:buFont typeface="Arial" panose="020B0604020202020204" pitchFamily="34" charset="0"/>
                  <a:buChar char="•"/>
                </a:pPr>
                <a:r>
                  <a:rPr lang="en-GB" sz="1200" b="1" dirty="0">
                    <a:ea typeface="Tahoma" panose="020B0604030504040204" pitchFamily="34" charset="0"/>
                    <a:cs typeface="Tahoma" panose="020B0604030504040204" pitchFamily="34" charset="0"/>
                  </a:rPr>
                  <a:t>Community engagement and co-design: </a:t>
                </a:r>
                <a:r>
                  <a:rPr lang="en-GB" sz="1200" dirty="0">
                    <a:ea typeface="Tahoma" panose="020B0604030504040204" pitchFamily="34" charset="0"/>
                    <a:cs typeface="Tahoma" panose="020B0604030504040204" pitchFamily="34" charset="0"/>
                  </a:rPr>
                  <a:t>Building trust with marginalised groups. Moving from consultation to co-production.</a:t>
                </a:r>
              </a:p>
              <a:p>
                <a:pPr marL="171450" indent="-171450">
                  <a:spcAft>
                    <a:spcPts val="600"/>
                  </a:spcAft>
                  <a:buFont typeface="Arial" panose="020B0604020202020204" pitchFamily="34" charset="0"/>
                  <a:buChar char="•"/>
                </a:pPr>
                <a:r>
                  <a:rPr lang="en-GB" sz="1200" b="1" dirty="0">
                    <a:ea typeface="Tahoma" panose="020B0604030504040204" pitchFamily="34" charset="0"/>
                    <a:cs typeface="Tahoma" panose="020B0604030504040204" pitchFamily="34" charset="0"/>
                  </a:rPr>
                  <a:t>Measuring Impact: </a:t>
                </a:r>
                <a:r>
                  <a:rPr lang="en-GB" sz="1200" dirty="0">
                    <a:ea typeface="Tahoma" panose="020B0604030504040204" pitchFamily="34" charset="0"/>
                    <a:cs typeface="Tahoma" panose="020B0604030504040204" pitchFamily="34" charset="0"/>
                  </a:rPr>
                  <a:t>Developing meaningful metrics for inclusion health outcomes and capturing improvements in access, experience, and wellbeing.</a:t>
                </a:r>
              </a:p>
            </p:txBody>
          </p:sp>
        </p:grpSp>
        <p:pic>
          <p:nvPicPr>
            <p:cNvPr id="5" name="Graphic 4" descr="Newspaper with solid fill">
              <a:extLst>
                <a:ext uri="{FF2B5EF4-FFF2-40B4-BE49-F238E27FC236}">
                  <a16:creationId xmlns:a16="http://schemas.microsoft.com/office/drawing/2014/main" id="{C31FF698-3A11-622B-48FD-A09F2BFB72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BA292C8B-26FF-8CF4-D5E6-41488D5C50C8}"/>
              </a:ext>
            </a:extLst>
          </p:cNvPr>
          <p:cNvGrpSpPr/>
          <p:nvPr/>
        </p:nvGrpSpPr>
        <p:grpSpPr>
          <a:xfrm>
            <a:off x="4323760" y="965219"/>
            <a:ext cx="3535006" cy="5399004"/>
            <a:chOff x="554355" y="1706166"/>
            <a:chExt cx="3364425" cy="4464255"/>
          </a:xfrm>
        </p:grpSpPr>
        <p:grpSp>
          <p:nvGrpSpPr>
            <p:cNvPr id="13" name="Group 12">
              <a:extLst>
                <a:ext uri="{FF2B5EF4-FFF2-40B4-BE49-F238E27FC236}">
                  <a16:creationId xmlns:a16="http://schemas.microsoft.com/office/drawing/2014/main" id="{BA883308-3454-FF78-6705-91593676CE5E}"/>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3CE2E4C4-01A4-3EF3-73D6-04E46E628F27}"/>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4EB72656-A45C-6839-6A4E-4F65B5E7E6E9}"/>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012FC8D8-08C4-2F61-B61A-04D922D3743B}"/>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E315E17D-4B8A-5870-8AED-44030B1EF8B7}"/>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366AD456-B54E-00D8-44D9-C0184E2A5802}"/>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75C0660F-0822-4DD1-7E13-7F0A0CA82C5D}"/>
                  </a:ext>
                </a:extLst>
              </p:cNvPr>
              <p:cNvSpPr txBox="1"/>
              <p:nvPr/>
            </p:nvSpPr>
            <p:spPr>
              <a:xfrm>
                <a:off x="568679" y="2270865"/>
                <a:ext cx="3332501" cy="3511964"/>
              </a:xfrm>
              <a:prstGeom prst="rect">
                <a:avLst/>
              </a:prstGeom>
              <a:noFill/>
            </p:spPr>
            <p:txBody>
              <a:bodyPr wrap="square" lIns="91440" tIns="45720" rIns="91440" bIns="45720" anchor="t">
                <a:spAutoFit/>
              </a:bodyPr>
              <a:lstStyle/>
              <a:p>
                <a:pPr lvl="0" defTabSz="203831">
                  <a:spcAft>
                    <a:spcPts val="600"/>
                  </a:spcAft>
                  <a:defRPr/>
                </a:pPr>
                <a:r>
                  <a:rPr lang="en-GB" sz="1200" b="1">
                    <a:ea typeface="Tahoma" panose="020B0604030504040204" pitchFamily="34" charset="0"/>
                    <a:cs typeface="Tahoma" panose="020B0604030504040204" pitchFamily="34" charset="0"/>
                  </a:rPr>
                  <a:t>Place-based provider collaborative model:</a:t>
                </a:r>
              </a:p>
              <a:p>
                <a:pPr marL="171450" lvl="0" indent="-171450" defTabSz="203831">
                  <a:spcAft>
                    <a:spcPts val="600"/>
                  </a:spcAft>
                  <a:buFont typeface="Arial" panose="020B0604020202020204" pitchFamily="34" charset="0"/>
                  <a:buChar char="•"/>
                  <a:defRPr/>
                </a:pPr>
                <a:r>
                  <a:rPr lang="en-GB" sz="1200">
                    <a:ea typeface="Tahoma" panose="020B0604030504040204" pitchFamily="34" charset="0"/>
                    <a:cs typeface="Tahoma" panose="020B0604030504040204" pitchFamily="34" charset="0"/>
                  </a:rPr>
                  <a:t>Established a network of providers covering primary, secondary, LA, housing and VCSE that can focus on driving neighbourhood health approaches for inclusion health groups across Wakefield’s 6 neighbourhoods. </a:t>
                </a:r>
              </a:p>
              <a:p>
                <a:pPr marL="171450" indent="-171450" defTabSz="203831">
                  <a:spcAft>
                    <a:spcPts val="600"/>
                  </a:spcAft>
                  <a:buFont typeface="Arial" panose="020B0604020202020204" pitchFamily="34" charset="0"/>
                  <a:buChar char="•"/>
                  <a:defRPr/>
                </a:pPr>
                <a:r>
                  <a:rPr lang="en-GB" sz="1200">
                    <a:ea typeface="Tahoma"/>
                    <a:cs typeface="Tahoma"/>
                  </a:rPr>
                  <a:t>Agreed shared strategic vision across the district for inclusion health with a joint delivery model and co-funded roles. </a:t>
                </a:r>
              </a:p>
              <a:p>
                <a:pPr lvl="0" defTabSz="203831">
                  <a:spcAft>
                    <a:spcPts val="600"/>
                  </a:spcAft>
                  <a:defRPr/>
                </a:pPr>
                <a:r>
                  <a:rPr kumimoji="0" lang="en-GB" sz="1200" b="1"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Multi-disciplinary workforce: </a:t>
                </a:r>
              </a:p>
              <a:p>
                <a:pPr marL="171450" indent="-171450" defTabSz="203831">
                  <a:spcAft>
                    <a:spcPts val="600"/>
                  </a:spcAft>
                  <a:buFont typeface="Arial" panose="020B0604020202020204" pitchFamily="34" charset="0"/>
                  <a:buChar char="•"/>
                  <a:defRPr/>
                </a:pPr>
                <a:r>
                  <a:rPr lang="en-GB" sz="1200" kern="0">
                    <a:solidFill>
                      <a:srgbClr val="242424"/>
                    </a:solidFill>
                    <a:ea typeface="Tahoma"/>
                    <a:cs typeface="Tahoma"/>
                  </a:rPr>
                  <a:t>Embedded specialist inclusion health workforce within neighbourhood MDTs to provide expertise in community settings.</a:t>
                </a:r>
              </a:p>
              <a:p>
                <a:pPr marL="171450" lvl="0" indent="-171450" defTabSz="203831">
                  <a:spcAft>
                    <a:spcPts val="600"/>
                  </a:spcAft>
                  <a:buFont typeface="Arial" panose="020B0604020202020204" pitchFamily="34" charset="0"/>
                  <a:buChar char="•"/>
                  <a:defRPr/>
                </a:pPr>
                <a:r>
                  <a:rPr kumimoji="0" lang="en-GB" sz="1200" i="0" u="none" strike="noStrike" kern="0" cap="none" spc="0" normalizeH="0" baseline="0" noProof="0">
                    <a:ln>
                      <a:noFill/>
                    </a:ln>
                    <a:solidFill>
                      <a:srgbClr val="242424"/>
                    </a:solidFill>
                    <a:effectLst/>
                    <a:uLnTx/>
                    <a:uFillTx/>
                    <a:ea typeface="Tahoma"/>
                    <a:cs typeface="Tahoma"/>
                  </a:rPr>
                  <a:t>Piloted dedicated physical </a:t>
                </a:r>
                <a:r>
                  <a:rPr lang="en-GB" sz="1200" kern="0">
                    <a:solidFill>
                      <a:srgbClr val="242424"/>
                    </a:solidFill>
                    <a:ea typeface="Tahoma"/>
                    <a:cs typeface="Tahoma"/>
                  </a:rPr>
                  <a:t>and mental health</a:t>
                </a:r>
                <a:r>
                  <a:rPr kumimoji="0" lang="en-GB" sz="1200" i="0" u="none" strike="noStrike" kern="0" cap="none" spc="0" normalizeH="0" baseline="0" noProof="0">
                    <a:ln>
                      <a:noFill/>
                    </a:ln>
                    <a:solidFill>
                      <a:srgbClr val="242424"/>
                    </a:solidFill>
                    <a:effectLst/>
                    <a:uLnTx/>
                    <a:uFillTx/>
                    <a:ea typeface="Tahoma"/>
                    <a:cs typeface="Tahoma"/>
                  </a:rPr>
                  <a:t> liaison workers in the Housing Needs Team.</a:t>
                </a:r>
                <a:endParaRPr lang="en-GB" sz="1200" i="0" u="none" strike="noStrike" kern="0" cap="none" spc="0" normalizeH="0" baseline="0" noProof="0">
                  <a:ln>
                    <a:noFill/>
                  </a:ln>
                  <a:solidFill>
                    <a:srgbClr val="242424"/>
                  </a:solidFill>
                  <a:effectLst/>
                  <a:uLnTx/>
                  <a:uFillTx/>
                  <a:ea typeface="Tahoma"/>
                  <a:cs typeface="Tahoma"/>
                </a:endParaRPr>
              </a:p>
              <a:p>
                <a:pPr marL="171450" lvl="0" indent="-171450" defTabSz="203831">
                  <a:spcAft>
                    <a:spcPts val="600"/>
                  </a:spcAft>
                  <a:buFont typeface="Arial" panose="020B0604020202020204" pitchFamily="34" charset="0"/>
                  <a:buChar char="•"/>
                  <a:defRPr/>
                </a:pPr>
                <a:r>
                  <a:rPr lang="en-GB" sz="1200" kern="0">
                    <a:solidFill>
                      <a:srgbClr val="242424"/>
                    </a:solidFill>
                    <a:ea typeface="Tahoma" panose="020B0604030504040204" pitchFamily="34" charset="0"/>
                    <a:cs typeface="Tahoma" panose="020B0604030504040204" pitchFamily="34" charset="0"/>
                  </a:rPr>
                  <a:t>Expanded outreach and mobile services – delivering primary care, screening, vaccinations, and chronic disease management in shelters, hostels, community centres, and Gypsy, Roma and Traveller sites.  </a:t>
                </a:r>
                <a:endPar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B6D07CC5-0C77-7CC9-CA4D-A16CE20F1E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8C8D2C1C-4F65-375D-FFD4-CB89CA46617C}"/>
              </a:ext>
            </a:extLst>
          </p:cNvPr>
          <p:cNvGrpSpPr/>
          <p:nvPr/>
        </p:nvGrpSpPr>
        <p:grpSpPr>
          <a:xfrm>
            <a:off x="8112705" y="965219"/>
            <a:ext cx="3549782" cy="5422790"/>
            <a:chOff x="554355" y="1706166"/>
            <a:chExt cx="3364425" cy="4464255"/>
          </a:xfrm>
        </p:grpSpPr>
        <p:grpSp>
          <p:nvGrpSpPr>
            <p:cNvPr id="22" name="Group 21">
              <a:extLst>
                <a:ext uri="{FF2B5EF4-FFF2-40B4-BE49-F238E27FC236}">
                  <a16:creationId xmlns:a16="http://schemas.microsoft.com/office/drawing/2014/main" id="{E3ED50FC-D798-B0F6-D485-AC91D2D0D9A6}"/>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610D9AB9-ECB0-2486-D9E8-75DC33EEC0B7}"/>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DF628B1B-86ED-3259-9D68-DD0163BACFD4}"/>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2D545575-5368-4F65-0C94-B399E219ADE5}"/>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D81C7CC1-3948-DDEF-D963-9CF039F71216}"/>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E51BC014-549C-87FF-2867-704E9FB387F8}"/>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68B57798-4BA2-9149-E1F2-A9B2F1C5526B}"/>
                  </a:ext>
                </a:extLst>
              </p:cNvPr>
              <p:cNvSpPr txBox="1"/>
              <p:nvPr/>
            </p:nvSpPr>
            <p:spPr>
              <a:xfrm>
                <a:off x="554355" y="2335356"/>
                <a:ext cx="3338304" cy="2913799"/>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r>
                  <a:rPr lang="en-GB" sz="1200" b="1">
                    <a:ea typeface="Tahoma" panose="020B0604030504040204" pitchFamily="34" charset="0"/>
                    <a:cs typeface="Tahoma" panose="020B0604030504040204" pitchFamily="34" charset="0"/>
                  </a:rPr>
                  <a:t>Inclusion health approaches require an ‘additionality’ approach </a:t>
                </a:r>
                <a:r>
                  <a:rPr lang="en-GB" sz="1200">
                    <a:ea typeface="Tahoma" panose="020B0604030504040204" pitchFamily="34" charset="0"/>
                    <a:cs typeface="Tahoma" panose="020B0604030504040204" pitchFamily="34" charset="0"/>
                  </a:rPr>
                  <a:t>– rather than expecting mainstream services to meet the needs of inclusion health groups.</a:t>
                </a:r>
              </a:p>
              <a:p>
                <a:pPr marL="171450" indent="-171450" defTabSz="203831">
                  <a:spcAft>
                    <a:spcPts val="600"/>
                  </a:spcAft>
                  <a:buFont typeface="Arial" panose="020B0604020202020204" pitchFamily="34" charset="0"/>
                  <a:buChar char="•"/>
                  <a:defRPr/>
                </a:pPr>
                <a:r>
                  <a:rPr lang="en-GB" sz="1200" b="1">
                    <a:solidFill>
                      <a:srgbClr val="000000"/>
                    </a:solidFill>
                    <a:ea typeface="Tahoma"/>
                    <a:cs typeface="Tahoma"/>
                  </a:rPr>
                  <a:t>Do it once and do it well </a:t>
                </a:r>
                <a:r>
                  <a:rPr lang="en-GB" sz="1200">
                    <a:solidFill>
                      <a:srgbClr val="000000"/>
                    </a:solidFill>
                    <a:ea typeface="Tahoma"/>
                    <a:cs typeface="Tahoma"/>
                  </a:rPr>
                  <a:t>- develop inclusion health place lead that can utilise local </a:t>
                </a:r>
                <a:r>
                  <a:rPr lang="en-GB" sz="1200">
                    <a:ea typeface="Tahoma"/>
                    <a:cs typeface="Tahoma"/>
                  </a:rPr>
                  <a:t>intelligence across neighbourhoods.</a:t>
                </a:r>
              </a:p>
              <a:p>
                <a:pPr marL="171450" indent="-171450" defTabSz="203831">
                  <a:spcAft>
                    <a:spcPts val="600"/>
                  </a:spcAft>
                  <a:buFont typeface="Arial" panose="020B0604020202020204" pitchFamily="34" charset="0"/>
                  <a:buChar char="•"/>
                  <a:defRPr/>
                </a:pPr>
                <a:r>
                  <a:rPr lang="en-GB" sz="1200" kern="0">
                    <a:ea typeface="Tahoma"/>
                    <a:cs typeface="Tahoma"/>
                  </a:rPr>
                  <a:t>Just because inclusion health groups are invisible in NHS datasets, </a:t>
                </a:r>
                <a:r>
                  <a:rPr lang="en-GB" sz="1200" b="1" kern="0">
                    <a:ea typeface="Tahoma"/>
                    <a:cs typeface="Tahoma"/>
                  </a:rPr>
                  <a:t>doesn’t mean they’re not visible in datasets for other services </a:t>
                </a:r>
                <a:r>
                  <a:rPr lang="en-GB" sz="1200" kern="0">
                    <a:ea typeface="Tahoma"/>
                    <a:cs typeface="Tahoma"/>
                  </a:rPr>
                  <a:t>e.g. probation.</a:t>
                </a:r>
                <a:endParaRPr lang="en-GB" sz="1200">
                  <a:ea typeface="Tahoma"/>
                  <a:cs typeface="Tahoma"/>
                </a:endParaRPr>
              </a:p>
              <a:p>
                <a:pPr marL="171450" indent="-171450" defTabSz="203831">
                  <a:spcAft>
                    <a:spcPts val="600"/>
                  </a:spcAft>
                  <a:buFont typeface="Arial" panose="020B0604020202020204" pitchFamily="34" charset="0"/>
                  <a:buChar char="•"/>
                  <a:defRPr/>
                </a:pPr>
                <a:r>
                  <a:rPr lang="en-GB" sz="1200" b="1">
                    <a:solidFill>
                      <a:srgbClr val="000000"/>
                    </a:solidFill>
                    <a:ea typeface="Tahoma" panose="020B0604030504040204" pitchFamily="34" charset="0"/>
                    <a:cs typeface="Tahoma" panose="020B0604030504040204" pitchFamily="34" charset="0"/>
                  </a:rPr>
                  <a:t>Ensure primary care are a key player </a:t>
                </a:r>
                <a:r>
                  <a:rPr lang="en-GB" sz="1200">
                    <a:solidFill>
                      <a:srgbClr val="000000"/>
                    </a:solidFill>
                    <a:ea typeface="Tahoma" panose="020B0604030504040204" pitchFamily="34" charset="0"/>
                    <a:cs typeface="Tahoma" panose="020B0604030504040204" pitchFamily="34" charset="0"/>
                  </a:rPr>
                  <a:t>in designing neighbourhood models.</a:t>
                </a:r>
              </a:p>
              <a:p>
                <a:pPr marL="171450" indent="-171450" defTabSz="203831">
                  <a:spcAft>
                    <a:spcPts val="600"/>
                  </a:spcAft>
                  <a:buFont typeface="Arial" panose="020B0604020202020204" pitchFamily="34" charset="0"/>
                  <a:buChar char="•"/>
                  <a:defRPr/>
                </a:pPr>
                <a:r>
                  <a:rPr lang="en-GB" sz="1200" b="1">
                    <a:solidFill>
                      <a:srgbClr val="000000"/>
                    </a:solidFill>
                    <a:ea typeface="Tahoma" panose="020B0604030504040204" pitchFamily="34" charset="0"/>
                    <a:cs typeface="Tahoma" panose="020B0604030504040204" pitchFamily="34" charset="0"/>
                  </a:rPr>
                  <a:t>Address complex biopsychosocial needs </a:t>
                </a:r>
                <a:r>
                  <a:rPr lang="en-GB" sz="1200">
                    <a:solidFill>
                      <a:srgbClr val="000000"/>
                    </a:solidFill>
                    <a:ea typeface="Tahoma" panose="020B0604030504040204" pitchFamily="34" charset="0"/>
                    <a:cs typeface="Tahoma" panose="020B0604030504040204" pitchFamily="34" charset="0"/>
                  </a:rPr>
                  <a:t>of people experiencing homelessness, substance misuse, migration challenges, and other inclusion health issues.</a:t>
                </a:r>
              </a:p>
            </p:txBody>
          </p:sp>
        </p:grpSp>
        <p:pic>
          <p:nvPicPr>
            <p:cNvPr id="23" name="Graphic 22" descr="Shooting star with solid fill">
              <a:extLst>
                <a:ext uri="{FF2B5EF4-FFF2-40B4-BE49-F238E27FC236}">
                  <a16:creationId xmlns:a16="http://schemas.microsoft.com/office/drawing/2014/main" id="{1684E576-F9E3-096D-454E-63C85726B90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5D171F4D-F173-66BC-6E53-660BA7F16E75}"/>
              </a:ext>
            </a:extLst>
          </p:cNvPr>
          <p:cNvSpPr txBox="1">
            <a:spLocks/>
          </p:cNvSpPr>
          <p:nvPr/>
        </p:nvSpPr>
        <p:spPr>
          <a:xfrm>
            <a:off x="140544" y="367946"/>
            <a:ext cx="12051456" cy="53553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a:latin typeface="+mn-lt"/>
                <a:ea typeface="Tahoma" panose="020B0604030504040204" pitchFamily="34" charset="0"/>
                <a:cs typeface="Tahoma" panose="020B0604030504040204" pitchFamily="34" charset="0"/>
              </a:rPr>
              <a:t>10. Practice examples: </a:t>
            </a:r>
            <a:r>
              <a:rPr lang="en-GB" sz="2800" b="0">
                <a:ea typeface="Tahoma" panose="020B0604030504040204" pitchFamily="34" charset="0"/>
                <a:cs typeface="Tahoma" panose="020B0604030504040204" pitchFamily="34" charset="0"/>
              </a:rPr>
              <a:t>Wakefield - Neighbourhood provider collaborative</a:t>
            </a:r>
            <a:r>
              <a:rPr lang="en-GB" sz="2800" b="0">
                <a:latin typeface="+mn-lt"/>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3127256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3DF83-CA64-9D28-CAB8-78B2B3D24238}"/>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9E200B8A-A668-1843-1ECE-3CF40ECA4978}"/>
              </a:ext>
            </a:extLst>
          </p:cNvPr>
          <p:cNvGrpSpPr/>
          <p:nvPr/>
        </p:nvGrpSpPr>
        <p:grpSpPr>
          <a:xfrm>
            <a:off x="461176" y="965221"/>
            <a:ext cx="3585140" cy="5152752"/>
            <a:chOff x="548958" y="1706166"/>
            <a:chExt cx="3392061" cy="4464255"/>
          </a:xfrm>
        </p:grpSpPr>
        <p:grpSp>
          <p:nvGrpSpPr>
            <p:cNvPr id="4" name="Group 3">
              <a:extLst>
                <a:ext uri="{FF2B5EF4-FFF2-40B4-BE49-F238E27FC236}">
                  <a16:creationId xmlns:a16="http://schemas.microsoft.com/office/drawing/2014/main" id="{AD08082A-DC5A-8003-083E-459D00E7C59A}"/>
                </a:ext>
              </a:extLst>
            </p:cNvPr>
            <p:cNvGrpSpPr/>
            <p:nvPr/>
          </p:nvGrpSpPr>
          <p:grpSpPr>
            <a:xfrm>
              <a:off x="548958" y="1706166"/>
              <a:ext cx="3392061" cy="4464255"/>
              <a:chOff x="548958" y="1706166"/>
              <a:chExt cx="3392061" cy="4464255"/>
            </a:xfrm>
          </p:grpSpPr>
          <p:sp>
            <p:nvSpPr>
              <p:cNvPr id="6" name="Rectangle 5">
                <a:extLst>
                  <a:ext uri="{FF2B5EF4-FFF2-40B4-BE49-F238E27FC236}">
                    <a16:creationId xmlns:a16="http://schemas.microsoft.com/office/drawing/2014/main" id="{BDC11EC3-0605-B138-4317-E0EFCA070353}"/>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EFD377DD-EB3A-BA24-6C51-8B075CDEB0AF}"/>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FF129B74-0A3C-FBC9-9DE3-F118C7C1A235}"/>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6AAB0787-5BF2-7407-5227-EA7823E2B17D}"/>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39D28C6A-62B8-425D-564F-DD75868738BA}"/>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567D12EF-F2FF-F90E-6FC7-FA32E56065E3}"/>
                  </a:ext>
                </a:extLst>
              </p:cNvPr>
              <p:cNvSpPr txBox="1"/>
              <p:nvPr/>
            </p:nvSpPr>
            <p:spPr>
              <a:xfrm>
                <a:off x="548958" y="2267520"/>
                <a:ext cx="3392061" cy="227035"/>
              </a:xfrm>
              <a:prstGeom prst="rect">
                <a:avLst/>
              </a:prstGeom>
              <a:noFill/>
            </p:spPr>
            <p:txBody>
              <a:bodyPr wrap="square">
                <a:spAutoFit/>
              </a:bodyPr>
              <a:lstStyle/>
              <a:p>
                <a:pPr marL="171450" indent="-171450">
                  <a:spcAft>
                    <a:spcPts val="300"/>
                  </a:spcAft>
                  <a:buFont typeface="Arial" panose="020B0604020202020204" pitchFamily="34" charset="0"/>
                  <a:buChar char="•"/>
                </a:pPr>
                <a:endParaRPr lang="en-GB" sz="1200">
                  <a:ea typeface="Tahoma" panose="020B0604030504040204" pitchFamily="34" charset="0"/>
                  <a:cs typeface="Tahoma" panose="020B0604030504040204" pitchFamily="34" charset="0"/>
                </a:endParaRPr>
              </a:p>
            </p:txBody>
          </p:sp>
        </p:grpSp>
        <p:pic>
          <p:nvPicPr>
            <p:cNvPr id="5" name="Graphic 4" descr="Newspaper with solid fill">
              <a:extLst>
                <a:ext uri="{FF2B5EF4-FFF2-40B4-BE49-F238E27FC236}">
                  <a16:creationId xmlns:a16="http://schemas.microsoft.com/office/drawing/2014/main" id="{1DDB092E-3662-7E4B-71A2-473DCA6BA9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D26379D6-CE4C-739D-AD37-464EA9804D46}"/>
              </a:ext>
            </a:extLst>
          </p:cNvPr>
          <p:cNvGrpSpPr/>
          <p:nvPr/>
        </p:nvGrpSpPr>
        <p:grpSpPr>
          <a:xfrm>
            <a:off x="4323760" y="965219"/>
            <a:ext cx="3535006" cy="5152754"/>
            <a:chOff x="554355" y="1706166"/>
            <a:chExt cx="3364425" cy="4464255"/>
          </a:xfrm>
        </p:grpSpPr>
        <p:grpSp>
          <p:nvGrpSpPr>
            <p:cNvPr id="13" name="Group 12">
              <a:extLst>
                <a:ext uri="{FF2B5EF4-FFF2-40B4-BE49-F238E27FC236}">
                  <a16:creationId xmlns:a16="http://schemas.microsoft.com/office/drawing/2014/main" id="{2441D65B-2798-2BE5-64D5-183A7D8A20C2}"/>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5AD1AA89-ED7B-CCE9-EC28-BB03430020D4}"/>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9208EC8F-704D-EC7D-99A7-C0203D20F23A}"/>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E1E5DAE0-F031-465D-4641-6249C074A65F}"/>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4CC5813C-96B4-7857-C98D-E43F3F45085D}"/>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A91A7E8D-355C-72DE-2EB0-084BCB31DE5F}"/>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BC39BE18-ADC2-2AC3-E8F5-8CAD656CA4CD}"/>
                  </a:ext>
                </a:extLst>
              </p:cNvPr>
              <p:cNvSpPr txBox="1"/>
              <p:nvPr/>
            </p:nvSpPr>
            <p:spPr>
              <a:xfrm>
                <a:off x="568679" y="2270865"/>
                <a:ext cx="3332501" cy="229041"/>
              </a:xfrm>
              <a:prstGeom prst="rect">
                <a:avLst/>
              </a:prstGeom>
              <a:noFill/>
            </p:spPr>
            <p:txBody>
              <a:bodyPr wrap="square" lIns="91440" tIns="45720" rIns="91440" bIns="45720" anchor="t">
                <a:spAutoFit/>
              </a:bodyPr>
              <a:lstStyle/>
              <a:p>
                <a:pPr lvl="0" defTabSz="203831">
                  <a:spcAft>
                    <a:spcPts val="300"/>
                  </a:spcAft>
                  <a:defRPr/>
                </a:pPr>
                <a:endPar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F7DE7D07-8720-5E79-FB79-369B6533F5E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2F2CD571-647C-9F10-09CB-F368F2768E3D}"/>
              </a:ext>
            </a:extLst>
          </p:cNvPr>
          <p:cNvGrpSpPr/>
          <p:nvPr/>
        </p:nvGrpSpPr>
        <p:grpSpPr>
          <a:xfrm>
            <a:off x="8112705" y="965219"/>
            <a:ext cx="3549782" cy="5130124"/>
            <a:chOff x="554355" y="1706166"/>
            <a:chExt cx="3364425" cy="4464255"/>
          </a:xfrm>
        </p:grpSpPr>
        <p:grpSp>
          <p:nvGrpSpPr>
            <p:cNvPr id="22" name="Group 21">
              <a:extLst>
                <a:ext uri="{FF2B5EF4-FFF2-40B4-BE49-F238E27FC236}">
                  <a16:creationId xmlns:a16="http://schemas.microsoft.com/office/drawing/2014/main" id="{EC859048-9761-BA46-656C-62A2048DD469}"/>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9E1157D1-25D8-6334-A5D4-6316CEDD0C59}"/>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F7291CA7-37D6-63A6-BB48-D9F954153FF1}"/>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0839EABA-935D-52DF-5541-44675A282A0E}"/>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1CBEC262-B3A3-749C-2C8F-2383EF41E79E}"/>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1E60B63C-0398-8D9D-1AEC-B104B83337A4}"/>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6234DA08-1762-C49C-AA05-48831A41A90D}"/>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93CF06BF-62CF-BBF5-B7AF-48A09E7617B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BB6B3B84-F910-0EBE-FB85-C9C5C670C699}"/>
              </a:ext>
            </a:extLst>
          </p:cNvPr>
          <p:cNvSpPr txBox="1">
            <a:spLocks/>
          </p:cNvSpPr>
          <p:nvPr/>
        </p:nvSpPr>
        <p:spPr>
          <a:xfrm>
            <a:off x="140544" y="367946"/>
            <a:ext cx="12051456"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a:latin typeface="+mn-lt"/>
                <a:ea typeface="Tahoma" panose="020B0604030504040204" pitchFamily="34" charset="0"/>
                <a:cs typeface="Tahoma" panose="020B0604030504040204" pitchFamily="34" charset="0"/>
              </a:rPr>
              <a:t>10. Practice examples: </a:t>
            </a:r>
            <a:r>
              <a:rPr lang="en-GB" sz="2800" b="0">
                <a:ea typeface="Tahoma"/>
                <a:cs typeface="Tahoma"/>
              </a:rPr>
              <a:t>East Riding - Inclusion Health Needs Assessment</a:t>
            </a:r>
            <a:endParaRPr lang="en-GB" sz="2800" b="0">
              <a:latin typeface="+mn-lt"/>
              <a:ea typeface="Tahoma" panose="020B0604030504040204" pitchFamily="34" charset="0"/>
              <a:cs typeface="Tahoma" panose="020B0604030504040204" pitchFamily="34" charset="0"/>
            </a:endParaRPr>
          </a:p>
        </p:txBody>
      </p:sp>
      <p:sp>
        <p:nvSpPr>
          <p:cNvPr id="32" name="TextBox 31">
            <a:extLst>
              <a:ext uri="{FF2B5EF4-FFF2-40B4-BE49-F238E27FC236}">
                <a16:creationId xmlns:a16="http://schemas.microsoft.com/office/drawing/2014/main" id="{72E130F2-D157-5D0A-183B-6D5786915D73}"/>
              </a:ext>
            </a:extLst>
          </p:cNvPr>
          <p:cNvSpPr txBox="1"/>
          <p:nvPr/>
        </p:nvSpPr>
        <p:spPr>
          <a:xfrm>
            <a:off x="517044" y="1717221"/>
            <a:ext cx="3513713" cy="4378122"/>
          </a:xfrm>
          <a:prstGeom prst="rect">
            <a:avLst/>
          </a:prstGeom>
          <a:noFill/>
        </p:spPr>
        <p:txBody>
          <a:bodyPr wrap="square">
            <a:spAutoFit/>
          </a:bodyPr>
          <a:lstStyle/>
          <a:p>
            <a:pPr marL="285750" indent="-285750" fontAlgn="t">
              <a:lnSpc>
                <a:spcPts val="1500"/>
              </a:lnSpc>
              <a:spcAft>
                <a:spcPts val="600"/>
              </a:spcAft>
              <a:buFont typeface="Arial" panose="020B0604020202020204" pitchFamily="34" charset="0"/>
              <a:buChar char="•"/>
            </a:pPr>
            <a:r>
              <a:rPr lang="en-US" sz="1200" b="1">
                <a:latin typeface="+mj-lt"/>
              </a:rPr>
              <a:t>Current health and care systems do not consistently meet the needs of people experiencing social exclusion.</a:t>
            </a:r>
            <a:endParaRPr lang="en-US" sz="1200">
              <a:latin typeface="+mj-lt"/>
            </a:endParaRPr>
          </a:p>
          <a:p>
            <a:pPr marL="285750" indent="-285750" fontAlgn="t">
              <a:lnSpc>
                <a:spcPts val="1500"/>
              </a:lnSpc>
              <a:spcAft>
                <a:spcPts val="600"/>
              </a:spcAft>
              <a:buFont typeface="Arial" panose="020B0604020202020204" pitchFamily="34" charset="0"/>
              <a:buChar char="•"/>
            </a:pPr>
            <a:r>
              <a:rPr lang="en-US" sz="1200">
                <a:latin typeface="+mj-lt"/>
              </a:rPr>
              <a:t>Evidence that </a:t>
            </a:r>
            <a:r>
              <a:rPr lang="en-US" sz="1200" b="1">
                <a:latin typeface="+mj-lt"/>
              </a:rPr>
              <a:t>inclusion health populations are insufficiently visible within local intelligence and service design</a:t>
            </a:r>
            <a:r>
              <a:rPr lang="en-US" sz="1200">
                <a:latin typeface="+mj-lt"/>
              </a:rPr>
              <a:t>, limiting the system’s ability to plan proactively and address unmet need.</a:t>
            </a:r>
          </a:p>
          <a:p>
            <a:pPr marL="285750" indent="-285750" fontAlgn="t">
              <a:lnSpc>
                <a:spcPts val="1500"/>
              </a:lnSpc>
              <a:spcAft>
                <a:spcPts val="600"/>
              </a:spcAft>
              <a:buFont typeface="Arial" panose="020B0604020202020204" pitchFamily="34" charset="0"/>
              <a:buChar char="•"/>
            </a:pPr>
            <a:r>
              <a:rPr lang="en-US" sz="1200">
                <a:latin typeface="+mj-lt"/>
              </a:rPr>
              <a:t>Ongoing concerns about </a:t>
            </a:r>
            <a:r>
              <a:rPr lang="en-US" sz="1200" b="1">
                <a:latin typeface="+mj-lt"/>
              </a:rPr>
              <a:t>fragmented pathways, inconsistent access and poor transitions.</a:t>
            </a:r>
          </a:p>
          <a:p>
            <a:pPr marL="285750" indent="-285750" fontAlgn="t">
              <a:lnSpc>
                <a:spcPts val="1500"/>
              </a:lnSpc>
              <a:spcAft>
                <a:spcPts val="600"/>
              </a:spcAft>
              <a:buFont typeface="Arial" panose="020B0604020202020204" pitchFamily="34" charset="0"/>
              <a:buChar char="•"/>
            </a:pPr>
            <a:r>
              <a:rPr lang="en-US" sz="1200">
                <a:latin typeface="+mj-lt"/>
              </a:rPr>
              <a:t>Acknowledged requirement to </a:t>
            </a:r>
            <a:r>
              <a:rPr lang="en-US" sz="1200" b="1">
                <a:latin typeface="+mj-lt"/>
              </a:rPr>
              <a:t>strengthen workforce capability and shared culture</a:t>
            </a:r>
            <a:r>
              <a:rPr lang="en-US" sz="1200">
                <a:latin typeface="+mj-lt"/>
              </a:rPr>
              <a:t>, embedding trauma‑informed, relational and culturally competent practice across services.</a:t>
            </a:r>
          </a:p>
          <a:p>
            <a:pPr marL="285750" indent="-285750" fontAlgn="t">
              <a:lnSpc>
                <a:spcPts val="1500"/>
              </a:lnSpc>
              <a:spcAft>
                <a:spcPts val="600"/>
              </a:spcAft>
              <a:buFont typeface="Arial" panose="020B0604020202020204" pitchFamily="34" charset="0"/>
              <a:buChar char="•"/>
            </a:pPr>
            <a:r>
              <a:rPr lang="en-US" sz="1200" b="1">
                <a:latin typeface="+mj-lt"/>
              </a:rPr>
              <a:t>Disconnection </a:t>
            </a:r>
            <a:r>
              <a:rPr lang="en-US" sz="1200">
                <a:latin typeface="+mj-lt"/>
              </a:rPr>
              <a:t>from people with lived experience and community-embedded professionals.</a:t>
            </a:r>
          </a:p>
          <a:p>
            <a:pPr marL="285750" indent="-285750">
              <a:buFont typeface="Arial" panose="020B0604020202020204" pitchFamily="34" charset="0"/>
              <a:buChar char="•"/>
            </a:pPr>
            <a:endParaRPr lang="en-GB" sz="1600">
              <a:solidFill>
                <a:schemeClr val="tx2">
                  <a:lumMod val="10000"/>
                </a:schemeClr>
              </a:solidFill>
              <a:latin typeface="+mj-lt"/>
            </a:endParaRPr>
          </a:p>
        </p:txBody>
      </p:sp>
      <p:sp>
        <p:nvSpPr>
          <p:cNvPr id="33" name="TextBox 32">
            <a:extLst>
              <a:ext uri="{FF2B5EF4-FFF2-40B4-BE49-F238E27FC236}">
                <a16:creationId xmlns:a16="http://schemas.microsoft.com/office/drawing/2014/main" id="{5B71C77A-4707-0C04-B958-548B8BCAECAA}"/>
              </a:ext>
            </a:extLst>
          </p:cNvPr>
          <p:cNvSpPr txBox="1"/>
          <p:nvPr/>
        </p:nvSpPr>
        <p:spPr>
          <a:xfrm>
            <a:off x="4315814" y="1728395"/>
            <a:ext cx="3501462" cy="3785652"/>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GB" sz="1200" b="1">
                <a:solidFill>
                  <a:schemeClr val="tx2">
                    <a:lumMod val="10000"/>
                  </a:schemeClr>
                </a:solidFill>
                <a:latin typeface="+mj-lt"/>
              </a:rPr>
              <a:t>Inclusion Health Needs Assessment (IHNA) conducted in 2024</a:t>
            </a:r>
            <a:r>
              <a:rPr lang="en-GB" sz="1200">
                <a:solidFill>
                  <a:schemeClr val="tx2">
                    <a:lumMod val="10000"/>
                  </a:schemeClr>
                </a:solidFill>
                <a:latin typeface="+mj-lt"/>
              </a:rPr>
              <a:t> – review of all available quantitative data, giving universal and targeted recommendations </a:t>
            </a:r>
          </a:p>
          <a:p>
            <a:pPr marL="285750" indent="-285750">
              <a:spcAft>
                <a:spcPts val="600"/>
              </a:spcAft>
              <a:buFont typeface="Arial" panose="020B0604020202020204" pitchFamily="34" charset="0"/>
              <a:buChar char="•"/>
            </a:pPr>
            <a:r>
              <a:rPr lang="en-GB" sz="1200" b="1">
                <a:solidFill>
                  <a:schemeClr val="tx2">
                    <a:lumMod val="10000"/>
                  </a:schemeClr>
                </a:solidFill>
                <a:latin typeface="+mj-lt"/>
              </a:rPr>
              <a:t>IHNA II - Lived Experience Engagement and Insights Report – </a:t>
            </a:r>
            <a:r>
              <a:rPr lang="en-GB" sz="1200">
                <a:solidFill>
                  <a:schemeClr val="tx2">
                    <a:lumMod val="10000"/>
                  </a:schemeClr>
                </a:solidFill>
                <a:latin typeface="+mj-lt"/>
              </a:rPr>
              <a:t>built connections with professionals across ERY to support them to gather insights from people with lived experience, as well as their own, creating case studies highlighting intersectional inclusion health needs. </a:t>
            </a:r>
          </a:p>
          <a:p>
            <a:pPr marL="285750" indent="-285750">
              <a:spcAft>
                <a:spcPts val="600"/>
              </a:spcAft>
              <a:buFont typeface="Arial" panose="020B0604020202020204" pitchFamily="34" charset="0"/>
              <a:buChar char="•"/>
            </a:pPr>
            <a:r>
              <a:rPr lang="en-GB" sz="1200">
                <a:solidFill>
                  <a:schemeClr val="tx2">
                    <a:lumMod val="10000"/>
                  </a:schemeClr>
                </a:solidFill>
                <a:latin typeface="+mj-lt"/>
              </a:rPr>
              <a:t>Themes focused on </a:t>
            </a:r>
            <a:r>
              <a:rPr lang="en-GB" sz="1200" b="1">
                <a:solidFill>
                  <a:schemeClr val="tx2">
                    <a:lumMod val="10000"/>
                  </a:schemeClr>
                </a:solidFill>
                <a:latin typeface="+mj-lt"/>
              </a:rPr>
              <a:t>connections, engagement, and barriers.</a:t>
            </a:r>
            <a:endParaRPr lang="en-GB" sz="1200">
              <a:solidFill>
                <a:schemeClr val="tx2">
                  <a:lumMod val="10000"/>
                </a:schemeClr>
              </a:solidFill>
              <a:latin typeface="+mj-lt"/>
            </a:endParaRPr>
          </a:p>
          <a:p>
            <a:pPr marL="285750" indent="-285750">
              <a:spcAft>
                <a:spcPts val="600"/>
              </a:spcAft>
              <a:buFont typeface="Arial" panose="020B0604020202020204" pitchFamily="34" charset="0"/>
              <a:buChar char="•"/>
            </a:pPr>
            <a:r>
              <a:rPr lang="en-GB" sz="1200">
                <a:solidFill>
                  <a:schemeClr val="tx2">
                    <a:lumMod val="10000"/>
                  </a:schemeClr>
                </a:solidFill>
                <a:latin typeface="+mj-lt"/>
              </a:rPr>
              <a:t>Using the insights from both reports, recommendations have been developed into </a:t>
            </a:r>
            <a:r>
              <a:rPr lang="en-GB" sz="1200" b="1">
                <a:solidFill>
                  <a:schemeClr val="tx2">
                    <a:lumMod val="10000"/>
                  </a:schemeClr>
                </a:solidFill>
                <a:latin typeface="+mj-lt"/>
              </a:rPr>
              <a:t>universal, system level workstreams and targeted actions.</a:t>
            </a:r>
          </a:p>
          <a:p>
            <a:pPr marL="285750" indent="-285750">
              <a:buFont typeface="Arial" panose="020B0604020202020204" pitchFamily="34" charset="0"/>
              <a:buChar char="•"/>
            </a:pPr>
            <a:endParaRPr lang="en-GB" sz="1600" b="1">
              <a:solidFill>
                <a:schemeClr val="tx2">
                  <a:lumMod val="10000"/>
                </a:schemeClr>
              </a:solidFill>
              <a:latin typeface="+mj-lt"/>
            </a:endParaRPr>
          </a:p>
        </p:txBody>
      </p:sp>
      <p:sp>
        <p:nvSpPr>
          <p:cNvPr id="35" name="TextBox 34">
            <a:extLst>
              <a:ext uri="{FF2B5EF4-FFF2-40B4-BE49-F238E27FC236}">
                <a16:creationId xmlns:a16="http://schemas.microsoft.com/office/drawing/2014/main" id="{56EDCCF8-A31F-14DF-F2B1-C219A0E69E1D}"/>
              </a:ext>
            </a:extLst>
          </p:cNvPr>
          <p:cNvSpPr txBox="1"/>
          <p:nvPr/>
        </p:nvSpPr>
        <p:spPr>
          <a:xfrm>
            <a:off x="8167773" y="1662086"/>
            <a:ext cx="3467153" cy="3616375"/>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1200" b="1">
                <a:solidFill>
                  <a:schemeClr val="tx2">
                    <a:lumMod val="10000"/>
                  </a:schemeClr>
                </a:solidFill>
                <a:latin typeface="+mj-lt"/>
              </a:rPr>
              <a:t>Relationships, trust and continuity </a:t>
            </a:r>
            <a:r>
              <a:rPr lang="en-US" sz="1200">
                <a:solidFill>
                  <a:schemeClr val="tx2">
                    <a:lumMod val="10000"/>
                  </a:schemeClr>
                </a:solidFill>
                <a:latin typeface="+mj-lt"/>
              </a:rPr>
              <a:t>are key drivers of engagement. </a:t>
            </a:r>
          </a:p>
          <a:p>
            <a:pPr marL="285750" indent="-285750">
              <a:spcAft>
                <a:spcPts val="600"/>
              </a:spcAft>
              <a:buFont typeface="Arial" panose="020B0604020202020204" pitchFamily="34" charset="0"/>
              <a:buChar char="•"/>
            </a:pPr>
            <a:r>
              <a:rPr lang="en-US" sz="1200" b="1">
                <a:solidFill>
                  <a:schemeClr val="tx2">
                    <a:lumMod val="10000"/>
                  </a:schemeClr>
                </a:solidFill>
                <a:latin typeface="+mj-lt"/>
              </a:rPr>
              <a:t>Consistent, trauma‑informed relationships appear more influential </a:t>
            </a:r>
            <a:r>
              <a:rPr lang="en-US" sz="1200">
                <a:solidFill>
                  <a:schemeClr val="tx2">
                    <a:lumMod val="10000"/>
                  </a:schemeClr>
                </a:solidFill>
                <a:latin typeface="+mj-lt"/>
              </a:rPr>
              <a:t>than service type or volume in enabling access, re‑engagement and recovery.</a:t>
            </a:r>
          </a:p>
          <a:p>
            <a:pPr marL="285750" indent="-285750">
              <a:spcAft>
                <a:spcPts val="600"/>
              </a:spcAft>
              <a:buFont typeface="Arial" panose="020B0604020202020204" pitchFamily="34" charset="0"/>
              <a:buChar char="•"/>
            </a:pPr>
            <a:r>
              <a:rPr lang="en-US" sz="1200" b="1">
                <a:solidFill>
                  <a:schemeClr val="tx2">
                    <a:lumMod val="10000"/>
                  </a:schemeClr>
                </a:solidFill>
                <a:latin typeface="+mj-lt"/>
              </a:rPr>
              <a:t>System design / access models actively drive exclusion</a:t>
            </a:r>
            <a:r>
              <a:rPr lang="en-US" sz="1200">
                <a:solidFill>
                  <a:schemeClr val="tx2">
                    <a:lumMod val="10000"/>
                  </a:schemeClr>
                </a:solidFill>
                <a:latin typeface="+mj-lt"/>
              </a:rPr>
              <a:t>,</a:t>
            </a:r>
            <a:r>
              <a:rPr lang="en-US" sz="1200" b="1">
                <a:solidFill>
                  <a:schemeClr val="tx2">
                    <a:lumMod val="10000"/>
                  </a:schemeClr>
                </a:solidFill>
                <a:latin typeface="+mj-lt"/>
              </a:rPr>
              <a:t> </a:t>
            </a:r>
            <a:r>
              <a:rPr lang="en-US" sz="1200">
                <a:solidFill>
                  <a:schemeClr val="tx2">
                    <a:lumMod val="10000"/>
                  </a:schemeClr>
                </a:solidFill>
                <a:latin typeface="+mj-lt"/>
              </a:rPr>
              <a:t>e.g., rigid, digital‑first, appointment‑led and fragmented systems.</a:t>
            </a:r>
          </a:p>
          <a:p>
            <a:pPr marL="285750" indent="-285750">
              <a:spcAft>
                <a:spcPts val="600"/>
              </a:spcAft>
              <a:buFont typeface="Arial" panose="020B0604020202020204" pitchFamily="34" charset="0"/>
              <a:buChar char="•"/>
            </a:pPr>
            <a:r>
              <a:rPr lang="en-US" sz="1200" b="1">
                <a:solidFill>
                  <a:schemeClr val="tx2">
                    <a:lumMod val="10000"/>
                  </a:schemeClr>
                </a:solidFill>
                <a:latin typeface="+mj-lt"/>
              </a:rPr>
              <a:t>Fragmentation /poor transitions undermine trust and outcomes.</a:t>
            </a:r>
          </a:p>
          <a:p>
            <a:pPr marL="285750" indent="-285750">
              <a:spcAft>
                <a:spcPts val="600"/>
              </a:spcAft>
              <a:buFont typeface="Arial" panose="020B0604020202020204" pitchFamily="34" charset="0"/>
              <a:buChar char="•"/>
            </a:pPr>
            <a:r>
              <a:rPr lang="en-US" sz="1200">
                <a:solidFill>
                  <a:schemeClr val="tx2">
                    <a:lumMod val="10000"/>
                  </a:schemeClr>
                </a:solidFill>
                <a:latin typeface="+mj-lt"/>
              </a:rPr>
              <a:t>In the absence of coordinated pathways, </a:t>
            </a:r>
            <a:r>
              <a:rPr lang="en-US" sz="1200" b="1">
                <a:solidFill>
                  <a:schemeClr val="tx2">
                    <a:lumMod val="10000"/>
                  </a:schemeClr>
                </a:solidFill>
                <a:latin typeface="+mj-lt"/>
              </a:rPr>
              <a:t>continuity is often sustained only through individual advocacy</a:t>
            </a:r>
            <a:r>
              <a:rPr lang="en-US" sz="1200">
                <a:solidFill>
                  <a:schemeClr val="tx2">
                    <a:lumMod val="10000"/>
                  </a:schemeClr>
                </a:solidFill>
                <a:latin typeface="+mj-lt"/>
              </a:rPr>
              <a:t> rather than embedded system processes. </a:t>
            </a:r>
          </a:p>
          <a:p>
            <a:pPr marL="285750" indent="-285750">
              <a:spcAft>
                <a:spcPts val="600"/>
              </a:spcAft>
              <a:buFont typeface="Arial" panose="020B0604020202020204" pitchFamily="34" charset="0"/>
              <a:buChar char="•"/>
            </a:pPr>
            <a:r>
              <a:rPr lang="en-US" sz="1200">
                <a:solidFill>
                  <a:schemeClr val="tx2">
                    <a:lumMod val="10000"/>
                  </a:schemeClr>
                </a:solidFill>
                <a:latin typeface="+mj-lt"/>
              </a:rPr>
              <a:t>Inclusion health needs and experiences remain unevenly visible across the system.</a:t>
            </a:r>
            <a:endParaRPr lang="en-GB" sz="1200">
              <a:solidFill>
                <a:schemeClr val="tx2">
                  <a:lumMod val="10000"/>
                </a:schemeClr>
              </a:solidFill>
              <a:latin typeface="+mj-lt"/>
            </a:endParaRPr>
          </a:p>
        </p:txBody>
      </p:sp>
    </p:spTree>
    <p:extLst>
      <p:ext uri="{BB962C8B-B14F-4D97-AF65-F5344CB8AC3E}">
        <p14:creationId xmlns:p14="http://schemas.microsoft.com/office/powerpoint/2010/main" val="251718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5B16A-B56B-B07C-F185-1CFBCC9A19B6}"/>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732303C3-AB88-1AD5-CEDD-8B73C76F4F82}"/>
              </a:ext>
            </a:extLst>
          </p:cNvPr>
          <p:cNvGrpSpPr/>
          <p:nvPr/>
        </p:nvGrpSpPr>
        <p:grpSpPr>
          <a:xfrm>
            <a:off x="461176" y="965220"/>
            <a:ext cx="3585140" cy="5225123"/>
            <a:chOff x="548958" y="1706166"/>
            <a:chExt cx="3392061" cy="4464255"/>
          </a:xfrm>
        </p:grpSpPr>
        <p:grpSp>
          <p:nvGrpSpPr>
            <p:cNvPr id="4" name="Group 3">
              <a:extLst>
                <a:ext uri="{FF2B5EF4-FFF2-40B4-BE49-F238E27FC236}">
                  <a16:creationId xmlns:a16="http://schemas.microsoft.com/office/drawing/2014/main" id="{D357CEF8-B6F6-F3A9-9A47-1E65A8DE383D}"/>
                </a:ext>
              </a:extLst>
            </p:cNvPr>
            <p:cNvGrpSpPr/>
            <p:nvPr/>
          </p:nvGrpSpPr>
          <p:grpSpPr>
            <a:xfrm>
              <a:off x="548958" y="1706166"/>
              <a:ext cx="3392061" cy="4464255"/>
              <a:chOff x="548958" y="1706166"/>
              <a:chExt cx="3392061" cy="4464255"/>
            </a:xfrm>
          </p:grpSpPr>
          <p:sp>
            <p:nvSpPr>
              <p:cNvPr id="6" name="Rectangle 5">
                <a:extLst>
                  <a:ext uri="{FF2B5EF4-FFF2-40B4-BE49-F238E27FC236}">
                    <a16:creationId xmlns:a16="http://schemas.microsoft.com/office/drawing/2014/main" id="{26E5276F-0907-8F17-B639-E7FB97EDFC01}"/>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E73A273B-E393-FEA1-562C-3684FF0BF350}"/>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3CB74A3D-21B8-C227-3C77-FF96E5A05104}"/>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16CBDA16-E9C3-BC1A-D744-EB5C0D412CE1}"/>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4ED7280F-AB7F-E146-477D-7A6DEEC0AB69}"/>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A5D1AE70-6591-F0D2-1BFE-63C604650A32}"/>
                  </a:ext>
                </a:extLst>
              </p:cNvPr>
              <p:cNvSpPr txBox="1"/>
              <p:nvPr/>
            </p:nvSpPr>
            <p:spPr>
              <a:xfrm>
                <a:off x="548958" y="2267520"/>
                <a:ext cx="3392061" cy="227035"/>
              </a:xfrm>
              <a:prstGeom prst="rect">
                <a:avLst/>
              </a:prstGeom>
              <a:noFill/>
            </p:spPr>
            <p:txBody>
              <a:bodyPr wrap="square">
                <a:spAutoFit/>
              </a:bodyPr>
              <a:lstStyle/>
              <a:p>
                <a:pPr marL="171450" indent="-171450">
                  <a:spcAft>
                    <a:spcPts val="300"/>
                  </a:spcAft>
                  <a:buFont typeface="Arial" panose="020B0604020202020204" pitchFamily="34" charset="0"/>
                  <a:buChar char="•"/>
                </a:pPr>
                <a:endParaRPr lang="en-GB" sz="1200">
                  <a:ea typeface="Tahoma" panose="020B0604030504040204" pitchFamily="34" charset="0"/>
                  <a:cs typeface="Tahoma" panose="020B0604030504040204" pitchFamily="34" charset="0"/>
                </a:endParaRPr>
              </a:p>
            </p:txBody>
          </p:sp>
        </p:grpSp>
        <p:pic>
          <p:nvPicPr>
            <p:cNvPr id="5" name="Graphic 4" descr="Newspaper with solid fill">
              <a:extLst>
                <a:ext uri="{FF2B5EF4-FFF2-40B4-BE49-F238E27FC236}">
                  <a16:creationId xmlns:a16="http://schemas.microsoft.com/office/drawing/2014/main" id="{335841BB-2A3F-0AED-EAF3-9B6611DC4B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929AEE50-2EA5-0688-C3E0-B170C0EF921D}"/>
              </a:ext>
            </a:extLst>
          </p:cNvPr>
          <p:cNvGrpSpPr/>
          <p:nvPr/>
        </p:nvGrpSpPr>
        <p:grpSpPr>
          <a:xfrm>
            <a:off x="4323760" y="965219"/>
            <a:ext cx="3535006" cy="5225124"/>
            <a:chOff x="554355" y="1706166"/>
            <a:chExt cx="3364425" cy="4464255"/>
          </a:xfrm>
        </p:grpSpPr>
        <p:grpSp>
          <p:nvGrpSpPr>
            <p:cNvPr id="13" name="Group 12">
              <a:extLst>
                <a:ext uri="{FF2B5EF4-FFF2-40B4-BE49-F238E27FC236}">
                  <a16:creationId xmlns:a16="http://schemas.microsoft.com/office/drawing/2014/main" id="{57DB020E-8085-25B9-582E-3E6ABEB8C4D8}"/>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10CB4CE8-6945-9742-12AD-0684DCB20C1A}"/>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D6FDC1F7-DE9C-1834-0A22-9918C2AEBEB0}"/>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8F6B59F7-F4D0-B050-8302-66942B490FC5}"/>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2E4D58A2-520E-FF43-B054-104CDEF37842}"/>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370C1040-D31F-3CF0-C327-974A64750CC2}"/>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B6044325-59DB-D605-FB15-10C84F45D997}"/>
                  </a:ext>
                </a:extLst>
              </p:cNvPr>
              <p:cNvSpPr txBox="1"/>
              <p:nvPr/>
            </p:nvSpPr>
            <p:spPr>
              <a:xfrm>
                <a:off x="568679" y="2270865"/>
                <a:ext cx="3332501" cy="229041"/>
              </a:xfrm>
              <a:prstGeom prst="rect">
                <a:avLst/>
              </a:prstGeom>
              <a:noFill/>
            </p:spPr>
            <p:txBody>
              <a:bodyPr wrap="square" lIns="91440" tIns="45720" rIns="91440" bIns="45720" anchor="t">
                <a:spAutoFit/>
              </a:bodyPr>
              <a:lstStyle/>
              <a:p>
                <a:pPr lvl="0" defTabSz="203831">
                  <a:spcAft>
                    <a:spcPts val="300"/>
                  </a:spcAft>
                  <a:defRPr/>
                </a:pPr>
                <a:endPar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77A33F97-3FE0-1D1F-9D72-E9CF9EE1CD3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3A623C63-69DE-1E08-9CD0-05DCD80C5A3A}"/>
              </a:ext>
            </a:extLst>
          </p:cNvPr>
          <p:cNvGrpSpPr/>
          <p:nvPr/>
        </p:nvGrpSpPr>
        <p:grpSpPr>
          <a:xfrm>
            <a:off x="8112705" y="965219"/>
            <a:ext cx="3549782" cy="5225124"/>
            <a:chOff x="554355" y="1706166"/>
            <a:chExt cx="3364425" cy="4464255"/>
          </a:xfrm>
        </p:grpSpPr>
        <p:grpSp>
          <p:nvGrpSpPr>
            <p:cNvPr id="22" name="Group 21">
              <a:extLst>
                <a:ext uri="{FF2B5EF4-FFF2-40B4-BE49-F238E27FC236}">
                  <a16:creationId xmlns:a16="http://schemas.microsoft.com/office/drawing/2014/main" id="{8A5E76E9-9373-A714-F608-0B15D6B5D465}"/>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74DE374B-C3FC-2A5A-8E34-E123A2A30562}"/>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7D8D3A41-1D02-67B5-3ECA-6BF7AB68A2DB}"/>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B9C489F7-C80C-7E9D-727A-70589F6A9B2B}"/>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0464B1D2-E6EF-821D-3923-AE71F27AA69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4B6D425D-3415-68D4-4B07-34583F98555D}"/>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8C90BA99-2D79-1518-D2B4-D302C27DBEE5}"/>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0ACC9F8F-6677-C35F-EE80-27299341FA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BA2CC5F1-A9EE-C486-E918-4F66AF2076A2}"/>
              </a:ext>
            </a:extLst>
          </p:cNvPr>
          <p:cNvSpPr txBox="1">
            <a:spLocks/>
          </p:cNvSpPr>
          <p:nvPr/>
        </p:nvSpPr>
        <p:spPr>
          <a:xfrm>
            <a:off x="140544" y="367946"/>
            <a:ext cx="12051456"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a:latin typeface="+mn-lt"/>
                <a:ea typeface="Tahoma" panose="020B0604030504040204" pitchFamily="34" charset="0"/>
                <a:cs typeface="Tahoma" panose="020B0604030504040204" pitchFamily="34" charset="0"/>
              </a:rPr>
              <a:t>10. Practice examples: </a:t>
            </a:r>
            <a:r>
              <a:rPr lang="en-GB" sz="2800" b="0">
                <a:ea typeface="Tahoma" panose="020B0604030504040204" pitchFamily="34" charset="0"/>
                <a:cs typeface="Tahoma" panose="020B0604030504040204" pitchFamily="34" charset="0"/>
              </a:rPr>
              <a:t>Humber and North Yorkshire - LES </a:t>
            </a:r>
            <a:endParaRPr lang="en-GB" sz="2800" b="0">
              <a:latin typeface="+mn-lt"/>
              <a:ea typeface="Tahoma" panose="020B0604030504040204" pitchFamily="34" charset="0"/>
              <a:cs typeface="Tahoma" panose="020B0604030504040204" pitchFamily="34" charset="0"/>
            </a:endParaRPr>
          </a:p>
        </p:txBody>
      </p:sp>
      <p:sp>
        <p:nvSpPr>
          <p:cNvPr id="32" name="TextBox 31">
            <a:extLst>
              <a:ext uri="{FF2B5EF4-FFF2-40B4-BE49-F238E27FC236}">
                <a16:creationId xmlns:a16="http://schemas.microsoft.com/office/drawing/2014/main" id="{BBCE17B2-AC6B-D509-404A-C2BA7F6ED003}"/>
              </a:ext>
            </a:extLst>
          </p:cNvPr>
          <p:cNvSpPr txBox="1"/>
          <p:nvPr/>
        </p:nvSpPr>
        <p:spPr>
          <a:xfrm>
            <a:off x="466879" y="1790983"/>
            <a:ext cx="3555931" cy="2908489"/>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GB" sz="1200" b="1">
                <a:solidFill>
                  <a:schemeClr val="tx2">
                    <a:lumMod val="10000"/>
                  </a:schemeClr>
                </a:solidFill>
              </a:rPr>
              <a:t>Persistent inequities and limited flexibility</a:t>
            </a:r>
            <a:r>
              <a:rPr lang="en-GB" sz="1200">
                <a:solidFill>
                  <a:schemeClr val="tx2">
                    <a:lumMod val="10000"/>
                  </a:schemeClr>
                </a:solidFill>
              </a:rPr>
              <a:t> within primary care in meeting the needs of inclusion health populations.</a:t>
            </a:r>
          </a:p>
          <a:p>
            <a:pPr marL="285750" indent="-285750">
              <a:spcAft>
                <a:spcPts val="600"/>
              </a:spcAft>
              <a:buFont typeface="Arial" panose="020B0604020202020204" pitchFamily="34" charset="0"/>
              <a:buChar char="•"/>
            </a:pPr>
            <a:r>
              <a:rPr lang="en-GB" sz="1200" b="1">
                <a:solidFill>
                  <a:schemeClr val="tx2">
                    <a:lumMod val="10000"/>
                  </a:schemeClr>
                </a:solidFill>
              </a:rPr>
              <a:t>Limited visibility of inclusion health groups </a:t>
            </a:r>
            <a:r>
              <a:rPr lang="en-GB" sz="1200">
                <a:solidFill>
                  <a:schemeClr val="tx2">
                    <a:lumMod val="10000"/>
                  </a:schemeClr>
                </a:solidFill>
              </a:rPr>
              <a:t>and the need to strengthen equity, visibility and access through proactive, trauma-informed, data-led primary care approaches.</a:t>
            </a:r>
          </a:p>
          <a:p>
            <a:pPr marL="285750" indent="-285750">
              <a:spcAft>
                <a:spcPts val="600"/>
              </a:spcAft>
              <a:buFont typeface="Arial" panose="020B0604020202020204" pitchFamily="34" charset="0"/>
              <a:buChar char="•"/>
            </a:pPr>
            <a:r>
              <a:rPr lang="en-GB" sz="1200">
                <a:solidFill>
                  <a:schemeClr val="tx2">
                    <a:lumMod val="10000"/>
                  </a:schemeClr>
                </a:solidFill>
              </a:rPr>
              <a:t>Recognised </a:t>
            </a:r>
            <a:r>
              <a:rPr lang="en-GB" sz="1200" b="1">
                <a:solidFill>
                  <a:schemeClr val="tx2">
                    <a:lumMod val="10000"/>
                  </a:schemeClr>
                </a:solidFill>
              </a:rPr>
              <a:t>requirement to build workforce capability and culture</a:t>
            </a:r>
            <a:r>
              <a:rPr lang="en-GB" sz="1200">
                <a:solidFill>
                  <a:schemeClr val="tx2">
                    <a:lumMod val="10000"/>
                  </a:schemeClr>
                </a:solidFill>
              </a:rPr>
              <a:t>, including enhanced trauma-informed &amp; culturally competent training.</a:t>
            </a:r>
          </a:p>
          <a:p>
            <a:pPr marL="285750" indent="-285750">
              <a:spcAft>
                <a:spcPts val="600"/>
              </a:spcAft>
              <a:buFont typeface="Arial" panose="020B0604020202020204" pitchFamily="34" charset="0"/>
              <a:buChar char="•"/>
            </a:pPr>
            <a:r>
              <a:rPr lang="en-GB" sz="1200">
                <a:solidFill>
                  <a:schemeClr val="tx2">
                    <a:lumMod val="10000"/>
                  </a:schemeClr>
                </a:solidFill>
              </a:rPr>
              <a:t>Marked </a:t>
            </a:r>
            <a:r>
              <a:rPr lang="en-GB" sz="1200" b="1">
                <a:solidFill>
                  <a:schemeClr val="tx2">
                    <a:lumMod val="10000"/>
                  </a:schemeClr>
                </a:solidFill>
              </a:rPr>
              <a:t>inconsistency in service models </a:t>
            </a:r>
            <a:r>
              <a:rPr lang="en-GB" sz="1200">
                <a:solidFill>
                  <a:schemeClr val="tx2">
                    <a:lumMod val="10000"/>
                  </a:schemeClr>
                </a:solidFill>
              </a:rPr>
              <a:t>and funding distribution across Places.</a:t>
            </a:r>
            <a:endParaRPr lang="en-GB" sz="1400">
              <a:solidFill>
                <a:schemeClr val="tx2">
                  <a:lumMod val="10000"/>
                </a:schemeClr>
              </a:solidFill>
              <a:latin typeface="+mj-lt"/>
            </a:endParaRPr>
          </a:p>
        </p:txBody>
      </p:sp>
      <p:sp>
        <p:nvSpPr>
          <p:cNvPr id="33" name="TextBox 32">
            <a:extLst>
              <a:ext uri="{FF2B5EF4-FFF2-40B4-BE49-F238E27FC236}">
                <a16:creationId xmlns:a16="http://schemas.microsoft.com/office/drawing/2014/main" id="{DFFB2108-B2C6-E3A1-BD6C-5A95786E2025}"/>
              </a:ext>
            </a:extLst>
          </p:cNvPr>
          <p:cNvSpPr txBox="1"/>
          <p:nvPr/>
        </p:nvSpPr>
        <p:spPr>
          <a:xfrm>
            <a:off x="4373628" y="1729504"/>
            <a:ext cx="3423690" cy="3608680"/>
          </a:xfrm>
          <a:prstGeom prst="rect">
            <a:avLst/>
          </a:prstGeom>
          <a:noFill/>
        </p:spPr>
        <p:txBody>
          <a:bodyPr wrap="square">
            <a:spAutoFit/>
          </a:bodyPr>
          <a:lstStyle/>
          <a:p>
            <a:pPr marL="285750" indent="-285750" defTabSz="1038995">
              <a:spcAft>
                <a:spcPts val="300"/>
              </a:spcAft>
              <a:buFont typeface="Arial" panose="020B0604020202020204" pitchFamily="34" charset="0"/>
              <a:buChar char="•"/>
              <a:defRPr/>
            </a:pPr>
            <a:r>
              <a:rPr lang="en-GB" sz="1200" b="1">
                <a:solidFill>
                  <a:schemeClr val="tx2">
                    <a:lumMod val="10000"/>
                  </a:schemeClr>
                </a:solidFill>
              </a:rPr>
              <a:t>ICB developed a Locally Enhanced Service (LES)</a:t>
            </a:r>
            <a:r>
              <a:rPr lang="en-GB" sz="1200">
                <a:solidFill>
                  <a:schemeClr val="tx2">
                    <a:lumMod val="10000"/>
                  </a:schemeClr>
                </a:solidFill>
              </a:rPr>
              <a:t> to strengthen inclusion health within general practice.</a:t>
            </a:r>
          </a:p>
          <a:p>
            <a:pPr marL="285750" indent="-285750" defTabSz="1038995">
              <a:spcAft>
                <a:spcPts val="300"/>
              </a:spcAft>
              <a:buFont typeface="Arial" panose="020B0604020202020204" pitchFamily="34" charset="0"/>
              <a:buChar char="•"/>
              <a:defRPr/>
            </a:pPr>
            <a:r>
              <a:rPr lang="en-GB" sz="1200" b="1">
                <a:solidFill>
                  <a:schemeClr val="tx2">
                    <a:lumMod val="10000"/>
                  </a:schemeClr>
                </a:solidFill>
              </a:rPr>
              <a:t>Established a SNOMED-coded register </a:t>
            </a:r>
            <a:r>
              <a:rPr lang="en-GB" sz="1200">
                <a:solidFill>
                  <a:schemeClr val="tx2">
                    <a:lumMod val="10000"/>
                  </a:schemeClr>
                </a:solidFill>
              </a:rPr>
              <a:t>to enhance visibility, data quality, and consistency.</a:t>
            </a:r>
          </a:p>
          <a:p>
            <a:pPr marL="285750" indent="-285750" defTabSz="1038995">
              <a:spcAft>
                <a:spcPts val="300"/>
              </a:spcAft>
              <a:buFont typeface="Arial" panose="020B0604020202020204" pitchFamily="34" charset="0"/>
              <a:buChar char="•"/>
              <a:defRPr/>
            </a:pPr>
            <a:r>
              <a:rPr lang="en-GB" sz="1200" b="1">
                <a:solidFill>
                  <a:schemeClr val="tx2">
                    <a:lumMod val="10000"/>
                  </a:schemeClr>
                </a:solidFill>
              </a:rPr>
              <a:t>Developed Fairer Practice plans </a:t>
            </a:r>
            <a:r>
              <a:rPr lang="en-GB" sz="1200">
                <a:solidFill>
                  <a:schemeClr val="tx2">
                    <a:lumMod val="10000"/>
                  </a:schemeClr>
                </a:solidFill>
              </a:rPr>
              <a:t>with reference to the </a:t>
            </a:r>
            <a:r>
              <a:rPr lang="en-GB" sz="1200">
                <a:solidFill>
                  <a:schemeClr val="tx2">
                    <a:lumMod val="10000"/>
                  </a:schemeClr>
                </a:solidFill>
                <a:hlinkClick r:id="rId5"/>
              </a:rPr>
              <a:t>Fairer Practice Toolkit for Primary Care</a:t>
            </a:r>
            <a:r>
              <a:rPr lang="en-GB" sz="1200">
                <a:solidFill>
                  <a:schemeClr val="tx2">
                    <a:lumMod val="10000"/>
                  </a:schemeClr>
                </a:solidFill>
              </a:rPr>
              <a:t>.</a:t>
            </a:r>
          </a:p>
          <a:p>
            <a:pPr marL="285750" indent="-285750" defTabSz="1038995">
              <a:spcAft>
                <a:spcPts val="300"/>
              </a:spcAft>
              <a:buFont typeface="Arial" panose="020B0604020202020204" pitchFamily="34" charset="0"/>
              <a:buChar char="•"/>
              <a:defRPr/>
            </a:pPr>
            <a:r>
              <a:rPr lang="en-GB" sz="1200" b="1">
                <a:solidFill>
                  <a:schemeClr val="tx2">
                    <a:lumMod val="10000"/>
                  </a:schemeClr>
                </a:solidFill>
              </a:rPr>
              <a:t>Implemented mandatory training </a:t>
            </a:r>
            <a:r>
              <a:rPr lang="en-GB" sz="1200">
                <a:solidFill>
                  <a:schemeClr val="tx2">
                    <a:lumMod val="10000"/>
                  </a:schemeClr>
                </a:solidFill>
              </a:rPr>
              <a:t>to ensure the workforce is prepared and competent to deliver.</a:t>
            </a:r>
          </a:p>
          <a:p>
            <a:pPr marL="285750" indent="-285750" defTabSz="1038995">
              <a:spcAft>
                <a:spcPts val="300"/>
              </a:spcAft>
              <a:buFont typeface="Arial" panose="020B0604020202020204" pitchFamily="34" charset="0"/>
              <a:buChar char="•"/>
              <a:defRPr/>
            </a:pPr>
            <a:r>
              <a:rPr lang="en-GB" sz="1200" b="1">
                <a:solidFill>
                  <a:schemeClr val="tx2">
                    <a:lumMod val="10000"/>
                  </a:schemeClr>
                </a:solidFill>
              </a:rPr>
              <a:t>Requirement that LES delivery provides flexible access, comprehensive health assessments and</a:t>
            </a:r>
            <a:r>
              <a:rPr lang="en-GB" sz="1200">
                <a:solidFill>
                  <a:schemeClr val="tx2">
                    <a:lumMod val="10000"/>
                  </a:schemeClr>
                </a:solidFill>
              </a:rPr>
              <a:t> </a:t>
            </a:r>
            <a:r>
              <a:rPr lang="en-GB" sz="1200" b="1">
                <a:solidFill>
                  <a:schemeClr val="tx2">
                    <a:lumMod val="10000"/>
                  </a:schemeClr>
                </a:solidFill>
              </a:rPr>
              <a:t>coordinated care </a:t>
            </a:r>
            <a:r>
              <a:rPr lang="en-GB" sz="1200">
                <a:solidFill>
                  <a:schemeClr val="tx2">
                    <a:lumMod val="10000"/>
                  </a:schemeClr>
                </a:solidFill>
              </a:rPr>
              <a:t>with system partners. </a:t>
            </a:r>
          </a:p>
          <a:p>
            <a:pPr marL="285750" indent="-285750" defTabSz="1038995">
              <a:spcAft>
                <a:spcPts val="300"/>
              </a:spcAft>
              <a:buFont typeface="Arial" panose="020B0604020202020204" pitchFamily="34" charset="0"/>
              <a:buChar char="•"/>
              <a:defRPr/>
            </a:pPr>
            <a:r>
              <a:rPr lang="en-GB" sz="1200" b="1">
                <a:solidFill>
                  <a:schemeClr val="tx2">
                    <a:lumMod val="10000"/>
                  </a:schemeClr>
                </a:solidFill>
              </a:rPr>
              <a:t>Improvement plans </a:t>
            </a:r>
            <a:r>
              <a:rPr lang="en-GB" sz="1200">
                <a:solidFill>
                  <a:schemeClr val="tx2">
                    <a:lumMod val="10000"/>
                  </a:schemeClr>
                </a:solidFill>
              </a:rPr>
              <a:t>led jointly by a care navigator and clinical lead.</a:t>
            </a:r>
            <a:endParaRPr lang="en-GB" sz="1200">
              <a:solidFill>
                <a:schemeClr val="tx2">
                  <a:lumMod val="10000"/>
                </a:schemeClr>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73594895-7AD7-AB24-D527-6CAB612C5FCA}"/>
              </a:ext>
            </a:extLst>
          </p:cNvPr>
          <p:cNvSpPr txBox="1"/>
          <p:nvPr/>
        </p:nvSpPr>
        <p:spPr>
          <a:xfrm>
            <a:off x="8159716" y="1723132"/>
            <a:ext cx="3502772" cy="4016484"/>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GB" sz="1200" b="1">
                <a:solidFill>
                  <a:schemeClr val="tx2">
                    <a:lumMod val="10000"/>
                  </a:schemeClr>
                </a:solidFill>
              </a:rPr>
              <a:t>Build the investment case </a:t>
            </a:r>
            <a:r>
              <a:rPr lang="en-GB" sz="1200">
                <a:solidFill>
                  <a:schemeClr val="tx2">
                    <a:lumMod val="10000"/>
                  </a:schemeClr>
                </a:solidFill>
              </a:rPr>
              <a:t>by quantifying unmet need, system costs and potential return on investment (e.g. reductions in unplanned admissions and repeat ED attendance).</a:t>
            </a:r>
          </a:p>
          <a:p>
            <a:pPr marL="285750" indent="-285750">
              <a:spcAft>
                <a:spcPts val="600"/>
              </a:spcAft>
              <a:buFont typeface="Arial" panose="020B0604020202020204" pitchFamily="34" charset="0"/>
              <a:buChar char="•"/>
            </a:pPr>
            <a:r>
              <a:rPr lang="en-GB" sz="1200" b="1">
                <a:solidFill>
                  <a:schemeClr val="tx2">
                    <a:lumMod val="10000"/>
                  </a:schemeClr>
                </a:solidFill>
              </a:rPr>
              <a:t>Establish shared expectations </a:t>
            </a:r>
            <a:r>
              <a:rPr lang="en-GB" sz="1200">
                <a:solidFill>
                  <a:schemeClr val="tx2">
                    <a:lumMod val="10000"/>
                  </a:schemeClr>
                </a:solidFill>
              </a:rPr>
              <a:t>by collaborating with Place leads and system partners to align priorities and ensure centralised approaches are responsive to local needs.</a:t>
            </a:r>
          </a:p>
          <a:p>
            <a:pPr marL="285750" indent="-285750">
              <a:spcAft>
                <a:spcPts val="600"/>
              </a:spcAft>
              <a:buFont typeface="Arial" panose="020B0604020202020204" pitchFamily="34" charset="0"/>
              <a:buChar char="•"/>
            </a:pPr>
            <a:r>
              <a:rPr lang="en-GB" sz="1200" b="1">
                <a:solidFill>
                  <a:schemeClr val="tx2">
                    <a:lumMod val="10000"/>
                  </a:schemeClr>
                </a:solidFill>
              </a:rPr>
              <a:t>Tackle digital exclusion and low health literacy </a:t>
            </a:r>
            <a:r>
              <a:rPr lang="en-GB" sz="1200">
                <a:solidFill>
                  <a:schemeClr val="tx2">
                    <a:lumMod val="10000"/>
                  </a:schemeClr>
                </a:solidFill>
              </a:rPr>
              <a:t>by recognising digital barriers and offering alternatives to online access, supporting with form completion and clearer comms.</a:t>
            </a:r>
          </a:p>
          <a:p>
            <a:pPr marL="285750" indent="-285750">
              <a:spcAft>
                <a:spcPts val="600"/>
              </a:spcAft>
              <a:buFont typeface="Arial" panose="020B0604020202020204" pitchFamily="34" charset="0"/>
              <a:buChar char="•"/>
            </a:pPr>
            <a:r>
              <a:rPr lang="en-GB" sz="1200" b="1">
                <a:solidFill>
                  <a:schemeClr val="tx2">
                    <a:lumMod val="10000"/>
                  </a:schemeClr>
                </a:solidFill>
              </a:rPr>
              <a:t>Prepare for system change</a:t>
            </a:r>
            <a:r>
              <a:rPr lang="en-GB" sz="1200">
                <a:solidFill>
                  <a:schemeClr val="tx2">
                    <a:lumMod val="10000"/>
                  </a:schemeClr>
                </a:solidFill>
              </a:rPr>
              <a:t> by safeguarding inclusion health during organisational transitions (e.g. ICB restructuring) through robust contingency planning.</a:t>
            </a:r>
          </a:p>
        </p:txBody>
      </p:sp>
    </p:spTree>
    <p:extLst>
      <p:ext uri="{BB962C8B-B14F-4D97-AF65-F5344CB8AC3E}">
        <p14:creationId xmlns:p14="http://schemas.microsoft.com/office/powerpoint/2010/main" val="2001827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C05D4-70FF-B673-FDD7-B27904B94F80}"/>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1CD5E79-8304-507C-2AF2-4963E67CA5AA}"/>
              </a:ext>
            </a:extLst>
          </p:cNvPr>
          <p:cNvGrpSpPr/>
          <p:nvPr/>
        </p:nvGrpSpPr>
        <p:grpSpPr>
          <a:xfrm>
            <a:off x="461176" y="965221"/>
            <a:ext cx="3585140" cy="5145294"/>
            <a:chOff x="548958" y="1706166"/>
            <a:chExt cx="3392061" cy="4464255"/>
          </a:xfrm>
        </p:grpSpPr>
        <p:grpSp>
          <p:nvGrpSpPr>
            <p:cNvPr id="4" name="Group 3">
              <a:extLst>
                <a:ext uri="{FF2B5EF4-FFF2-40B4-BE49-F238E27FC236}">
                  <a16:creationId xmlns:a16="http://schemas.microsoft.com/office/drawing/2014/main" id="{BFC789A1-7103-996B-5244-D169E60D5A8B}"/>
                </a:ext>
              </a:extLst>
            </p:cNvPr>
            <p:cNvGrpSpPr/>
            <p:nvPr/>
          </p:nvGrpSpPr>
          <p:grpSpPr>
            <a:xfrm>
              <a:off x="548958" y="1706166"/>
              <a:ext cx="3392061" cy="4464255"/>
              <a:chOff x="548958" y="1706166"/>
              <a:chExt cx="3392061" cy="4464255"/>
            </a:xfrm>
          </p:grpSpPr>
          <p:sp>
            <p:nvSpPr>
              <p:cNvPr id="6" name="Rectangle 5">
                <a:extLst>
                  <a:ext uri="{FF2B5EF4-FFF2-40B4-BE49-F238E27FC236}">
                    <a16:creationId xmlns:a16="http://schemas.microsoft.com/office/drawing/2014/main" id="{664B9766-C1E5-F3EA-702A-3279F0B7A29D}"/>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19D80328-496E-CAE5-7E9F-90FCB96A77D9}"/>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701080F0-A7D0-C0AD-C0D6-0B76198B72FB}"/>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77473E8E-6D1C-358B-7A6D-33DE9AC3C58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AA752638-C75C-F306-FD05-61FBA5EFD806}"/>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1CB876D5-C615-F915-0058-38CAE0953302}"/>
                  </a:ext>
                </a:extLst>
              </p:cNvPr>
              <p:cNvSpPr txBox="1"/>
              <p:nvPr/>
            </p:nvSpPr>
            <p:spPr>
              <a:xfrm>
                <a:off x="548958" y="2267520"/>
                <a:ext cx="3392061" cy="227035"/>
              </a:xfrm>
              <a:prstGeom prst="rect">
                <a:avLst/>
              </a:prstGeom>
              <a:noFill/>
            </p:spPr>
            <p:txBody>
              <a:bodyPr wrap="square">
                <a:spAutoFit/>
              </a:bodyPr>
              <a:lstStyle/>
              <a:p>
                <a:pPr marL="171450" indent="-171450">
                  <a:spcAft>
                    <a:spcPts val="300"/>
                  </a:spcAft>
                  <a:buFont typeface="Arial" panose="020B0604020202020204" pitchFamily="34" charset="0"/>
                  <a:buChar char="•"/>
                </a:pPr>
                <a:endParaRPr lang="en-GB" sz="1200">
                  <a:ea typeface="Tahoma" panose="020B0604030504040204" pitchFamily="34" charset="0"/>
                  <a:cs typeface="Tahoma" panose="020B0604030504040204" pitchFamily="34" charset="0"/>
                </a:endParaRPr>
              </a:p>
            </p:txBody>
          </p:sp>
        </p:grpSp>
        <p:pic>
          <p:nvPicPr>
            <p:cNvPr id="5" name="Graphic 4" descr="Newspaper with solid fill">
              <a:extLst>
                <a:ext uri="{FF2B5EF4-FFF2-40B4-BE49-F238E27FC236}">
                  <a16:creationId xmlns:a16="http://schemas.microsoft.com/office/drawing/2014/main" id="{98F660AC-C4E7-AAF8-B2C1-C64A8C37EE6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F0F91096-761D-9166-D7D3-31561BC3C5A9}"/>
              </a:ext>
            </a:extLst>
          </p:cNvPr>
          <p:cNvGrpSpPr/>
          <p:nvPr/>
        </p:nvGrpSpPr>
        <p:grpSpPr>
          <a:xfrm>
            <a:off x="4323760" y="965219"/>
            <a:ext cx="3535006" cy="5145295"/>
            <a:chOff x="554355" y="1706166"/>
            <a:chExt cx="3364425" cy="4464255"/>
          </a:xfrm>
        </p:grpSpPr>
        <p:grpSp>
          <p:nvGrpSpPr>
            <p:cNvPr id="13" name="Group 12">
              <a:extLst>
                <a:ext uri="{FF2B5EF4-FFF2-40B4-BE49-F238E27FC236}">
                  <a16:creationId xmlns:a16="http://schemas.microsoft.com/office/drawing/2014/main" id="{57084420-0F0B-B341-782A-5057992650C3}"/>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010C5A7A-40E2-49FF-EE2B-BEE309A4E8B9}"/>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8683472B-0847-B45C-AE10-2445E42309DE}"/>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EF1DB917-E71E-4863-739A-B68C574922CD}"/>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E0BB31A7-DF04-E86E-00AA-D5CDA1A8C1AB}"/>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EF03D4C4-7195-20DA-99FB-30159204C96B}"/>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A7D390EB-8D27-D981-DD39-DF9325BE40AF}"/>
                  </a:ext>
                </a:extLst>
              </p:cNvPr>
              <p:cNvSpPr txBox="1"/>
              <p:nvPr/>
            </p:nvSpPr>
            <p:spPr>
              <a:xfrm>
                <a:off x="568679" y="2270865"/>
                <a:ext cx="3332501" cy="229041"/>
              </a:xfrm>
              <a:prstGeom prst="rect">
                <a:avLst/>
              </a:prstGeom>
              <a:noFill/>
            </p:spPr>
            <p:txBody>
              <a:bodyPr wrap="square" lIns="91440" tIns="45720" rIns="91440" bIns="45720" anchor="t">
                <a:spAutoFit/>
              </a:bodyPr>
              <a:lstStyle/>
              <a:p>
                <a:pPr lvl="0" defTabSz="203831">
                  <a:spcAft>
                    <a:spcPts val="300"/>
                  </a:spcAft>
                  <a:defRPr/>
                </a:pPr>
                <a:endPar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723A9BCA-61DA-EFCB-A5AB-8E95480E2D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C548E50B-2505-EEDF-CB9D-55C97671EDD7}"/>
              </a:ext>
            </a:extLst>
          </p:cNvPr>
          <p:cNvGrpSpPr/>
          <p:nvPr/>
        </p:nvGrpSpPr>
        <p:grpSpPr>
          <a:xfrm>
            <a:off x="8112705" y="965219"/>
            <a:ext cx="3549782" cy="5145295"/>
            <a:chOff x="554355" y="1706166"/>
            <a:chExt cx="3364425" cy="4464255"/>
          </a:xfrm>
        </p:grpSpPr>
        <p:grpSp>
          <p:nvGrpSpPr>
            <p:cNvPr id="22" name="Group 21">
              <a:extLst>
                <a:ext uri="{FF2B5EF4-FFF2-40B4-BE49-F238E27FC236}">
                  <a16:creationId xmlns:a16="http://schemas.microsoft.com/office/drawing/2014/main" id="{EB17941F-CBC4-65AC-FE2B-888953E44607}"/>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DDA1DDFA-6DB0-297B-01D4-43C3DE89A97F}"/>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54359AE5-CBD8-79B9-304D-C4B25BEE18D4}"/>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99A2A923-4DAA-F7A8-0EB5-F804B93C04CF}"/>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3EDF1DB9-05A4-1B48-412A-C4CF1C5A4742}"/>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74A3C690-99FE-70BA-86D8-8C723D104BC2}"/>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A3E62A54-F7D7-D33C-EB49-26A875BC4039}"/>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9A53F763-FE14-88B6-8824-A9F553D3301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481DE518-5009-67C2-173A-B1BAB5139F19}"/>
              </a:ext>
            </a:extLst>
          </p:cNvPr>
          <p:cNvSpPr txBox="1">
            <a:spLocks/>
          </p:cNvSpPr>
          <p:nvPr/>
        </p:nvSpPr>
        <p:spPr>
          <a:xfrm>
            <a:off x="140544" y="367946"/>
            <a:ext cx="12051456"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a:latin typeface="+mn-lt"/>
                <a:ea typeface="Tahoma" panose="020B0604030504040204" pitchFamily="34" charset="0"/>
                <a:cs typeface="Tahoma" panose="020B0604030504040204" pitchFamily="34" charset="0"/>
              </a:rPr>
              <a:t>10. Practice examples: </a:t>
            </a:r>
            <a:r>
              <a:rPr lang="en-GB" sz="2800" b="0">
                <a:ea typeface="Tahoma"/>
                <a:cs typeface="Tahoma"/>
              </a:rPr>
              <a:t>Humber and North Yorkshire - Champions </a:t>
            </a:r>
            <a:endParaRPr lang="en-GB" sz="2800" b="0">
              <a:latin typeface="+mn-lt"/>
              <a:ea typeface="Tahoma" panose="020B0604030504040204" pitchFamily="34" charset="0"/>
              <a:cs typeface="Tahoma" panose="020B0604030504040204" pitchFamily="34" charset="0"/>
            </a:endParaRPr>
          </a:p>
        </p:txBody>
      </p:sp>
      <p:sp>
        <p:nvSpPr>
          <p:cNvPr id="32" name="TextBox 31">
            <a:extLst>
              <a:ext uri="{FF2B5EF4-FFF2-40B4-BE49-F238E27FC236}">
                <a16:creationId xmlns:a16="http://schemas.microsoft.com/office/drawing/2014/main" id="{EB0528DD-1086-8E85-9296-D11849DC1BCE}"/>
              </a:ext>
            </a:extLst>
          </p:cNvPr>
          <p:cNvSpPr txBox="1"/>
          <p:nvPr/>
        </p:nvSpPr>
        <p:spPr>
          <a:xfrm>
            <a:off x="477342" y="1693410"/>
            <a:ext cx="3535005" cy="4093428"/>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GB" sz="1200" b="1"/>
              <a:t>Barriers to access, experience and outcomes</a:t>
            </a:r>
            <a:r>
              <a:rPr lang="en-GB" sz="1200"/>
              <a:t> were identified for Inclusion Health Groups in the East Riding of Yorkshire. The project was developed with partners from the </a:t>
            </a:r>
            <a:r>
              <a:rPr lang="en-GB" sz="1200" b="1"/>
              <a:t>East Riding Health &amp; Care Committee’s Inclusion Groups Programme. </a:t>
            </a:r>
            <a:endParaRPr lang="en-GB" sz="1200"/>
          </a:p>
          <a:p>
            <a:pPr marL="285750" indent="-285750">
              <a:spcAft>
                <a:spcPts val="600"/>
              </a:spcAft>
              <a:buFont typeface="Arial" panose="020B0604020202020204" pitchFamily="34" charset="0"/>
              <a:buChar char="•"/>
            </a:pPr>
            <a:r>
              <a:rPr lang="en-GB" sz="1200"/>
              <a:t>Inclusion </a:t>
            </a:r>
            <a:r>
              <a:rPr lang="en-GB" sz="1200" b="1"/>
              <a:t>health knowledge and confidence varied</a:t>
            </a:r>
            <a:r>
              <a:rPr lang="en-GB" sz="1200"/>
              <a:t> across the workforce, with many staff wanting to ‘do things differently’ but unsure how.</a:t>
            </a:r>
          </a:p>
          <a:p>
            <a:pPr marL="285750" indent="-285750">
              <a:spcAft>
                <a:spcPts val="600"/>
              </a:spcAft>
              <a:buFont typeface="Arial" panose="020B0604020202020204" pitchFamily="34" charset="0"/>
              <a:buChar char="•"/>
            </a:pPr>
            <a:r>
              <a:rPr lang="en-GB" sz="1200"/>
              <a:t>Inclusion health activity relied on a small number of specialists, rather than being </a:t>
            </a:r>
            <a:r>
              <a:rPr lang="en-GB" sz="1200" b="1"/>
              <a:t>embedded in everyday practice. </a:t>
            </a:r>
            <a:endParaRPr lang="en-GB" sz="1200"/>
          </a:p>
          <a:p>
            <a:pPr marL="285750" indent="-285750">
              <a:spcAft>
                <a:spcPts val="600"/>
              </a:spcAft>
              <a:buFont typeface="Arial" panose="020B0604020202020204" pitchFamily="34" charset="0"/>
              <a:buChar char="•"/>
            </a:pPr>
            <a:r>
              <a:rPr lang="en-GB" sz="1200"/>
              <a:t>Opportunities </a:t>
            </a:r>
            <a:r>
              <a:rPr lang="en-GB" sz="1200" b="1"/>
              <a:t>to learn from lived experience and collaborate across sectors </a:t>
            </a:r>
            <a:r>
              <a:rPr lang="en-GB" sz="1200"/>
              <a:t>were inconsistent and often informal.</a:t>
            </a:r>
          </a:p>
          <a:p>
            <a:pPr marL="285750" indent="-285750">
              <a:spcAft>
                <a:spcPts val="600"/>
              </a:spcAft>
              <a:buFont typeface="Arial" panose="020B0604020202020204" pitchFamily="34" charset="0"/>
              <a:buChar char="•"/>
            </a:pPr>
            <a:r>
              <a:rPr lang="en-GB" sz="1200"/>
              <a:t>There was a need to think about how learning could be acted upon across Humber and North Yorkshire ICB. </a:t>
            </a:r>
          </a:p>
        </p:txBody>
      </p:sp>
      <p:sp>
        <p:nvSpPr>
          <p:cNvPr id="33" name="TextBox 32">
            <a:extLst>
              <a:ext uri="{FF2B5EF4-FFF2-40B4-BE49-F238E27FC236}">
                <a16:creationId xmlns:a16="http://schemas.microsoft.com/office/drawing/2014/main" id="{7829F1DF-1000-10E0-CDE8-37B59AB886CB}"/>
              </a:ext>
            </a:extLst>
          </p:cNvPr>
          <p:cNvSpPr txBox="1"/>
          <p:nvPr/>
        </p:nvSpPr>
        <p:spPr>
          <a:xfrm>
            <a:off x="4386025" y="1693410"/>
            <a:ext cx="3333212" cy="3462486"/>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GB" sz="1200"/>
              <a:t>Introduced </a:t>
            </a:r>
            <a:r>
              <a:rPr lang="en-GB" sz="1200" b="1"/>
              <a:t>Inclusion Health Champion role </a:t>
            </a:r>
            <a:r>
              <a:rPr lang="en-GB" sz="1200"/>
              <a:t>across East Riding, later </a:t>
            </a:r>
            <a:r>
              <a:rPr lang="en-GB" sz="1200" b="1"/>
              <a:t>expanding to cover Humber and North Yorkshire ICB</a:t>
            </a:r>
            <a:r>
              <a:rPr lang="en-GB" sz="1200"/>
              <a:t>. </a:t>
            </a:r>
          </a:p>
          <a:p>
            <a:pPr marL="171450" indent="-171450">
              <a:spcAft>
                <a:spcPts val="600"/>
              </a:spcAft>
              <a:buFont typeface="Arial" panose="020B0604020202020204" pitchFamily="34" charset="0"/>
              <a:buChar char="•"/>
            </a:pPr>
            <a:r>
              <a:rPr lang="en-GB" sz="1200"/>
              <a:t>Champions focus on </a:t>
            </a:r>
            <a:r>
              <a:rPr lang="en-GB" sz="1200" b="1"/>
              <a:t>embedding inclusion health into everyday conversations and behaviours </a:t>
            </a:r>
            <a:r>
              <a:rPr lang="en-GB" sz="1200"/>
              <a:t>rather than creating additional workload. They share learning, offer signposting and role‑model inclusive and positive practice. </a:t>
            </a:r>
          </a:p>
          <a:p>
            <a:pPr marL="171450" indent="-171450">
              <a:spcAft>
                <a:spcPts val="600"/>
              </a:spcAft>
              <a:buFont typeface="Arial" panose="020B0604020202020204" pitchFamily="34" charset="0"/>
              <a:buChar char="•"/>
            </a:pPr>
            <a:r>
              <a:rPr lang="en-GB" sz="1200"/>
              <a:t>Supported champions through </a:t>
            </a:r>
            <a:r>
              <a:rPr lang="en-GB" sz="1200" b="1"/>
              <a:t>light‑touch infrastructure</a:t>
            </a:r>
            <a:r>
              <a:rPr lang="en-GB" sz="1200"/>
              <a:t>: induction training, bi‑monthly network meetings, shared resources and peer support.</a:t>
            </a:r>
          </a:p>
          <a:p>
            <a:pPr marL="171450" indent="-171450">
              <a:spcAft>
                <a:spcPts val="600"/>
              </a:spcAft>
              <a:buFont typeface="Arial" panose="020B0604020202020204" pitchFamily="34" charset="0"/>
              <a:buChar char="•"/>
            </a:pPr>
            <a:r>
              <a:rPr lang="en-GB" sz="1200"/>
              <a:t>Enabled champions to </a:t>
            </a:r>
            <a:r>
              <a:rPr lang="en-GB" sz="1200" b="1"/>
              <a:t>positively challenge stigma and advocate for lived‑experience insights </a:t>
            </a:r>
            <a:r>
              <a:rPr lang="en-GB" sz="1200"/>
              <a:t>within their workplaces.</a:t>
            </a:r>
          </a:p>
        </p:txBody>
      </p:sp>
      <p:sp>
        <p:nvSpPr>
          <p:cNvPr id="35" name="TextBox 34">
            <a:extLst>
              <a:ext uri="{FF2B5EF4-FFF2-40B4-BE49-F238E27FC236}">
                <a16:creationId xmlns:a16="http://schemas.microsoft.com/office/drawing/2014/main" id="{D86C7304-ED98-F9D5-A72E-2693D79A713F}"/>
              </a:ext>
            </a:extLst>
          </p:cNvPr>
          <p:cNvSpPr txBox="1"/>
          <p:nvPr/>
        </p:nvSpPr>
        <p:spPr>
          <a:xfrm>
            <a:off x="8159715" y="1693410"/>
            <a:ext cx="3316836" cy="3539430"/>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GB" sz="1200"/>
              <a:t>Culture change is </a:t>
            </a:r>
            <a:r>
              <a:rPr lang="en-GB" sz="1200" b="1"/>
              <a:t>sustainable when led by peers.</a:t>
            </a:r>
            <a:r>
              <a:rPr lang="en-GB" sz="1200"/>
              <a:t> </a:t>
            </a:r>
            <a:r>
              <a:rPr lang="en-GB" sz="1200" b="1"/>
              <a:t>Senior buy-in was essential</a:t>
            </a:r>
            <a:r>
              <a:rPr lang="en-GB" sz="1200"/>
              <a:t> to promote the scheme initially. </a:t>
            </a:r>
          </a:p>
          <a:p>
            <a:pPr marL="171450" indent="-171450">
              <a:spcAft>
                <a:spcPts val="600"/>
              </a:spcAft>
              <a:buFont typeface="Arial" panose="020B0604020202020204" pitchFamily="34" charset="0"/>
              <a:buChar char="•"/>
            </a:pPr>
            <a:r>
              <a:rPr lang="en-GB" sz="1200"/>
              <a:t>The </a:t>
            </a:r>
            <a:r>
              <a:rPr lang="en-GB" sz="1200" b="1"/>
              <a:t>network approach </a:t>
            </a:r>
            <a:r>
              <a:rPr lang="en-GB" sz="1200"/>
              <a:t>reduces isolation, builds confidence and creates momentum for change.</a:t>
            </a:r>
          </a:p>
          <a:p>
            <a:pPr marL="171450" indent="-171450">
              <a:spcAft>
                <a:spcPts val="600"/>
              </a:spcAft>
              <a:buFont typeface="Arial" panose="020B0604020202020204" pitchFamily="34" charset="0"/>
              <a:buChar char="•"/>
            </a:pPr>
            <a:r>
              <a:rPr lang="en-GB" sz="1200"/>
              <a:t>Inclusion health becomes </a:t>
            </a:r>
            <a:r>
              <a:rPr lang="en-GB" sz="1200" b="1"/>
              <a:t>everyone’s responsibility </a:t>
            </a:r>
            <a:r>
              <a:rPr lang="en-GB" sz="1200"/>
              <a:t>when it is normalised through everyday conversations and behaviours.</a:t>
            </a:r>
          </a:p>
          <a:p>
            <a:pPr marL="171450" indent="-171450">
              <a:spcAft>
                <a:spcPts val="600"/>
              </a:spcAft>
              <a:buFont typeface="Arial" panose="020B0604020202020204" pitchFamily="34" charset="0"/>
              <a:buChar char="•"/>
            </a:pPr>
            <a:r>
              <a:rPr lang="en-GB" sz="1200"/>
              <a:t>Supporting champions with light‑touch structure and recognition </a:t>
            </a:r>
            <a:r>
              <a:rPr lang="en-GB" sz="1200" b="1"/>
              <a:t>unlocks system‑wide impact without significant resource.</a:t>
            </a:r>
          </a:p>
          <a:p>
            <a:pPr marL="171450" indent="-171450">
              <a:spcAft>
                <a:spcPts val="600"/>
              </a:spcAft>
              <a:buFont typeface="Arial" panose="020B0604020202020204" pitchFamily="34" charset="0"/>
              <a:buChar char="•"/>
            </a:pPr>
            <a:r>
              <a:rPr lang="en-GB" sz="1200" b="1"/>
              <a:t>Evidencing impact </a:t>
            </a:r>
            <a:r>
              <a:rPr lang="en-GB" sz="1200"/>
              <a:t>is key; work is ongoing mapping </a:t>
            </a:r>
            <a:r>
              <a:rPr lang="en-GB" sz="1200" b="1"/>
              <a:t>connections </a:t>
            </a:r>
            <a:r>
              <a:rPr lang="en-GB" sz="1200"/>
              <a:t>champions have made.</a:t>
            </a:r>
          </a:p>
        </p:txBody>
      </p:sp>
    </p:spTree>
    <p:extLst>
      <p:ext uri="{BB962C8B-B14F-4D97-AF65-F5344CB8AC3E}">
        <p14:creationId xmlns:p14="http://schemas.microsoft.com/office/powerpoint/2010/main" val="891575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C6109-F91C-293C-2788-40E0B49A58D0}"/>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28185E-761D-F2AB-5C19-C50F97EC880F}"/>
              </a:ext>
            </a:extLst>
          </p:cNvPr>
          <p:cNvGrpSpPr/>
          <p:nvPr/>
        </p:nvGrpSpPr>
        <p:grpSpPr>
          <a:xfrm>
            <a:off x="461176" y="965220"/>
            <a:ext cx="3585140" cy="5200889"/>
            <a:chOff x="548958" y="1706166"/>
            <a:chExt cx="3392061" cy="4464255"/>
          </a:xfrm>
        </p:grpSpPr>
        <p:grpSp>
          <p:nvGrpSpPr>
            <p:cNvPr id="4" name="Group 3">
              <a:extLst>
                <a:ext uri="{FF2B5EF4-FFF2-40B4-BE49-F238E27FC236}">
                  <a16:creationId xmlns:a16="http://schemas.microsoft.com/office/drawing/2014/main" id="{66E8171C-27CF-647B-398E-89BBAC1E5C8A}"/>
                </a:ext>
              </a:extLst>
            </p:cNvPr>
            <p:cNvGrpSpPr/>
            <p:nvPr/>
          </p:nvGrpSpPr>
          <p:grpSpPr>
            <a:xfrm>
              <a:off x="548958" y="1706166"/>
              <a:ext cx="3392061" cy="4464255"/>
              <a:chOff x="548958" y="1706166"/>
              <a:chExt cx="3392061" cy="4464255"/>
            </a:xfrm>
          </p:grpSpPr>
          <p:sp>
            <p:nvSpPr>
              <p:cNvPr id="6" name="Rectangle 5">
                <a:extLst>
                  <a:ext uri="{FF2B5EF4-FFF2-40B4-BE49-F238E27FC236}">
                    <a16:creationId xmlns:a16="http://schemas.microsoft.com/office/drawing/2014/main" id="{AC5426EA-7978-102D-6020-5AA57B49869C}"/>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E2A4AFD1-2232-273B-CA71-88169918B515}"/>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9697C5F1-2FED-D1EB-B10F-B779C6B52CDF}"/>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F7E1E5AC-FFFC-A0C6-163F-A874C86B3787}"/>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DF05888D-A6A2-CF16-9CE2-C5CD457CD689}"/>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5318DE57-EF2B-ACE1-1541-45D9AE377CFF}"/>
                  </a:ext>
                </a:extLst>
              </p:cNvPr>
              <p:cNvSpPr txBox="1"/>
              <p:nvPr/>
            </p:nvSpPr>
            <p:spPr>
              <a:xfrm>
                <a:off x="548958" y="2267520"/>
                <a:ext cx="3392061" cy="227035"/>
              </a:xfrm>
              <a:prstGeom prst="rect">
                <a:avLst/>
              </a:prstGeom>
              <a:noFill/>
            </p:spPr>
            <p:txBody>
              <a:bodyPr wrap="square">
                <a:spAutoFit/>
              </a:bodyPr>
              <a:lstStyle/>
              <a:p>
                <a:pPr marL="171450" indent="-171450">
                  <a:spcAft>
                    <a:spcPts val="300"/>
                  </a:spcAft>
                  <a:buFont typeface="Arial" panose="020B0604020202020204" pitchFamily="34" charset="0"/>
                  <a:buChar char="•"/>
                </a:pPr>
                <a:endParaRPr lang="en-GB" sz="1200">
                  <a:ea typeface="Tahoma" panose="020B0604030504040204" pitchFamily="34" charset="0"/>
                  <a:cs typeface="Tahoma" panose="020B0604030504040204" pitchFamily="34" charset="0"/>
                </a:endParaRPr>
              </a:p>
            </p:txBody>
          </p:sp>
        </p:grpSp>
        <p:pic>
          <p:nvPicPr>
            <p:cNvPr id="5" name="Graphic 4" descr="Newspaper with solid fill">
              <a:extLst>
                <a:ext uri="{FF2B5EF4-FFF2-40B4-BE49-F238E27FC236}">
                  <a16:creationId xmlns:a16="http://schemas.microsoft.com/office/drawing/2014/main" id="{46F54ECD-2048-C5A6-ACA7-8C6F2275CE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FA27945A-0304-6ACA-7503-7FD17B399EFA}"/>
              </a:ext>
            </a:extLst>
          </p:cNvPr>
          <p:cNvGrpSpPr/>
          <p:nvPr/>
        </p:nvGrpSpPr>
        <p:grpSpPr>
          <a:xfrm>
            <a:off x="4323760" y="965219"/>
            <a:ext cx="3535006" cy="5200890"/>
            <a:chOff x="554355" y="1706166"/>
            <a:chExt cx="3364425" cy="4464255"/>
          </a:xfrm>
        </p:grpSpPr>
        <p:grpSp>
          <p:nvGrpSpPr>
            <p:cNvPr id="13" name="Group 12">
              <a:extLst>
                <a:ext uri="{FF2B5EF4-FFF2-40B4-BE49-F238E27FC236}">
                  <a16:creationId xmlns:a16="http://schemas.microsoft.com/office/drawing/2014/main" id="{AB6A839D-A696-A391-0905-E278DDD541A0}"/>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E83B90BE-7D28-44BA-AAD4-A99C5CAB851B}"/>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374D68C5-F493-0D36-6B7E-5C83C986CDAE}"/>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5D5A25DA-E896-92D8-5A42-334E417C6B3D}"/>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DA4284DA-774C-9023-7DD4-CE3C5DFB5454}"/>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83FA035C-091A-B30D-9908-035EB907CFB9}"/>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B615829C-22D3-0392-2FA1-87215BD51DD4}"/>
                  </a:ext>
                </a:extLst>
              </p:cNvPr>
              <p:cNvSpPr txBox="1"/>
              <p:nvPr/>
            </p:nvSpPr>
            <p:spPr>
              <a:xfrm>
                <a:off x="568679" y="2270865"/>
                <a:ext cx="3332501" cy="229041"/>
              </a:xfrm>
              <a:prstGeom prst="rect">
                <a:avLst/>
              </a:prstGeom>
              <a:noFill/>
            </p:spPr>
            <p:txBody>
              <a:bodyPr wrap="square" lIns="91440" tIns="45720" rIns="91440" bIns="45720" anchor="t">
                <a:spAutoFit/>
              </a:bodyPr>
              <a:lstStyle/>
              <a:p>
                <a:pPr lvl="0" defTabSz="203831">
                  <a:spcAft>
                    <a:spcPts val="300"/>
                  </a:spcAft>
                  <a:defRPr/>
                </a:pPr>
                <a:endPar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5068CB49-55EE-06B5-0A47-6B964574BE8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0EDF92DE-FE1E-9152-FFBA-4EDC767CFF09}"/>
              </a:ext>
            </a:extLst>
          </p:cNvPr>
          <p:cNvGrpSpPr/>
          <p:nvPr/>
        </p:nvGrpSpPr>
        <p:grpSpPr>
          <a:xfrm>
            <a:off x="8112705" y="965220"/>
            <a:ext cx="3549782" cy="5200890"/>
            <a:chOff x="554355" y="1706166"/>
            <a:chExt cx="3364425" cy="4464255"/>
          </a:xfrm>
        </p:grpSpPr>
        <p:grpSp>
          <p:nvGrpSpPr>
            <p:cNvPr id="22" name="Group 21">
              <a:extLst>
                <a:ext uri="{FF2B5EF4-FFF2-40B4-BE49-F238E27FC236}">
                  <a16:creationId xmlns:a16="http://schemas.microsoft.com/office/drawing/2014/main" id="{2FDD0A7E-1BDF-4F0C-4ADD-0F7882309DC7}"/>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5B9CE5E1-A475-E796-ACEF-A58655A70D58}"/>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6CE6710A-3F20-78AF-1728-5B4027A669CB}"/>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94D26E83-72B0-2534-8CA0-727FB11B036A}"/>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9105DC35-59B1-9F78-2AE4-6BD10BCF4F87}"/>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68401839-383F-2870-0D53-04FA1BF4791B}"/>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58A30F37-8B4F-7E57-6CE8-23DE66A37832}"/>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95C50019-E7AC-8435-7D5C-318F24222E8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642A14E4-485E-7B69-5B25-20089ABD8AD3}"/>
              </a:ext>
            </a:extLst>
          </p:cNvPr>
          <p:cNvSpPr txBox="1">
            <a:spLocks/>
          </p:cNvSpPr>
          <p:nvPr/>
        </p:nvSpPr>
        <p:spPr>
          <a:xfrm>
            <a:off x="140544" y="367946"/>
            <a:ext cx="12051456"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a:latin typeface="+mn-lt"/>
                <a:ea typeface="Tahoma" panose="020B0604030504040204" pitchFamily="34" charset="0"/>
                <a:cs typeface="Tahoma" panose="020B0604030504040204" pitchFamily="34" charset="0"/>
              </a:rPr>
              <a:t>10. Practice examples: </a:t>
            </a:r>
            <a:r>
              <a:rPr lang="en-GB" sz="2800" b="0">
                <a:latin typeface="+mn-lt"/>
                <a:ea typeface="Tahoma" panose="020B0604030504040204" pitchFamily="34" charset="0"/>
                <a:cs typeface="Tahoma" panose="020B0604030504040204" pitchFamily="34" charset="0"/>
              </a:rPr>
              <a:t>York</a:t>
            </a:r>
            <a:r>
              <a:rPr lang="en-GB" sz="2800" b="0">
                <a:ea typeface="Tahoma" panose="020B0604030504040204" pitchFamily="34" charset="0"/>
                <a:cs typeface="Tahoma" panose="020B0604030504040204" pitchFamily="34" charset="0"/>
              </a:rPr>
              <a:t> - Inclusion health coding in GPs</a:t>
            </a:r>
            <a:endParaRPr lang="en-GB" sz="2800" b="0">
              <a:latin typeface="+mn-lt"/>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2CD466CF-C762-8BE5-264D-8D82068B1E95}"/>
              </a:ext>
            </a:extLst>
          </p:cNvPr>
          <p:cNvSpPr txBox="1"/>
          <p:nvPr/>
        </p:nvSpPr>
        <p:spPr>
          <a:xfrm>
            <a:off x="466880" y="1786095"/>
            <a:ext cx="3495696" cy="3447098"/>
          </a:xfrm>
          <a:prstGeom prst="rect">
            <a:avLst/>
          </a:prstGeom>
          <a:noFill/>
        </p:spPr>
        <p:txBody>
          <a:bodyPr wrap="square" lIns="91440" tIns="45720" rIns="91440" bIns="45720" anchor="t">
            <a:spAutoFit/>
          </a:bodyPr>
          <a:lstStyle/>
          <a:p>
            <a:pPr marL="285750" indent="-285750">
              <a:spcAft>
                <a:spcPts val="600"/>
              </a:spcAft>
              <a:buFont typeface="Arial"/>
              <a:buChar char="•"/>
            </a:pPr>
            <a:r>
              <a:rPr lang="en-GB" sz="1200" b="1"/>
              <a:t>Lack of visibility: </a:t>
            </a:r>
            <a:r>
              <a:rPr lang="en-GB" sz="1200"/>
              <a:t>Inclusion health populations lack visibility in general practice data systems.</a:t>
            </a:r>
            <a:endParaRPr lang="en-GB" sz="1200">
              <a:cs typeface="Arial" panose="020B0604020202020204"/>
            </a:endParaRPr>
          </a:p>
          <a:p>
            <a:pPr marL="285750" indent="-285750">
              <a:spcAft>
                <a:spcPts val="600"/>
              </a:spcAft>
              <a:buFont typeface="Arial"/>
              <a:buChar char="•"/>
            </a:pPr>
            <a:r>
              <a:rPr lang="en-GB" sz="1200" b="1"/>
              <a:t>Pilot initiative: </a:t>
            </a:r>
            <a:r>
              <a:rPr lang="en-GB" sz="1200"/>
              <a:t>Humber and North Yorkshire ICB wanted to pilot an approach to better understand the needs of inclusion health groups through the data collected.</a:t>
            </a:r>
            <a:endParaRPr lang="en-GB" sz="1200">
              <a:cs typeface="Arial" panose="020B0604020202020204"/>
            </a:endParaRPr>
          </a:p>
          <a:p>
            <a:pPr marL="285750" indent="-285750">
              <a:spcAft>
                <a:spcPts val="600"/>
              </a:spcAft>
              <a:buFont typeface="Arial"/>
              <a:buChar char="•"/>
            </a:pPr>
            <a:r>
              <a:rPr lang="en-GB" sz="1200" b="1"/>
              <a:t>Need for a targeted intervention: </a:t>
            </a:r>
            <a:r>
              <a:rPr lang="en-GB" sz="1200"/>
              <a:t>Improved data would allow for more targeted interventions and improved health outcomes both at an individual and population level.</a:t>
            </a:r>
            <a:endParaRPr lang="en-GB" sz="1200">
              <a:cs typeface="Arial" panose="020B0604020202020204"/>
            </a:endParaRPr>
          </a:p>
          <a:p>
            <a:pPr marL="285750" indent="-285750">
              <a:spcAft>
                <a:spcPts val="600"/>
              </a:spcAft>
              <a:buFont typeface="Arial"/>
              <a:buChar char="•"/>
            </a:pPr>
            <a:r>
              <a:rPr lang="en-GB" sz="1200" b="1"/>
              <a:t>Developing understanding: </a:t>
            </a:r>
            <a:r>
              <a:rPr lang="en-GB" sz="1200"/>
              <a:t>By improving data collection systems this would also increase the workforce understanding of inclusion health groups.</a:t>
            </a:r>
            <a:endParaRPr lang="en-GB" sz="1200">
              <a:cs typeface="Arial" panose="020B0604020202020204"/>
            </a:endParaRPr>
          </a:p>
          <a:p>
            <a:pPr marL="285750" indent="-285750">
              <a:buFont typeface="Arial"/>
              <a:buChar char="•"/>
            </a:pPr>
            <a:endParaRPr lang="en-GB">
              <a:cs typeface="Arial" panose="020B0604020202020204"/>
            </a:endParaRPr>
          </a:p>
        </p:txBody>
      </p:sp>
      <p:sp>
        <p:nvSpPr>
          <p:cNvPr id="31" name="TextBox 30">
            <a:extLst>
              <a:ext uri="{FF2B5EF4-FFF2-40B4-BE49-F238E27FC236}">
                <a16:creationId xmlns:a16="http://schemas.microsoft.com/office/drawing/2014/main" id="{6D7F03FF-D69C-CAD9-258B-9BF4BE98511A}"/>
              </a:ext>
            </a:extLst>
          </p:cNvPr>
          <p:cNvSpPr txBox="1"/>
          <p:nvPr/>
        </p:nvSpPr>
        <p:spPr>
          <a:xfrm>
            <a:off x="4310691" y="1512366"/>
            <a:ext cx="3529582" cy="3093154"/>
          </a:xfrm>
          <a:prstGeom prst="rect">
            <a:avLst/>
          </a:prstGeom>
          <a:noFill/>
        </p:spPr>
        <p:txBody>
          <a:bodyPr wrap="square" lIns="91440" tIns="45720" rIns="91440" bIns="45720" anchor="t">
            <a:spAutoFit/>
          </a:bodyPr>
          <a:lstStyle/>
          <a:p>
            <a:pPr>
              <a:spcAft>
                <a:spcPts val="600"/>
              </a:spcAft>
            </a:pPr>
            <a:endParaRPr lang="en-GB" sz="1200" b="1">
              <a:cs typeface="Arial"/>
            </a:endParaRPr>
          </a:p>
          <a:p>
            <a:pPr marL="285750" indent="-285750">
              <a:spcAft>
                <a:spcPts val="600"/>
              </a:spcAft>
              <a:buFont typeface="Arial" panose="020B0604020202020204" pitchFamily="34" charset="0"/>
              <a:buChar char="•"/>
            </a:pPr>
            <a:r>
              <a:rPr lang="en-GB" sz="1200" b="1"/>
              <a:t>ICB developed specification </a:t>
            </a:r>
            <a:r>
              <a:rPr lang="en-GB" sz="1200"/>
              <a:t>to commission practices to record ‘PLUS group’ patients.</a:t>
            </a:r>
          </a:p>
          <a:p>
            <a:pPr marL="285750" indent="-285750">
              <a:spcAft>
                <a:spcPts val="600"/>
              </a:spcAft>
              <a:buFont typeface="Arial" panose="020B0604020202020204" pitchFamily="34" charset="0"/>
              <a:buChar char="•"/>
            </a:pPr>
            <a:r>
              <a:rPr lang="en-GB" sz="1200" b="1"/>
              <a:t>Practices were offered payment for all new patients registered </a:t>
            </a:r>
            <a:r>
              <a:rPr lang="en-GB" sz="1200"/>
              <a:t>with supplements for newly coded patients over a two-month pilot period (Feb-March 2025).</a:t>
            </a:r>
          </a:p>
          <a:p>
            <a:pPr marL="285750" indent="-285750">
              <a:spcAft>
                <a:spcPts val="600"/>
              </a:spcAft>
              <a:buFont typeface="Arial" panose="020B0604020202020204" pitchFamily="34" charset="0"/>
              <a:buChar char="•"/>
            </a:pPr>
            <a:r>
              <a:rPr lang="en-GB" sz="1200"/>
              <a:t>ICB developed </a:t>
            </a:r>
            <a:r>
              <a:rPr lang="en-GB" sz="1200" b="1"/>
              <a:t>SystemOne template </a:t>
            </a:r>
            <a:r>
              <a:rPr lang="en-GB" sz="1200"/>
              <a:t>for the new inclusion health register.</a:t>
            </a:r>
          </a:p>
          <a:p>
            <a:pPr marL="285750" indent="-285750">
              <a:spcAft>
                <a:spcPts val="600"/>
              </a:spcAft>
              <a:buFont typeface="Arial" panose="020B0604020202020204" pitchFamily="34" charset="0"/>
              <a:buChar char="•"/>
            </a:pPr>
            <a:r>
              <a:rPr lang="en-GB" sz="1200"/>
              <a:t>Providers required to apply identified </a:t>
            </a:r>
            <a:r>
              <a:rPr lang="en-GB" sz="1200" b="1"/>
              <a:t>SNOMED coding </a:t>
            </a:r>
            <a:r>
              <a:rPr lang="en-GB" sz="1200"/>
              <a:t>to patient’s records based on their inclusion in </a:t>
            </a:r>
            <a:r>
              <a:rPr lang="en-GB" sz="1200" b="1"/>
              <a:t>York’s ‘PLUS’ group cohorts.</a:t>
            </a:r>
          </a:p>
          <a:p>
            <a:endParaRPr lang="en-GB" sz="1400"/>
          </a:p>
        </p:txBody>
      </p:sp>
      <p:sp>
        <p:nvSpPr>
          <p:cNvPr id="41" name="TextBox 40">
            <a:extLst>
              <a:ext uri="{FF2B5EF4-FFF2-40B4-BE49-F238E27FC236}">
                <a16:creationId xmlns:a16="http://schemas.microsoft.com/office/drawing/2014/main" id="{FB359BB0-CF59-709A-E2E7-EDA6A268A757}"/>
              </a:ext>
            </a:extLst>
          </p:cNvPr>
          <p:cNvSpPr txBox="1"/>
          <p:nvPr/>
        </p:nvSpPr>
        <p:spPr>
          <a:xfrm>
            <a:off x="8159715" y="1720838"/>
            <a:ext cx="3475212" cy="4355038"/>
          </a:xfrm>
          <a:prstGeom prst="rect">
            <a:avLst/>
          </a:prstGeom>
          <a:noFill/>
        </p:spPr>
        <p:txBody>
          <a:bodyPr wrap="square" lIns="91440" tIns="45720" rIns="91440" bIns="45720" anchor="t">
            <a:spAutoFit/>
          </a:bodyPr>
          <a:lstStyle/>
          <a:p>
            <a:pPr marL="285750" indent="-285750">
              <a:spcAft>
                <a:spcPts val="600"/>
              </a:spcAft>
              <a:buFont typeface="Arial"/>
              <a:buChar char="•"/>
            </a:pPr>
            <a:r>
              <a:rPr lang="en-GB" sz="1200" b="0" i="0" u="none" strike="noStrike" baseline="0">
                <a:solidFill>
                  <a:srgbClr val="000000"/>
                </a:solidFill>
              </a:rPr>
              <a:t>The proportion of patients coded </a:t>
            </a:r>
            <a:r>
              <a:rPr lang="en-GB" sz="1200" b="1" i="0" u="none" strike="noStrike" baseline="0">
                <a:solidFill>
                  <a:srgbClr val="000000"/>
                </a:solidFill>
              </a:rPr>
              <a:t>increased by 32.18% </a:t>
            </a:r>
            <a:r>
              <a:rPr lang="en-GB" sz="1200" b="0" i="0" u="none" strike="noStrike" baseline="0">
                <a:solidFill>
                  <a:srgbClr val="000000"/>
                </a:solidFill>
              </a:rPr>
              <a:t>(proportions varied by inclusion health groups, with no one registered as a sex worker and an increase of </a:t>
            </a:r>
            <a:r>
              <a:rPr lang="en-GB" sz="1200" b="1" i="0" u="none" strike="noStrike" baseline="0">
                <a:solidFill>
                  <a:srgbClr val="000000"/>
                </a:solidFill>
              </a:rPr>
              <a:t>&gt;200% for Gypsy, Roma &amp; Traveller communities</a:t>
            </a:r>
            <a:r>
              <a:rPr lang="en-GB" sz="1200" b="0" i="0" u="none" strike="noStrike" baseline="0">
                <a:solidFill>
                  <a:srgbClr val="000000"/>
                </a:solidFill>
              </a:rPr>
              <a:t>).</a:t>
            </a:r>
            <a:endParaRPr lang="en-GB" sz="1200">
              <a:solidFill>
                <a:srgbClr val="000000"/>
              </a:solidFill>
              <a:cs typeface="Arial" panose="020B0604020202020204"/>
            </a:endParaRPr>
          </a:p>
          <a:p>
            <a:pPr marL="285750" indent="-285750">
              <a:spcAft>
                <a:spcPts val="600"/>
              </a:spcAft>
              <a:buFont typeface="Arial"/>
              <a:buChar char="•"/>
            </a:pPr>
            <a:r>
              <a:rPr lang="en-GB" sz="1200" b="0" i="0" u="none" strike="noStrike" baseline="0">
                <a:solidFill>
                  <a:srgbClr val="000000"/>
                </a:solidFill>
              </a:rPr>
              <a:t>10/11 practices took part, but practice engagement varied.</a:t>
            </a:r>
            <a:endParaRPr lang="en-GB" sz="1200">
              <a:solidFill>
                <a:srgbClr val="000000"/>
              </a:solidFill>
              <a:cs typeface="Arial" panose="020B0604020202020204"/>
            </a:endParaRPr>
          </a:p>
          <a:p>
            <a:pPr marL="285750" indent="-285750">
              <a:spcAft>
                <a:spcPts val="600"/>
              </a:spcAft>
              <a:buFont typeface="Arial"/>
              <a:buChar char="•"/>
            </a:pPr>
            <a:r>
              <a:rPr lang="en-GB" sz="1200">
                <a:solidFill>
                  <a:srgbClr val="000000"/>
                </a:solidFill>
              </a:rPr>
              <a:t>The pilot allowed ICB to </a:t>
            </a:r>
            <a:r>
              <a:rPr lang="en-GB" sz="1200" b="1">
                <a:solidFill>
                  <a:srgbClr val="000000"/>
                </a:solidFill>
              </a:rPr>
              <a:t>analyse health trends in inclusion health populations</a:t>
            </a:r>
            <a:r>
              <a:rPr lang="en-GB" sz="1200">
                <a:solidFill>
                  <a:srgbClr val="000000"/>
                </a:solidFill>
              </a:rPr>
              <a:t>. </a:t>
            </a:r>
            <a:endParaRPr lang="en-GB" sz="1200">
              <a:solidFill>
                <a:srgbClr val="000000"/>
              </a:solidFill>
              <a:cs typeface="Arial" panose="020B0604020202020204"/>
            </a:endParaRPr>
          </a:p>
          <a:p>
            <a:pPr marL="285750" indent="-285750">
              <a:spcAft>
                <a:spcPts val="600"/>
              </a:spcAft>
              <a:buFont typeface="Arial"/>
              <a:buChar char="•"/>
            </a:pPr>
            <a:r>
              <a:rPr lang="en-GB" sz="1200" b="0" i="0" u="none" strike="noStrike" baseline="0">
                <a:solidFill>
                  <a:srgbClr val="000000"/>
                </a:solidFill>
              </a:rPr>
              <a:t>Saw</a:t>
            </a:r>
            <a:r>
              <a:rPr lang="en-GB" sz="1200">
                <a:solidFill>
                  <a:srgbClr val="000000"/>
                </a:solidFill>
              </a:rPr>
              <a:t> </a:t>
            </a:r>
            <a:r>
              <a:rPr lang="en-GB" sz="1200" b="0" i="0" u="none" strike="noStrike" baseline="0">
                <a:solidFill>
                  <a:srgbClr val="000000"/>
                </a:solidFill>
              </a:rPr>
              <a:t>an </a:t>
            </a:r>
            <a:r>
              <a:rPr lang="en-GB" sz="1200" b="1" i="0" u="none" strike="noStrike" baseline="0">
                <a:solidFill>
                  <a:srgbClr val="000000"/>
                </a:solidFill>
              </a:rPr>
              <a:t>increase in chronic disease detection QOF indication </a:t>
            </a:r>
            <a:r>
              <a:rPr lang="en-GB" sz="1200" b="1">
                <a:solidFill>
                  <a:srgbClr val="000000"/>
                </a:solidFill>
              </a:rPr>
              <a:t>achievement</a:t>
            </a:r>
            <a:r>
              <a:rPr lang="en-GB" sz="1200">
                <a:solidFill>
                  <a:srgbClr val="000000"/>
                </a:solidFill>
              </a:rPr>
              <a:t>.</a:t>
            </a:r>
            <a:endParaRPr lang="en-GB" sz="1200">
              <a:solidFill>
                <a:srgbClr val="000000"/>
              </a:solidFill>
              <a:cs typeface="Arial" panose="020B0604020202020204"/>
            </a:endParaRPr>
          </a:p>
          <a:p>
            <a:pPr marL="285750" indent="-285750">
              <a:spcAft>
                <a:spcPts val="600"/>
              </a:spcAft>
              <a:buFont typeface="Arial"/>
              <a:buChar char="•"/>
            </a:pPr>
            <a:r>
              <a:rPr lang="en-GB" sz="1200" b="1">
                <a:solidFill>
                  <a:srgbClr val="000000"/>
                </a:solidFill>
              </a:rPr>
              <a:t>Practices </a:t>
            </a:r>
            <a:r>
              <a:rPr lang="en-GB" sz="1200" b="1"/>
              <a:t>have continued in their recording of patients</a:t>
            </a:r>
            <a:r>
              <a:rPr lang="en-GB" sz="1200"/>
              <a:t>, albeit without the ongoing financial incentive.</a:t>
            </a:r>
          </a:p>
          <a:p>
            <a:pPr marL="285750" indent="-285750">
              <a:spcAft>
                <a:spcPts val="600"/>
              </a:spcAft>
              <a:buFont typeface="Arial"/>
              <a:buChar char="•"/>
            </a:pPr>
            <a:r>
              <a:rPr lang="en-GB" sz="1200">
                <a:solidFill>
                  <a:srgbClr val="000000"/>
                </a:solidFill>
              </a:rPr>
              <a:t>Learning has </a:t>
            </a:r>
            <a:r>
              <a:rPr lang="en-GB" sz="1200" b="1">
                <a:solidFill>
                  <a:srgbClr val="000000"/>
                </a:solidFill>
              </a:rPr>
              <a:t>informed the development of a Humber and North Yorkshire wide Locally Enhanced Services (LES) for inclusion health </a:t>
            </a:r>
            <a:r>
              <a:rPr lang="en-GB" sz="1200">
                <a:solidFill>
                  <a:srgbClr val="000000"/>
                </a:solidFill>
              </a:rPr>
              <a:t>(across all 6 Places) which took effect in Dec 2025</a:t>
            </a:r>
            <a:r>
              <a:rPr lang="en-GB" sz="1200"/>
              <a:t>, although the specified populations are slightly different from those in the original pilot.</a:t>
            </a:r>
          </a:p>
        </p:txBody>
      </p:sp>
    </p:spTree>
    <p:extLst>
      <p:ext uri="{BB962C8B-B14F-4D97-AF65-F5344CB8AC3E}">
        <p14:creationId xmlns:p14="http://schemas.microsoft.com/office/powerpoint/2010/main" val="1694652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98D4F-4568-5675-4E0D-0E359EA99CBD}"/>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EEAA360F-45B1-A225-FACE-F14BAD2F6CE4}"/>
              </a:ext>
            </a:extLst>
          </p:cNvPr>
          <p:cNvGrpSpPr/>
          <p:nvPr/>
        </p:nvGrpSpPr>
        <p:grpSpPr>
          <a:xfrm>
            <a:off x="466880" y="965221"/>
            <a:ext cx="3555931" cy="5252506"/>
            <a:chOff x="554355" y="1706166"/>
            <a:chExt cx="3364425" cy="4464255"/>
          </a:xfrm>
        </p:grpSpPr>
        <p:grpSp>
          <p:nvGrpSpPr>
            <p:cNvPr id="4" name="Group 3">
              <a:extLst>
                <a:ext uri="{FF2B5EF4-FFF2-40B4-BE49-F238E27FC236}">
                  <a16:creationId xmlns:a16="http://schemas.microsoft.com/office/drawing/2014/main" id="{DE926C7A-CCAA-5C7E-C1BA-B71D8EB2E175}"/>
                </a:ext>
              </a:extLst>
            </p:cNvPr>
            <p:cNvGrpSpPr/>
            <p:nvPr/>
          </p:nvGrpSpPr>
          <p:grpSpPr>
            <a:xfrm>
              <a:off x="554355" y="1706166"/>
              <a:ext cx="3364425" cy="4464255"/>
              <a:chOff x="554355" y="1706166"/>
              <a:chExt cx="3364425" cy="4464255"/>
            </a:xfrm>
          </p:grpSpPr>
          <p:sp>
            <p:nvSpPr>
              <p:cNvPr id="6" name="Rectangle 5">
                <a:extLst>
                  <a:ext uri="{FF2B5EF4-FFF2-40B4-BE49-F238E27FC236}">
                    <a16:creationId xmlns:a16="http://schemas.microsoft.com/office/drawing/2014/main" id="{41B7EABE-794E-E311-D0DF-2889685D2A5F}"/>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7F0C36AC-5F02-E542-8ED3-99BFA040E265}"/>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9D274D52-9C76-F3AF-50D4-305E371133D3}"/>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97294634-9373-E917-BEE9-A3B76462A87B}"/>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B63355D8-E453-3466-31AE-713EB8AD20ED}"/>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0AE65CFE-0196-E248-8208-4D0F37C0BB40}"/>
                  </a:ext>
                </a:extLst>
              </p:cNvPr>
              <p:cNvSpPr txBox="1"/>
              <p:nvPr/>
            </p:nvSpPr>
            <p:spPr>
              <a:xfrm>
                <a:off x="631691" y="2332591"/>
                <a:ext cx="3175001" cy="2485087"/>
              </a:xfrm>
              <a:prstGeom prst="rect">
                <a:avLst/>
              </a:prstGeom>
              <a:noFill/>
            </p:spPr>
            <p:txBody>
              <a:bodyPr wrap="square">
                <a:spAutoFit/>
              </a:bodyPr>
              <a:lstStyle/>
              <a:p>
                <a:pPr marL="171450" indent="-171450">
                  <a:spcAft>
                    <a:spcPts val="1200"/>
                  </a:spcAft>
                  <a:buFont typeface="Arial" panose="020B0604020202020204" pitchFamily="34" charset="0"/>
                  <a:buChar char="•"/>
                </a:pPr>
                <a:r>
                  <a:rPr lang="en-GB" sz="1200" b="1" dirty="0">
                    <a:ea typeface="Tahoma" panose="020B0604030504040204" pitchFamily="34" charset="0"/>
                    <a:cs typeface="Tahoma" panose="020B0604030504040204" pitchFamily="34" charset="0"/>
                  </a:rPr>
                  <a:t>Rising ethnic health inequalities </a:t>
                </a:r>
                <a:r>
                  <a:rPr lang="en-GB" sz="1200" dirty="0">
                    <a:ea typeface="Tahoma" panose="020B0604030504040204" pitchFamily="34" charset="0"/>
                    <a:cs typeface="Tahoma" panose="020B0604030504040204" pitchFamily="34" charset="0"/>
                  </a:rPr>
                  <a:t>in Liverpool due to &gt;1,000 asylum seekers</a:t>
                </a:r>
              </a:p>
              <a:p>
                <a:pPr marL="171450" indent="-171450">
                  <a:spcAft>
                    <a:spcPts val="1200"/>
                  </a:spcAft>
                  <a:buFont typeface="Arial" panose="020B0604020202020204" pitchFamily="34" charset="0"/>
                  <a:buChar char="•"/>
                </a:pPr>
                <a:r>
                  <a:rPr lang="en-GB" sz="1200" dirty="0">
                    <a:ea typeface="Tahoma" panose="020B0604030504040204" pitchFamily="34" charset="0"/>
                    <a:cs typeface="Tahoma" panose="020B0604030504040204" pitchFamily="34" charset="0"/>
                  </a:rPr>
                  <a:t>Patients faced </a:t>
                </a:r>
                <a:r>
                  <a:rPr lang="en-GB" sz="1200" b="1" dirty="0">
                    <a:ea typeface="Tahoma" panose="020B0604030504040204" pitchFamily="34" charset="0"/>
                    <a:cs typeface="Tahoma" panose="020B0604030504040204" pitchFamily="34" charset="0"/>
                  </a:rPr>
                  <a:t>language barriers, trauma </a:t>
                </a:r>
                <a:r>
                  <a:rPr lang="en-GB" sz="1200" dirty="0">
                    <a:ea typeface="Tahoma" panose="020B0604030504040204" pitchFamily="34" charset="0"/>
                    <a:cs typeface="Tahoma" panose="020B0604030504040204" pitchFamily="34" charset="0"/>
                  </a:rPr>
                  <a:t>and unfamiliarity with UK healthcare</a:t>
                </a:r>
              </a:p>
              <a:p>
                <a:pPr marL="171450" indent="-171450">
                  <a:spcAft>
                    <a:spcPts val="1200"/>
                  </a:spcAft>
                  <a:buFont typeface="Arial" panose="020B0604020202020204" pitchFamily="34" charset="0"/>
                  <a:buChar char="•"/>
                </a:pPr>
                <a:r>
                  <a:rPr lang="en-GB" sz="1200" b="1" dirty="0">
                    <a:ea typeface="Tahoma" panose="020B0604030504040204" pitchFamily="34" charset="0"/>
                    <a:cs typeface="Tahoma" panose="020B0604030504040204" pitchFamily="34" charset="0"/>
                  </a:rPr>
                  <a:t>Delayed or inadequate care </a:t>
                </a:r>
                <a:r>
                  <a:rPr lang="en-GB" sz="1200" dirty="0">
                    <a:ea typeface="Tahoma" panose="020B0604030504040204" pitchFamily="34" charset="0"/>
                    <a:cs typeface="Tahoma" panose="020B0604030504040204" pitchFamily="34" charset="0"/>
                  </a:rPr>
                  <a:t>increased pressure on primary care services</a:t>
                </a:r>
              </a:p>
              <a:p>
                <a:pPr marL="171450" indent="-171450">
                  <a:spcAft>
                    <a:spcPts val="1200"/>
                  </a:spcAft>
                  <a:buFont typeface="Arial" panose="020B0604020202020204" pitchFamily="34" charset="0"/>
                  <a:buChar char="•"/>
                </a:pPr>
                <a:r>
                  <a:rPr lang="en-GB" sz="1200" dirty="0">
                    <a:ea typeface="Tahoma" panose="020B0604030504040204" pitchFamily="34" charset="0"/>
                    <a:cs typeface="Tahoma" panose="020B0604030504040204" pitchFamily="34" charset="0"/>
                  </a:rPr>
                  <a:t>GP consultations rose from 214 to 2,174 in one year, </a:t>
                </a:r>
                <a:r>
                  <a:rPr lang="en-GB" sz="1200" b="1" dirty="0">
                    <a:ea typeface="Tahoma" panose="020B0604030504040204" pitchFamily="34" charset="0"/>
                    <a:cs typeface="Tahoma" panose="020B0604030504040204" pitchFamily="34" charset="0"/>
                  </a:rPr>
                  <a:t>adding 490 hours of GP time</a:t>
                </a:r>
              </a:p>
              <a:p>
                <a:pPr marL="171450" indent="-171450">
                  <a:spcAft>
                    <a:spcPts val="1200"/>
                  </a:spcAft>
                  <a:buFont typeface="Arial" panose="020B0604020202020204" pitchFamily="34" charset="0"/>
                  <a:buChar char="•"/>
                </a:pPr>
                <a:r>
                  <a:rPr lang="en-GB" sz="1200" dirty="0">
                    <a:ea typeface="Tahoma" panose="020B0604030504040204" pitchFamily="34" charset="0"/>
                    <a:cs typeface="Tahoma" panose="020B0604030504040204" pitchFamily="34" charset="0"/>
                  </a:rPr>
                  <a:t>There was a growing need to provide </a:t>
                </a:r>
                <a:r>
                  <a:rPr lang="en-GB" sz="1200" b="1" dirty="0">
                    <a:ea typeface="Tahoma" panose="020B0604030504040204" pitchFamily="34" charset="0"/>
                    <a:cs typeface="Tahoma" panose="020B0604030504040204" pitchFamily="34" charset="0"/>
                  </a:rPr>
                  <a:t>culturally sensitive, holistic health assessments for refugees and asylum seekers</a:t>
                </a:r>
              </a:p>
            </p:txBody>
          </p:sp>
        </p:grpSp>
        <p:pic>
          <p:nvPicPr>
            <p:cNvPr id="5" name="Graphic 4" descr="Newspaper with solid fill">
              <a:extLst>
                <a:ext uri="{FF2B5EF4-FFF2-40B4-BE49-F238E27FC236}">
                  <a16:creationId xmlns:a16="http://schemas.microsoft.com/office/drawing/2014/main" id="{F94C757C-1733-366E-3558-7B1231E11AF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71BC5607-5773-5DE5-8A1C-78A8AB76C9D9}"/>
              </a:ext>
            </a:extLst>
          </p:cNvPr>
          <p:cNvGrpSpPr/>
          <p:nvPr/>
        </p:nvGrpSpPr>
        <p:grpSpPr>
          <a:xfrm>
            <a:off x="4323760" y="965219"/>
            <a:ext cx="3535006" cy="5252507"/>
            <a:chOff x="554355" y="1706166"/>
            <a:chExt cx="3364425" cy="4464255"/>
          </a:xfrm>
        </p:grpSpPr>
        <p:grpSp>
          <p:nvGrpSpPr>
            <p:cNvPr id="13" name="Group 12">
              <a:extLst>
                <a:ext uri="{FF2B5EF4-FFF2-40B4-BE49-F238E27FC236}">
                  <a16:creationId xmlns:a16="http://schemas.microsoft.com/office/drawing/2014/main" id="{DD7069A6-15B8-5EFD-8EEE-B635FC2D433E}"/>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2F2B7DC5-C6E4-B6CE-9E67-E4E7728C2DEF}"/>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A5347C38-CCC2-9B1D-7521-A3A41FFB763E}"/>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EA4073F5-1310-B17D-7834-CC09CCC284D5}"/>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2072EABA-E304-E3AE-545E-90C02602E32A}"/>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C95872C4-C96B-1F39-3CD8-DEE1BAD1DCD1}"/>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FE6FA756-A2E6-4AED-B067-771D8C2CBA16}"/>
                  </a:ext>
                </a:extLst>
              </p:cNvPr>
              <p:cNvSpPr txBox="1"/>
              <p:nvPr/>
            </p:nvSpPr>
            <p:spPr>
              <a:xfrm>
                <a:off x="613615" y="2327368"/>
                <a:ext cx="3195338" cy="3557597"/>
              </a:xfrm>
              <a:prstGeom prst="rect">
                <a:avLst/>
              </a:prstGeom>
              <a:noFill/>
            </p:spPr>
            <p:txBody>
              <a:bodyPr wrap="square" lIns="91440" tIns="45720" rIns="91440" bIns="45720" anchor="t">
                <a:spAutoFit/>
              </a:bodyPr>
              <a:lstStyle/>
              <a:p>
                <a:pPr marL="171450" lvl="0" indent="-171450" defTabSz="203831">
                  <a:spcAft>
                    <a:spcPts val="1200"/>
                  </a:spcAft>
                  <a:buFont typeface="Arial" panose="020B0604020202020204" pitchFamily="34" charset="0"/>
                  <a:buChar char="•"/>
                  <a:defRPr/>
                </a:pPr>
                <a:r>
                  <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Established a </a:t>
                </a:r>
                <a:r>
                  <a:rPr kumimoji="0" lang="en-GB" sz="1200" b="1"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dedicated refugee and asylum clinic across four sites – </a:t>
                </a:r>
                <a:r>
                  <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clinic has been running for 3 years and has seen the team grow in experience and knowledge.</a:t>
                </a:r>
                <a:endParaRPr kumimoji="0" lang="en-GB" sz="1200" b="1"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a:p>
                <a:pPr marL="171450" lvl="0" indent="-171450" defTabSz="203831">
                  <a:spcAft>
                    <a:spcPts val="1200"/>
                  </a:spcAft>
                  <a:buFont typeface="Arial" panose="020B0604020202020204" pitchFamily="34" charset="0"/>
                  <a:buChar char="•"/>
                  <a:defRPr/>
                </a:pPr>
                <a:r>
                  <a:rPr lang="en-GB" sz="1200" kern="0">
                    <a:solidFill>
                      <a:srgbClr val="242424"/>
                    </a:solidFill>
                    <a:ea typeface="Tahoma" panose="020B0604030504040204" pitchFamily="34" charset="0"/>
                    <a:cs typeface="Tahoma" panose="020B0604030504040204" pitchFamily="34" charset="0"/>
                  </a:rPr>
                  <a:t>Delivered 893 full assessments with 60-minute consultations, </a:t>
                </a:r>
                <a:r>
                  <a:rPr lang="en-GB" sz="1200" b="1" kern="0">
                    <a:solidFill>
                      <a:srgbClr val="242424"/>
                    </a:solidFill>
                    <a:ea typeface="Tahoma" panose="020B0604030504040204" pitchFamily="34" charset="0"/>
                    <a:cs typeface="Tahoma" panose="020B0604030504040204" pitchFamily="34" charset="0"/>
                  </a:rPr>
                  <a:t>replacing multiple shorter GP visits</a:t>
                </a:r>
              </a:p>
              <a:p>
                <a:pPr marL="171450" lvl="0" indent="-171450" defTabSz="203831">
                  <a:spcAft>
                    <a:spcPts val="1200"/>
                  </a:spcAft>
                  <a:buFont typeface="Arial" panose="020B0604020202020204" pitchFamily="34" charset="0"/>
                  <a:buChar char="•"/>
                  <a:defRPr/>
                </a:pPr>
                <a:r>
                  <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Recruited </a:t>
                </a:r>
                <a:r>
                  <a:rPr kumimoji="0" lang="en-GB" sz="1200" b="1"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multi-ling</a:t>
                </a:r>
                <a:r>
                  <a:rPr lang="en-GB" sz="1200" b="1" kern="0" err="1">
                    <a:solidFill>
                      <a:srgbClr val="242424"/>
                    </a:solidFill>
                    <a:ea typeface="Tahoma" panose="020B0604030504040204" pitchFamily="34" charset="0"/>
                    <a:cs typeface="Tahoma" panose="020B0604030504040204" pitchFamily="34" charset="0"/>
                  </a:rPr>
                  <a:t>ual</a:t>
                </a:r>
                <a:r>
                  <a:rPr lang="en-GB" sz="1200" b="1" kern="0">
                    <a:solidFill>
                      <a:srgbClr val="242424"/>
                    </a:solidFill>
                    <a:ea typeface="Tahoma" panose="020B0604030504040204" pitchFamily="34" charset="0"/>
                    <a:cs typeface="Tahoma" panose="020B0604030504040204" pitchFamily="34" charset="0"/>
                  </a:rPr>
                  <a:t> care coordinator and mental health practitioner</a:t>
                </a:r>
              </a:p>
              <a:p>
                <a:pPr marL="171450" lvl="0" indent="-171450" defTabSz="203831">
                  <a:spcAft>
                    <a:spcPts val="1200"/>
                  </a:spcAft>
                  <a:buFont typeface="Arial" panose="020B0604020202020204" pitchFamily="34" charset="0"/>
                  <a:buChar char="•"/>
                  <a:defRPr/>
                </a:pPr>
                <a:r>
                  <a:rPr kumimoji="0" lang="en-GB" sz="1200" b="1"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Partnered</a:t>
                </a:r>
                <a:r>
                  <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 with local authorities, charities, and Home Office </a:t>
                </a:r>
                <a:r>
                  <a:rPr lang="en-GB" sz="1200" kern="0">
                    <a:solidFill>
                      <a:srgbClr val="242424"/>
                    </a:solidFill>
                    <a:ea typeface="Tahoma" panose="020B0604030504040204" pitchFamily="34" charset="0"/>
                    <a:cs typeface="Tahoma" panose="020B0604030504040204" pitchFamily="34" charset="0"/>
                  </a:rPr>
                  <a:t>for coordinated care</a:t>
                </a:r>
              </a:p>
              <a:p>
                <a:pPr marL="171450" lvl="0" indent="-171450" defTabSz="203831">
                  <a:spcAft>
                    <a:spcPts val="1200"/>
                  </a:spcAft>
                  <a:buFont typeface="Arial" panose="020B0604020202020204" pitchFamily="34" charset="0"/>
                  <a:buChar char="•"/>
                  <a:defRPr/>
                </a:pPr>
                <a:r>
                  <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Provided </a:t>
                </a:r>
                <a:r>
                  <a:rPr kumimoji="0" lang="en-GB" sz="1200" b="1"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cultural </a:t>
                </a:r>
                <a:r>
                  <a:rPr lang="en-GB" sz="1200" b="1" kern="0">
                    <a:solidFill>
                      <a:srgbClr val="242424"/>
                    </a:solidFill>
                    <a:ea typeface="Tahoma" panose="020B0604030504040204" pitchFamily="34" charset="0"/>
                    <a:cs typeface="Tahoma" panose="020B0604030504040204" pitchFamily="34" charset="0"/>
                  </a:rPr>
                  <a:t>competency and trauma-informed care training</a:t>
                </a:r>
                <a:r>
                  <a:rPr lang="en-GB" sz="1200" kern="0">
                    <a:solidFill>
                      <a:srgbClr val="242424"/>
                    </a:solidFill>
                    <a:ea typeface="Tahoma" panose="020B0604030504040204" pitchFamily="34" charset="0"/>
                    <a:cs typeface="Tahoma" panose="020B0604030504040204" pitchFamily="34" charset="0"/>
                  </a:rPr>
                  <a:t> to staff </a:t>
                </a:r>
              </a:p>
              <a:p>
                <a:pPr marL="171450" lvl="0" indent="-171450" defTabSz="203831">
                  <a:spcAft>
                    <a:spcPts val="1200"/>
                  </a:spcAft>
                  <a:buFont typeface="Arial" panose="020B0604020202020204" pitchFamily="34" charset="0"/>
                  <a:buChar char="•"/>
                  <a:defRPr/>
                </a:pPr>
                <a:r>
                  <a:rPr lang="en-GB" sz="1200"/>
                  <a:t>Starting as a six-week pilot, the clinic </a:t>
                </a:r>
                <a:r>
                  <a:rPr lang="en-GB" sz="1200" b="1"/>
                  <a:t>expanded to cover the Liverpool Primary Care Network</a:t>
                </a:r>
                <a:r>
                  <a:rPr lang="en-GB" sz="1200"/>
                  <a:t>, with over 3,000 patients registered  since establishing the clinic</a:t>
                </a:r>
                <a:endPar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70250DD4-6008-1024-E487-372429609CC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F921ED5D-0064-8739-0C81-80B43F2E3590}"/>
              </a:ext>
            </a:extLst>
          </p:cNvPr>
          <p:cNvGrpSpPr/>
          <p:nvPr/>
        </p:nvGrpSpPr>
        <p:grpSpPr>
          <a:xfrm>
            <a:off x="8112705" y="965219"/>
            <a:ext cx="3549782" cy="5229440"/>
            <a:chOff x="554355" y="1706166"/>
            <a:chExt cx="3364425" cy="4464255"/>
          </a:xfrm>
        </p:grpSpPr>
        <p:grpSp>
          <p:nvGrpSpPr>
            <p:cNvPr id="22" name="Group 21">
              <a:extLst>
                <a:ext uri="{FF2B5EF4-FFF2-40B4-BE49-F238E27FC236}">
                  <a16:creationId xmlns:a16="http://schemas.microsoft.com/office/drawing/2014/main" id="{10DC2423-73AF-2B86-EB24-FBF9032C178D}"/>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81D8C5FA-5706-CA1B-0CB9-D32A02B88336}"/>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B268F8CD-3B7F-69D3-43A7-7014C74243B2}"/>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5608A03D-9801-C96E-6065-C98039733B3C}"/>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2DD1F0C8-68FC-05DE-88B7-D42C6BE663AE}"/>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61C9AB3B-C06E-C6EA-49C0-43BD3D6E1B3B}"/>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49AD75D8-AD2D-F860-766E-295CFA2F9A5C}"/>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E672BBD1-CA4D-43BE-7E61-8FC4E0411CE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5B6A810F-4609-5878-57EB-EADC4436BD88}"/>
              </a:ext>
            </a:extLst>
          </p:cNvPr>
          <p:cNvSpPr txBox="1">
            <a:spLocks/>
          </p:cNvSpPr>
          <p:nvPr/>
        </p:nvSpPr>
        <p:spPr>
          <a:xfrm>
            <a:off x="140544" y="367946"/>
            <a:ext cx="12051456"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a:latin typeface="+mn-lt"/>
                <a:ea typeface="Tahoma" panose="020B0604030504040204" pitchFamily="34" charset="0"/>
                <a:cs typeface="Tahoma" panose="020B0604030504040204" pitchFamily="34" charset="0"/>
              </a:rPr>
              <a:t>10. Practice examples: </a:t>
            </a:r>
            <a:r>
              <a:rPr lang="en-GB" sz="2800" b="0">
                <a:latin typeface="+mn-lt"/>
                <a:ea typeface="Tahoma" panose="020B0604030504040204" pitchFamily="34" charset="0"/>
                <a:cs typeface="Tahoma" panose="020B0604030504040204" pitchFamily="34" charset="0"/>
              </a:rPr>
              <a:t>Liverpool – Refugee and Asylum GP clinic </a:t>
            </a:r>
          </a:p>
        </p:txBody>
      </p:sp>
      <p:sp>
        <p:nvSpPr>
          <p:cNvPr id="2" name="TextBox 1">
            <a:extLst>
              <a:ext uri="{FF2B5EF4-FFF2-40B4-BE49-F238E27FC236}">
                <a16:creationId xmlns:a16="http://schemas.microsoft.com/office/drawing/2014/main" id="{43B6382C-055F-6C69-221B-4219DF92CF65}"/>
              </a:ext>
            </a:extLst>
          </p:cNvPr>
          <p:cNvSpPr txBox="1"/>
          <p:nvPr/>
        </p:nvSpPr>
        <p:spPr>
          <a:xfrm>
            <a:off x="8189134" y="1745652"/>
            <a:ext cx="3327952" cy="3108543"/>
          </a:xfrm>
          <a:prstGeom prst="rect">
            <a:avLst/>
          </a:prstGeom>
          <a:noFill/>
        </p:spPr>
        <p:txBody>
          <a:bodyPr wrap="square" lIns="91440" tIns="45720" rIns="91440" bIns="45720" anchor="t">
            <a:spAutoFit/>
          </a:bodyPr>
          <a:lstStyle/>
          <a:p>
            <a:pPr marL="171450" lvl="0" indent="-171450" defTabSz="203831">
              <a:spcAft>
                <a:spcPts val="1200"/>
              </a:spcAft>
              <a:buFont typeface="Arial" panose="020B0604020202020204" pitchFamily="34" charset="0"/>
              <a:buChar char="•"/>
              <a:defRPr/>
            </a:pPr>
            <a:r>
              <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Saved </a:t>
            </a:r>
            <a:r>
              <a:rPr kumimoji="0" lang="en-GB" sz="1200" b="1"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677 GP hours over two years </a:t>
            </a:r>
            <a:r>
              <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through longer, holistic consultations</a:t>
            </a:r>
          </a:p>
          <a:p>
            <a:pPr marL="171450" lvl="0" indent="-171450" defTabSz="203831">
              <a:spcAft>
                <a:spcPts val="1200"/>
              </a:spcAft>
              <a:buFont typeface="Arial" panose="020B0604020202020204" pitchFamily="34" charset="0"/>
              <a:buChar char="•"/>
              <a:defRPr/>
            </a:pPr>
            <a:r>
              <a:rPr lang="en-GB" sz="1200" b="1" kern="0">
                <a:solidFill>
                  <a:srgbClr val="242424"/>
                </a:solidFill>
                <a:ea typeface="Tahoma" panose="020B0604030504040204" pitchFamily="34" charset="0"/>
                <a:cs typeface="Tahoma" panose="020B0604030504040204" pitchFamily="34" charset="0"/>
              </a:rPr>
              <a:t>Registered &gt;80% of new arrivals </a:t>
            </a:r>
            <a:r>
              <a:rPr lang="en-GB" sz="1200" kern="0">
                <a:solidFill>
                  <a:srgbClr val="242424"/>
                </a:solidFill>
                <a:ea typeface="Tahoma" panose="020B0604030504040204" pitchFamily="34" charset="0"/>
                <a:cs typeface="Tahoma" panose="020B0604030504040204" pitchFamily="34" charset="0"/>
              </a:rPr>
              <a:t>and referred 20 patients to social prescribing</a:t>
            </a:r>
          </a:p>
          <a:p>
            <a:pPr marL="171450" lvl="0" indent="-171450" defTabSz="203831">
              <a:spcAft>
                <a:spcPts val="1200"/>
              </a:spcAft>
              <a:buFont typeface="Arial" panose="020B0604020202020204" pitchFamily="34" charset="0"/>
              <a:buChar char="•"/>
              <a:defRPr/>
            </a:pPr>
            <a:r>
              <a:rPr kumimoji="0" lang="en-GB" sz="1200" b="1"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Identified 9 mental health cases </a:t>
            </a:r>
            <a:r>
              <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in the first month</a:t>
            </a:r>
          </a:p>
          <a:p>
            <a:pPr marL="171450" lvl="0" indent="-171450" defTabSz="203831">
              <a:spcAft>
                <a:spcPts val="1200"/>
              </a:spcAft>
              <a:buFont typeface="Arial" panose="020B0604020202020204" pitchFamily="34" charset="0"/>
              <a:buChar char="•"/>
              <a:defRPr/>
            </a:pPr>
            <a:r>
              <a:rPr lang="en-GB" sz="1200" kern="0">
                <a:solidFill>
                  <a:srgbClr val="242424"/>
                </a:solidFill>
                <a:ea typeface="Tahoma" panose="020B0604030504040204" pitchFamily="34" charset="0"/>
                <a:cs typeface="Tahoma" panose="020B0604030504040204" pitchFamily="34" charset="0"/>
              </a:rPr>
              <a:t>Staff surveys show </a:t>
            </a:r>
            <a:r>
              <a:rPr lang="en-GB" sz="1200" b="1" kern="0">
                <a:solidFill>
                  <a:srgbClr val="242424"/>
                </a:solidFill>
                <a:ea typeface="Tahoma" panose="020B0604030504040204" pitchFamily="34" charset="0"/>
                <a:cs typeface="Tahoma" panose="020B0604030504040204" pitchFamily="34" charset="0"/>
              </a:rPr>
              <a:t>increased cultural competence and reduced unconscious bias</a:t>
            </a:r>
          </a:p>
          <a:p>
            <a:pPr marL="171450" lvl="0" indent="-171450" defTabSz="203831">
              <a:spcAft>
                <a:spcPts val="1200"/>
              </a:spcAft>
              <a:buFont typeface="Arial" panose="020B0604020202020204" pitchFamily="34" charset="0"/>
              <a:buChar char="•"/>
              <a:defRPr/>
            </a:pPr>
            <a:r>
              <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rPr>
              <a:t>Clinic recognised at 2023 GP </a:t>
            </a:r>
            <a:r>
              <a:rPr lang="en-GB" sz="1200" kern="0">
                <a:solidFill>
                  <a:srgbClr val="242424"/>
                </a:solidFill>
                <a:ea typeface="Tahoma" panose="020B0604030504040204" pitchFamily="34" charset="0"/>
                <a:cs typeface="Tahoma" panose="020B0604030504040204" pitchFamily="34" charset="0"/>
              </a:rPr>
              <a:t>Awards, care coordinator won Extended Member of the year, and </a:t>
            </a:r>
            <a:r>
              <a:rPr lang="en-GB" sz="1200" b="1" kern="0">
                <a:solidFill>
                  <a:srgbClr val="242424"/>
                </a:solidFill>
                <a:ea typeface="Tahoma" panose="020B0604030504040204" pitchFamily="34" charset="0"/>
                <a:cs typeface="Tahoma" panose="020B0604030504040204" pitchFamily="34" charset="0"/>
              </a:rPr>
              <a:t>winner of the NHS Race Equality Award at the HSJ Awards 2025</a:t>
            </a:r>
            <a:endParaRPr kumimoji="0" lang="en-GB" sz="1200" b="1"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3485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06111-0BC0-CE40-5723-8C823409AD93}"/>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8FEBA2C8-2E98-42BA-62CA-C0BFD64E461C}"/>
              </a:ext>
            </a:extLst>
          </p:cNvPr>
          <p:cNvGrpSpPr/>
          <p:nvPr/>
        </p:nvGrpSpPr>
        <p:grpSpPr>
          <a:xfrm>
            <a:off x="461176" y="965221"/>
            <a:ext cx="3585140" cy="5171724"/>
            <a:chOff x="548958" y="1706166"/>
            <a:chExt cx="3392061" cy="4464255"/>
          </a:xfrm>
        </p:grpSpPr>
        <p:grpSp>
          <p:nvGrpSpPr>
            <p:cNvPr id="4" name="Group 3">
              <a:extLst>
                <a:ext uri="{FF2B5EF4-FFF2-40B4-BE49-F238E27FC236}">
                  <a16:creationId xmlns:a16="http://schemas.microsoft.com/office/drawing/2014/main" id="{AD2FE1A2-443F-24C5-E174-CE34F24F60DE}"/>
                </a:ext>
              </a:extLst>
            </p:cNvPr>
            <p:cNvGrpSpPr/>
            <p:nvPr/>
          </p:nvGrpSpPr>
          <p:grpSpPr>
            <a:xfrm>
              <a:off x="548958" y="1706166"/>
              <a:ext cx="3392061" cy="4464255"/>
              <a:chOff x="548958" y="1706166"/>
              <a:chExt cx="3392061" cy="4464255"/>
            </a:xfrm>
          </p:grpSpPr>
          <p:sp>
            <p:nvSpPr>
              <p:cNvPr id="6" name="Rectangle 5">
                <a:extLst>
                  <a:ext uri="{FF2B5EF4-FFF2-40B4-BE49-F238E27FC236}">
                    <a16:creationId xmlns:a16="http://schemas.microsoft.com/office/drawing/2014/main" id="{0D0A66C1-CF31-E3E0-F14D-11054032B91B}"/>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BFEE80BC-1B15-0916-C817-1D39B56AA805}"/>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A307951F-52E2-E090-60BC-CFC3575965C9}"/>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AC8541A5-3D39-13DD-3989-FC1772FB2279}"/>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7158D7B5-7A70-1A93-AE0F-00F7E49EA813}"/>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5503CA26-96BE-AFEE-91F1-03AC4808C5B0}"/>
                  </a:ext>
                </a:extLst>
              </p:cNvPr>
              <p:cNvSpPr txBox="1"/>
              <p:nvPr/>
            </p:nvSpPr>
            <p:spPr>
              <a:xfrm>
                <a:off x="548958" y="2267520"/>
                <a:ext cx="3392061" cy="227035"/>
              </a:xfrm>
              <a:prstGeom prst="rect">
                <a:avLst/>
              </a:prstGeom>
              <a:noFill/>
            </p:spPr>
            <p:txBody>
              <a:bodyPr wrap="square">
                <a:spAutoFit/>
              </a:bodyPr>
              <a:lstStyle/>
              <a:p>
                <a:pPr marL="171450" indent="-171450">
                  <a:spcAft>
                    <a:spcPts val="300"/>
                  </a:spcAft>
                  <a:buFont typeface="Arial" panose="020B0604020202020204" pitchFamily="34" charset="0"/>
                  <a:buChar char="•"/>
                </a:pPr>
                <a:endParaRPr lang="en-GB" sz="1200">
                  <a:ea typeface="Tahoma" panose="020B0604030504040204" pitchFamily="34" charset="0"/>
                  <a:cs typeface="Tahoma" panose="020B0604030504040204" pitchFamily="34" charset="0"/>
                </a:endParaRPr>
              </a:p>
            </p:txBody>
          </p:sp>
        </p:grpSp>
        <p:pic>
          <p:nvPicPr>
            <p:cNvPr id="5" name="Graphic 4" descr="Newspaper with solid fill">
              <a:extLst>
                <a:ext uri="{FF2B5EF4-FFF2-40B4-BE49-F238E27FC236}">
                  <a16:creationId xmlns:a16="http://schemas.microsoft.com/office/drawing/2014/main" id="{34FB50AB-6CFF-AA3A-A99C-4EBD1D0B346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4AB1B832-4239-99AE-34D4-3C2C8B17C1F1}"/>
              </a:ext>
            </a:extLst>
          </p:cNvPr>
          <p:cNvGrpSpPr/>
          <p:nvPr/>
        </p:nvGrpSpPr>
        <p:grpSpPr>
          <a:xfrm>
            <a:off x="4323760" y="965218"/>
            <a:ext cx="3535006" cy="5171727"/>
            <a:chOff x="554355" y="1706166"/>
            <a:chExt cx="3364425" cy="4464255"/>
          </a:xfrm>
        </p:grpSpPr>
        <p:grpSp>
          <p:nvGrpSpPr>
            <p:cNvPr id="13" name="Group 12">
              <a:extLst>
                <a:ext uri="{FF2B5EF4-FFF2-40B4-BE49-F238E27FC236}">
                  <a16:creationId xmlns:a16="http://schemas.microsoft.com/office/drawing/2014/main" id="{3826005E-B893-9B8C-C5DE-8E7B8838AC63}"/>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A8DB1187-5752-9329-0923-3EEBD35093BD}"/>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D61EB84A-EC72-1A80-5350-E3A77114D2DB}"/>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30394017-2070-EC92-1775-56E5D11CFA45}"/>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A8CA3EFD-FE8F-E2C9-D8CC-9D2236C818A5}"/>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BE52CCC7-8331-E751-7315-78A05A15BA15}"/>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913894C4-AF08-A81C-1685-84A267887EEC}"/>
                  </a:ext>
                </a:extLst>
              </p:cNvPr>
              <p:cNvSpPr txBox="1"/>
              <p:nvPr/>
            </p:nvSpPr>
            <p:spPr>
              <a:xfrm>
                <a:off x="568679" y="2270865"/>
                <a:ext cx="3332501" cy="229041"/>
              </a:xfrm>
              <a:prstGeom prst="rect">
                <a:avLst/>
              </a:prstGeom>
              <a:noFill/>
            </p:spPr>
            <p:txBody>
              <a:bodyPr wrap="square" lIns="91440" tIns="45720" rIns="91440" bIns="45720" anchor="t">
                <a:spAutoFit/>
              </a:bodyPr>
              <a:lstStyle/>
              <a:p>
                <a:pPr lvl="0" defTabSz="203831">
                  <a:spcAft>
                    <a:spcPts val="300"/>
                  </a:spcAft>
                  <a:defRPr/>
                </a:pPr>
                <a:endPar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566EE206-A321-2BC2-EF60-DF27C27625C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F3DC4BEC-9E1A-9963-8B2A-2310659D16A1}"/>
              </a:ext>
            </a:extLst>
          </p:cNvPr>
          <p:cNvGrpSpPr/>
          <p:nvPr/>
        </p:nvGrpSpPr>
        <p:grpSpPr>
          <a:xfrm>
            <a:off x="8112705" y="965219"/>
            <a:ext cx="3549782" cy="5171726"/>
            <a:chOff x="554355" y="1706166"/>
            <a:chExt cx="3364425" cy="4464255"/>
          </a:xfrm>
        </p:grpSpPr>
        <p:grpSp>
          <p:nvGrpSpPr>
            <p:cNvPr id="22" name="Group 21">
              <a:extLst>
                <a:ext uri="{FF2B5EF4-FFF2-40B4-BE49-F238E27FC236}">
                  <a16:creationId xmlns:a16="http://schemas.microsoft.com/office/drawing/2014/main" id="{D77CF99D-C804-3EE8-5EC8-6D09440D388A}"/>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3F58C982-663F-C7F2-E471-FBF97F373534}"/>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F06E7121-3882-4C0F-6C41-4D214016DAA5}"/>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573CA431-CB6D-C675-604E-87B380F62714}"/>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C549588A-2122-0192-2AE7-3DC1A9EB0280}"/>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883306BB-A0AB-4447-3D87-C7C61430CC5D}"/>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A12FEF83-03E8-89D0-1320-59E9D630B1AF}"/>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0A1B4008-BC84-19D8-54FB-1D498BDD467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08957FE6-6A4A-0C31-8D2B-0E302BD21BFC}"/>
              </a:ext>
            </a:extLst>
          </p:cNvPr>
          <p:cNvSpPr txBox="1">
            <a:spLocks/>
          </p:cNvSpPr>
          <p:nvPr/>
        </p:nvSpPr>
        <p:spPr>
          <a:xfrm>
            <a:off x="140544" y="367946"/>
            <a:ext cx="12051456"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dirty="0">
                <a:latin typeface="+mn-lt"/>
                <a:ea typeface="Tahoma" panose="020B0604030504040204" pitchFamily="34" charset="0"/>
                <a:cs typeface="Tahoma" panose="020B0604030504040204" pitchFamily="34" charset="0"/>
              </a:rPr>
              <a:t>10. Practice examples: </a:t>
            </a:r>
            <a:r>
              <a:rPr lang="en-GB" sz="2800" b="0" dirty="0">
                <a:ea typeface="Tahoma" panose="020B0604030504040204" pitchFamily="34" charset="0"/>
                <a:cs typeface="Tahoma" panose="020B0604030504040204" pitchFamily="34" charset="0"/>
              </a:rPr>
              <a:t>Midlands - HEAT Tool</a:t>
            </a:r>
            <a:endParaRPr lang="en-GB" sz="2800" b="0" dirty="0">
              <a:latin typeface="+mn-lt"/>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04AC8293-5924-65D5-6A0C-7F3750B3C914}"/>
              </a:ext>
            </a:extLst>
          </p:cNvPr>
          <p:cNvSpPr txBox="1"/>
          <p:nvPr/>
        </p:nvSpPr>
        <p:spPr>
          <a:xfrm>
            <a:off x="461176" y="1729893"/>
            <a:ext cx="3533923" cy="3339376"/>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GB" sz="1200" b="1">
                <a:latin typeface="Arial" panose="020B0604020202020204" pitchFamily="34" charset="0"/>
                <a:cs typeface="Arial" panose="020B0604020202020204" pitchFamily="34" charset="0"/>
              </a:rPr>
              <a:t>Infant mortality rates </a:t>
            </a:r>
            <a:r>
              <a:rPr lang="en-GB" sz="1200">
                <a:latin typeface="Arial" panose="020B0604020202020204" pitchFamily="34" charset="0"/>
                <a:cs typeface="Arial" panose="020B0604020202020204" pitchFamily="34" charset="0"/>
              </a:rPr>
              <a:t>in the Midlands are significantly above the  national average. </a:t>
            </a:r>
          </a:p>
          <a:p>
            <a:pPr marL="285750" indent="-285750">
              <a:spcAft>
                <a:spcPts val="600"/>
              </a:spcAft>
              <a:buFont typeface="Arial" panose="020B0604020202020204" pitchFamily="34" charset="0"/>
              <a:buChar char="•"/>
            </a:pPr>
            <a:r>
              <a:rPr lang="en-GB" sz="1200">
                <a:latin typeface="Arial" panose="020B0604020202020204" pitchFamily="34" charset="0"/>
                <a:cs typeface="Arial" panose="020B0604020202020204" pitchFamily="34" charset="0"/>
              </a:rPr>
              <a:t>Research shows that </a:t>
            </a:r>
            <a:r>
              <a:rPr lang="en-GB" sz="1200" b="1">
                <a:latin typeface="Arial" panose="020B0604020202020204" pitchFamily="34" charset="0"/>
                <a:cs typeface="Arial" panose="020B0604020202020204" pitchFamily="34" charset="0"/>
              </a:rPr>
              <a:t>disparities in maternity services </a:t>
            </a:r>
            <a:r>
              <a:rPr lang="en-GB" sz="1200">
                <a:latin typeface="Arial" panose="020B0604020202020204" pitchFamily="34" charset="0"/>
                <a:cs typeface="Arial" panose="020B0604020202020204" pitchFamily="34" charset="0"/>
              </a:rPr>
              <a:t>are strongly linked to the experiences of women from black and minority ethnicities.</a:t>
            </a:r>
          </a:p>
          <a:p>
            <a:pPr marL="285750" indent="-285750">
              <a:spcAft>
                <a:spcPts val="600"/>
              </a:spcAft>
              <a:buFont typeface="Arial" panose="020B0604020202020204" pitchFamily="34" charset="0"/>
              <a:buChar char="•"/>
            </a:pPr>
            <a:r>
              <a:rPr lang="en-GB" sz="1200">
                <a:latin typeface="Arial" panose="020B0604020202020204" pitchFamily="34" charset="0"/>
                <a:cs typeface="Arial" panose="020B0604020202020204" pitchFamily="34" charset="0"/>
              </a:rPr>
              <a:t>There was a need to improve awareness of </a:t>
            </a:r>
            <a:r>
              <a:rPr lang="en-GB" sz="1200" b="1">
                <a:latin typeface="Arial" panose="020B0604020202020204" pitchFamily="34" charset="0"/>
                <a:cs typeface="Arial" panose="020B0604020202020204" pitchFamily="34" charset="0"/>
              </a:rPr>
              <a:t>cultural competence </a:t>
            </a:r>
            <a:r>
              <a:rPr lang="en-GB" sz="1200">
                <a:latin typeface="Arial" panose="020B0604020202020204" pitchFamily="34" charset="0"/>
                <a:cs typeface="Arial" panose="020B0604020202020204" pitchFamily="34" charset="0"/>
              </a:rPr>
              <a:t>amongst the workforce to ensure  women feel listened to.   </a:t>
            </a:r>
          </a:p>
          <a:p>
            <a:pPr marL="285750" indent="-285750">
              <a:spcAft>
                <a:spcPts val="600"/>
              </a:spcAft>
              <a:buFont typeface="Arial" panose="020B0604020202020204" pitchFamily="34" charset="0"/>
              <a:buChar char="•"/>
            </a:pPr>
            <a:r>
              <a:rPr lang="en-GB" sz="1200">
                <a:latin typeface="Arial" panose="020B0604020202020204" pitchFamily="34" charset="0"/>
                <a:cs typeface="Arial" panose="020B0604020202020204" pitchFamily="34" charset="0"/>
              </a:rPr>
              <a:t>Women from </a:t>
            </a:r>
            <a:r>
              <a:rPr lang="en-GB" sz="1200" b="1">
                <a:latin typeface="Arial" panose="020B0604020202020204" pitchFamily="34" charset="0"/>
                <a:cs typeface="Arial" panose="020B0604020202020204" pitchFamily="34" charset="0"/>
              </a:rPr>
              <a:t>minoritised groups are not always receiving the highest quality of care </a:t>
            </a:r>
            <a:r>
              <a:rPr lang="en-GB" sz="1200">
                <a:latin typeface="Arial" panose="020B0604020202020204" pitchFamily="34" charset="0"/>
                <a:cs typeface="Arial" panose="020B0604020202020204" pitchFamily="34" charset="0"/>
              </a:rPr>
              <a:t>which is a contributory factor for infant mortality. The challenge is to help improve the quality of provision, supporting greater focus on </a:t>
            </a:r>
            <a:r>
              <a:rPr lang="en-GB" sz="1200" b="1">
                <a:latin typeface="Arial" panose="020B0604020202020204" pitchFamily="34" charset="0"/>
                <a:cs typeface="Arial" panose="020B0604020202020204" pitchFamily="34" charset="0"/>
              </a:rPr>
              <a:t>person centred care.</a:t>
            </a:r>
          </a:p>
          <a:p>
            <a:endParaRPr lang="en-GB" sz="1100"/>
          </a:p>
        </p:txBody>
      </p:sp>
      <p:sp>
        <p:nvSpPr>
          <p:cNvPr id="31" name="TextBox 30">
            <a:extLst>
              <a:ext uri="{FF2B5EF4-FFF2-40B4-BE49-F238E27FC236}">
                <a16:creationId xmlns:a16="http://schemas.microsoft.com/office/drawing/2014/main" id="{AF648A06-A5EC-3898-53E7-40CC7BA2ECC1}"/>
              </a:ext>
            </a:extLst>
          </p:cNvPr>
          <p:cNvSpPr txBox="1"/>
          <p:nvPr/>
        </p:nvSpPr>
        <p:spPr>
          <a:xfrm>
            <a:off x="4386603" y="1624861"/>
            <a:ext cx="3418793" cy="3908762"/>
          </a:xfrm>
          <a:prstGeom prst="rect">
            <a:avLst/>
          </a:prstGeom>
          <a:noFill/>
        </p:spPr>
        <p:txBody>
          <a:bodyPr wrap="square">
            <a:spAutoFit/>
          </a:bodyPr>
          <a:lstStyle/>
          <a:p>
            <a:pPr marL="171450" lvl="0" indent="-171450">
              <a:spcAft>
                <a:spcPts val="600"/>
              </a:spcAft>
              <a:buSzPts val="1000"/>
              <a:buFont typeface="Arial" panose="020B0604020202020204" pitchFamily="34" charset="0"/>
              <a:buChar char="•"/>
              <a:tabLst>
                <a:tab pos="457200" algn="l"/>
              </a:tabLst>
            </a:pPr>
            <a:r>
              <a:rPr lang="en-GB" sz="1200" kern="100">
                <a:ea typeface="Aptos" panose="020B0004020202020204" pitchFamily="34" charset="0"/>
                <a:cs typeface="Arial" panose="020B0604020202020204" pitchFamily="34" charset="0"/>
              </a:rPr>
              <a:t>An </a:t>
            </a:r>
            <a:r>
              <a:rPr lang="en-GB" sz="1200" b="1" kern="100">
                <a:effectLst/>
                <a:ea typeface="Aptos" panose="020B0004020202020204" pitchFamily="34" charset="0"/>
                <a:cs typeface="Arial" panose="020B0604020202020204" pitchFamily="34" charset="0"/>
              </a:rPr>
              <a:t>assessment using the HEAT Tool </a:t>
            </a:r>
            <a:r>
              <a:rPr lang="en-GB" sz="1200" kern="100">
                <a:effectLst/>
                <a:ea typeface="Aptos" panose="020B0004020202020204" pitchFamily="34" charset="0"/>
                <a:cs typeface="Arial" panose="020B0604020202020204" pitchFamily="34" charset="0"/>
              </a:rPr>
              <a:t>was used to highlight where </a:t>
            </a:r>
            <a:r>
              <a:rPr lang="en-GB" sz="1200" kern="100">
                <a:ea typeface="Aptos" panose="020B0004020202020204" pitchFamily="34" charset="0"/>
                <a:cs typeface="Arial" panose="020B0604020202020204" pitchFamily="34" charset="0"/>
              </a:rPr>
              <a:t>to</a:t>
            </a:r>
            <a:r>
              <a:rPr lang="en-GB" sz="1200" kern="100">
                <a:effectLst/>
                <a:ea typeface="Aptos" panose="020B0004020202020204" pitchFamily="34" charset="0"/>
                <a:cs typeface="Arial" panose="020B0604020202020204" pitchFamily="34" charset="0"/>
              </a:rPr>
              <a:t> focus attention. This resulted in us</a:t>
            </a:r>
            <a:r>
              <a:rPr lang="en-GB" sz="1200" kern="100">
                <a:ea typeface="Aptos" panose="020B0004020202020204" pitchFamily="34" charset="0"/>
                <a:cs typeface="Arial" panose="020B0604020202020204" pitchFamily="34" charset="0"/>
              </a:rPr>
              <a:t>:</a:t>
            </a:r>
          </a:p>
          <a:p>
            <a:pPr marL="171450" lvl="0" indent="-171450">
              <a:spcAft>
                <a:spcPts val="600"/>
              </a:spcAft>
              <a:buSzPts val="1000"/>
              <a:buFont typeface="Arial" panose="020B0604020202020204" pitchFamily="34" charset="0"/>
              <a:buChar char="•"/>
              <a:tabLst>
                <a:tab pos="457200" algn="l"/>
              </a:tabLst>
            </a:pPr>
            <a:r>
              <a:rPr lang="en-GB" sz="1200" b="1" kern="100">
                <a:effectLst/>
                <a:ea typeface="Aptos" panose="020B0004020202020204" pitchFamily="34" charset="0"/>
                <a:cs typeface="Arial" panose="020B0604020202020204" pitchFamily="34" charset="0"/>
              </a:rPr>
              <a:t>Conducting a literature review </a:t>
            </a:r>
            <a:r>
              <a:rPr lang="en-GB" sz="1200" kern="100">
                <a:effectLst/>
                <a:ea typeface="Aptos" panose="020B0004020202020204" pitchFamily="34" charset="0"/>
                <a:cs typeface="Arial" panose="020B0604020202020204" pitchFamily="34" charset="0"/>
              </a:rPr>
              <a:t>to identify best practice for addressing the skills gap </a:t>
            </a:r>
            <a:r>
              <a:rPr lang="en-GB" sz="1200" kern="100">
                <a:ea typeface="Aptos" panose="020B0004020202020204" pitchFamily="34" charset="0"/>
                <a:cs typeface="Arial" panose="020B0604020202020204" pitchFamily="34" charset="0"/>
              </a:rPr>
              <a:t>in relation to culturally competence</a:t>
            </a:r>
            <a:r>
              <a:rPr lang="en-GB" sz="1200" kern="100">
                <a:effectLst/>
                <a:ea typeface="Aptos" panose="020B0004020202020204" pitchFamily="34" charset="0"/>
                <a:cs typeface="Arial" panose="020B0604020202020204" pitchFamily="34" charset="0"/>
              </a:rPr>
              <a:t>.</a:t>
            </a:r>
          </a:p>
          <a:p>
            <a:pPr marL="171450" lvl="0" indent="-171450">
              <a:spcAft>
                <a:spcPts val="600"/>
              </a:spcAft>
              <a:buSzPts val="1000"/>
              <a:buFont typeface="Arial" panose="020B0604020202020204" pitchFamily="34" charset="0"/>
              <a:buChar char="•"/>
              <a:tabLst>
                <a:tab pos="457200" algn="l"/>
              </a:tabLst>
            </a:pPr>
            <a:r>
              <a:rPr lang="en-GB" sz="1200" b="1" kern="100">
                <a:ea typeface="Aptos" panose="020B0004020202020204" pitchFamily="34" charset="0"/>
                <a:cs typeface="Arial" panose="020B0604020202020204" pitchFamily="34" charset="0"/>
              </a:rPr>
              <a:t>Developing a</a:t>
            </a:r>
            <a:r>
              <a:rPr lang="en-GB" sz="1200" b="1" kern="100">
                <a:effectLst/>
                <a:ea typeface="Aptos" panose="020B0004020202020204" pitchFamily="34" charset="0"/>
                <a:cs typeface="Arial" panose="020B0604020202020204" pitchFamily="34" charset="0"/>
              </a:rPr>
              <a:t> toolkit  </a:t>
            </a:r>
            <a:r>
              <a:rPr lang="en-GB" sz="1200" kern="100">
                <a:effectLst/>
                <a:ea typeface="Aptos" panose="020B0004020202020204" pitchFamily="34" charset="0"/>
                <a:cs typeface="Arial" panose="020B0604020202020204" pitchFamily="34" charset="0"/>
              </a:rPr>
              <a:t>based on these insights to help practitioners explore how person-centred care and cultural humility intersects. </a:t>
            </a:r>
          </a:p>
          <a:p>
            <a:pPr marL="171450" lvl="0" indent="-171450">
              <a:spcAft>
                <a:spcPts val="600"/>
              </a:spcAft>
              <a:buSzPts val="1000"/>
              <a:buFont typeface="Arial" panose="020B0604020202020204" pitchFamily="34" charset="0"/>
              <a:buChar char="•"/>
              <a:tabLst>
                <a:tab pos="457200" algn="l"/>
              </a:tabLst>
            </a:pPr>
            <a:r>
              <a:rPr lang="en-GB" sz="1200" b="1" kern="100">
                <a:ea typeface="Aptos" panose="020B0004020202020204" pitchFamily="34" charset="0"/>
                <a:cs typeface="Arial" panose="020B0604020202020204" pitchFamily="34" charset="0"/>
              </a:rPr>
              <a:t>Developing </a:t>
            </a:r>
            <a:r>
              <a:rPr lang="en-GB" sz="1200" b="1" kern="100">
                <a:effectLst/>
                <a:ea typeface="Aptos" panose="020B0004020202020204" pitchFamily="34" charset="0"/>
                <a:cs typeface="Arial" panose="020B0604020202020204" pitchFamily="34" charset="0"/>
              </a:rPr>
              <a:t>supporting resources          </a:t>
            </a:r>
            <a:r>
              <a:rPr lang="en-GB" sz="1200" kern="100">
                <a:effectLst/>
                <a:ea typeface="Aptos" panose="020B0004020202020204" pitchFamily="34" charset="0"/>
                <a:cs typeface="Arial" panose="020B0604020202020204" pitchFamily="34" charset="0"/>
              </a:rPr>
              <a:t>including a podcast, to assist with the knowledge transfer and to upskill practitioners around the benefit of reflective practice as the basis for  cultural competence</a:t>
            </a:r>
          </a:p>
          <a:p>
            <a:pPr marL="171450" lvl="0" indent="-171450">
              <a:spcAft>
                <a:spcPts val="600"/>
              </a:spcAft>
              <a:buSzPts val="1000"/>
              <a:buFont typeface="Arial" panose="020B0604020202020204" pitchFamily="34" charset="0"/>
              <a:buChar char="•"/>
              <a:tabLst>
                <a:tab pos="457200" algn="l"/>
              </a:tabLst>
            </a:pPr>
            <a:r>
              <a:rPr lang="en-GB" sz="1200" b="1" kern="100">
                <a:ea typeface="Aptos" panose="020B0004020202020204" pitchFamily="34" charset="0"/>
                <a:cs typeface="Arial" panose="020B0604020202020204" pitchFamily="34" charset="0"/>
              </a:rPr>
              <a:t>The resources are now available on NHS Futures </a:t>
            </a:r>
            <a:r>
              <a:rPr lang="en-GB" sz="1200" kern="100">
                <a:ea typeface="Aptos" panose="020B0004020202020204" pitchFamily="34" charset="0"/>
                <a:cs typeface="Arial" panose="020B0604020202020204" pitchFamily="34" charset="0"/>
              </a:rPr>
              <a:t>under </a:t>
            </a:r>
            <a:r>
              <a:rPr lang="en-GB" sz="1200" u="sng">
                <a:hlinkClick r:id="rId5"/>
              </a:rPr>
              <a:t>Reducing Infant Mortality - Midlands Public &amp; Population Health Hub - Futures</a:t>
            </a:r>
            <a:endParaRPr lang="en-GB" sz="1200"/>
          </a:p>
        </p:txBody>
      </p:sp>
      <p:sp>
        <p:nvSpPr>
          <p:cNvPr id="34" name="TextBox 33">
            <a:extLst>
              <a:ext uri="{FF2B5EF4-FFF2-40B4-BE49-F238E27FC236}">
                <a16:creationId xmlns:a16="http://schemas.microsoft.com/office/drawing/2014/main" id="{7B491B37-B71F-DD6D-A5C4-623FBF5B9C52}"/>
              </a:ext>
            </a:extLst>
          </p:cNvPr>
          <p:cNvSpPr txBox="1"/>
          <p:nvPr/>
        </p:nvSpPr>
        <p:spPr>
          <a:xfrm>
            <a:off x="8136209" y="1648158"/>
            <a:ext cx="3498717" cy="3123932"/>
          </a:xfrm>
          <a:prstGeom prst="rect">
            <a:avLst/>
          </a:prstGeom>
          <a:noFill/>
        </p:spPr>
        <p:txBody>
          <a:bodyPr wrap="square" lIns="91440" tIns="45720" rIns="91440" bIns="45720" anchor="t">
            <a:spAutoFit/>
          </a:bodyPr>
          <a:lstStyle/>
          <a:p>
            <a:pPr marL="285750" indent="-285750" defTabSz="203831">
              <a:spcAft>
                <a:spcPts val="600"/>
              </a:spcAft>
              <a:buFont typeface="Arial" panose="020B0604020202020204" pitchFamily="34" charset="0"/>
              <a:buChar char="•"/>
              <a:defRPr/>
            </a:pPr>
            <a:r>
              <a:rPr lang="en-GB" sz="1200" b="1">
                <a:solidFill>
                  <a:srgbClr val="000000"/>
                </a:solidFill>
                <a:latin typeface="Arial" panose="020B0604020202020204" pitchFamily="34" charset="0"/>
                <a:ea typeface="Tahoma" panose="020B0604030504040204" pitchFamily="34" charset="0"/>
                <a:cs typeface="Arial" panose="020B0604020202020204" pitchFamily="34" charset="0"/>
              </a:rPr>
              <a:t>Adopting a co-production approach </a:t>
            </a:r>
            <a:r>
              <a:rPr lang="en-GB" sz="1200">
                <a:solidFill>
                  <a:srgbClr val="000000"/>
                </a:solidFill>
                <a:latin typeface="Arial" panose="020B0604020202020204" pitchFamily="34" charset="0"/>
                <a:ea typeface="Tahoma" panose="020B0604030504040204" pitchFamily="34" charset="0"/>
                <a:cs typeface="Arial" panose="020B0604020202020204" pitchFamily="34" charset="0"/>
              </a:rPr>
              <a:t>with w</a:t>
            </a:r>
            <a:r>
              <a:rPr lang="en-GB" sz="1200">
                <a:latin typeface="Arial" panose="020B0604020202020204" pitchFamily="34" charset="0"/>
                <a:cs typeface="Arial" panose="020B0604020202020204" pitchFamily="34" charset="0"/>
              </a:rPr>
              <a:t>omen from minoritised communities was important in ensuring resources were accurate</a:t>
            </a:r>
            <a:r>
              <a:rPr lang="en-GB" sz="1200">
                <a:solidFill>
                  <a:srgbClr val="000000"/>
                </a:solidFill>
                <a:latin typeface="Arial" panose="020B0604020202020204" pitchFamily="34" charset="0"/>
                <a:ea typeface="Tahoma" panose="020B0604030504040204" pitchFamily="34" charset="0"/>
                <a:cs typeface="Arial" panose="020B0604020202020204" pitchFamily="34" charset="0"/>
              </a:rPr>
              <a:t>.</a:t>
            </a:r>
          </a:p>
          <a:p>
            <a:pPr marL="285750" indent="-285750" defTabSz="203831">
              <a:spcAft>
                <a:spcPts val="600"/>
              </a:spcAft>
              <a:buFont typeface="Arial" panose="020B0604020202020204" pitchFamily="34" charset="0"/>
              <a:buChar char="•"/>
              <a:defRPr/>
            </a:pPr>
            <a:r>
              <a:rPr lang="en-GB" sz="1200" b="1">
                <a:solidFill>
                  <a:srgbClr val="000000"/>
                </a:solidFill>
                <a:latin typeface="Arial" panose="020B0604020202020204" pitchFamily="34" charset="0"/>
                <a:ea typeface="Tahoma" panose="020B0604030504040204" pitchFamily="34" charset="0"/>
                <a:cs typeface="Arial" panose="020B0604020202020204" pitchFamily="34" charset="0"/>
              </a:rPr>
              <a:t>By building practitioner capability, the Midlands</a:t>
            </a:r>
            <a:r>
              <a:rPr lang="en-GB" sz="1200">
                <a:solidFill>
                  <a:srgbClr val="000000"/>
                </a:solidFill>
                <a:latin typeface="Arial" panose="020B0604020202020204" pitchFamily="34" charset="0"/>
                <a:ea typeface="Tahoma" panose="020B0604030504040204" pitchFamily="34" charset="0"/>
                <a:cs typeface="Arial" panose="020B0604020202020204" pitchFamily="34" charset="0"/>
              </a:rPr>
              <a:t> were able to show that </a:t>
            </a:r>
            <a:r>
              <a:rPr lang="en-GB" sz="1200">
                <a:latin typeface="Arial" panose="020B0604020202020204" pitchFamily="34" charset="0"/>
                <a:cs typeface="Arial" panose="020B0604020202020204" pitchFamily="34" charset="0"/>
              </a:rPr>
              <a:t>supporting a  greater focus on person centred care and applying reflective practice will foster an approach of cultural humility</a:t>
            </a:r>
            <a:r>
              <a:rPr lang="en-GB" sz="1200">
                <a:solidFill>
                  <a:srgbClr val="000000"/>
                </a:solidFill>
                <a:latin typeface="Arial" panose="020B0604020202020204" pitchFamily="34" charset="0"/>
                <a:ea typeface="Tahoma" panose="020B0604030504040204" pitchFamily="34" charset="0"/>
                <a:cs typeface="Arial" panose="020B0604020202020204" pitchFamily="34" charset="0"/>
              </a:rPr>
              <a:t>. </a:t>
            </a:r>
          </a:p>
          <a:p>
            <a:pPr marL="285750" indent="-285750" defTabSz="203831">
              <a:spcAft>
                <a:spcPts val="600"/>
              </a:spcAft>
              <a:buFont typeface="Arial" panose="020B0604020202020204" pitchFamily="34" charset="0"/>
              <a:buChar char="•"/>
              <a:defRPr/>
            </a:pPr>
            <a:r>
              <a:rPr lang="en-GB" sz="1200" b="1">
                <a:solidFill>
                  <a:srgbClr val="000000"/>
                </a:solidFill>
                <a:latin typeface="Arial" panose="020B0604020202020204" pitchFamily="34" charset="0"/>
                <a:ea typeface="Tahoma" panose="020B0604030504040204" pitchFamily="34" charset="0"/>
                <a:cs typeface="Arial" panose="020B0604020202020204" pitchFamily="34" charset="0"/>
              </a:rPr>
              <a:t>This approach demonstrates how the tool can be utilised to identify how to better support the needs of groups who are marginalised, including inclusion health groups.</a:t>
            </a:r>
          </a:p>
          <a:p>
            <a:pPr marL="171450" indent="-171450" defTabSz="203831">
              <a:spcAft>
                <a:spcPts val="300"/>
              </a:spcAft>
              <a:buFont typeface="Arial" panose="020B0604020202020204" pitchFamily="34" charset="0"/>
              <a:buChar char="•"/>
              <a:defRPr/>
            </a:pPr>
            <a:endParaRPr lang="en-GB" sz="1400">
              <a:solidFill>
                <a:srgbClr val="000000"/>
              </a:solidFill>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246990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5AA666-B05E-4998-89C3-6204EDA2A41B}"/>
              </a:ext>
            </a:extLst>
          </p:cNvPr>
          <p:cNvSpPr>
            <a:spLocks noGrp="1"/>
          </p:cNvSpPr>
          <p:nvPr>
            <p:ph idx="1"/>
          </p:nvPr>
        </p:nvSpPr>
        <p:spPr>
          <a:xfrm>
            <a:off x="1340189" y="2352430"/>
            <a:ext cx="10332485" cy="3803976"/>
          </a:xfrm>
        </p:spPr>
        <p:txBody>
          <a:bodyPr>
            <a:normAutofit lnSpcReduction="10000"/>
          </a:bodyPr>
          <a:lstStyle/>
          <a:p>
            <a:r>
              <a:rPr lang="en-GB" sz="1800" b="0"/>
              <a:t>These groups have significantly worse health, quality of life and live shorter lives than the general </a:t>
            </a:r>
            <a:r>
              <a:rPr lang="en-GB" sz="1800" b="0">
                <a:latin typeface="+mj-lt"/>
              </a:rPr>
              <a:t>population </a:t>
            </a:r>
            <a:r>
              <a:rPr lang="en-GB" sz="1800" b="0" baseline="30000">
                <a:latin typeface="+mj-lt"/>
              </a:rPr>
              <a:t>(</a:t>
            </a:r>
            <a:r>
              <a:rPr lang="en-GB" sz="1800" b="0" baseline="30000">
                <a:latin typeface="+mj-lt"/>
                <a:hlinkClick r:id="rId3"/>
              </a:rPr>
              <a:t>1</a:t>
            </a:r>
            <a:r>
              <a:rPr lang="en-GB" sz="1800" b="0" baseline="30000">
                <a:latin typeface="+mj-lt"/>
              </a:rPr>
              <a:t>, </a:t>
            </a:r>
            <a:r>
              <a:rPr lang="en-GB" sz="1800" b="0" baseline="30000">
                <a:latin typeface="+mj-lt"/>
                <a:hlinkClick r:id="rId4"/>
              </a:rPr>
              <a:t>2</a:t>
            </a:r>
            <a:r>
              <a:rPr lang="en-GB" sz="1800" b="0" baseline="30000">
                <a:latin typeface="+mj-lt"/>
              </a:rPr>
              <a:t>, </a:t>
            </a:r>
            <a:r>
              <a:rPr lang="en-GB" sz="1800" b="0" baseline="30000">
                <a:latin typeface="+mj-lt"/>
                <a:hlinkClick r:id="rId5"/>
              </a:rPr>
              <a:t>3</a:t>
            </a:r>
            <a:r>
              <a:rPr lang="en-GB" sz="1800" b="0" baseline="30000">
                <a:latin typeface="+mj-lt"/>
              </a:rPr>
              <a:t>) </a:t>
            </a:r>
            <a:r>
              <a:rPr lang="en-GB" sz="1800" baseline="30000">
                <a:latin typeface="+mj-lt"/>
              </a:rPr>
              <a:t>  </a:t>
            </a:r>
            <a:r>
              <a:rPr lang="en-US" sz="1800">
                <a:solidFill>
                  <a:srgbClr val="212121"/>
                </a:solidFill>
                <a:latin typeface="+mj-lt"/>
              </a:rPr>
              <a:t>Despite making up a small proportion of the population, 12% of all-cause </a:t>
            </a:r>
            <a:r>
              <a:rPr lang="en-US" sz="1800">
                <a:solidFill>
                  <a:srgbClr val="212121"/>
                </a:solidFill>
                <a:latin typeface="+mj-lt"/>
                <a:hlinkClick r:id="rId6"/>
              </a:rPr>
              <a:t>premature deaths </a:t>
            </a:r>
            <a:r>
              <a:rPr lang="en-US" sz="1800">
                <a:solidFill>
                  <a:srgbClr val="212121"/>
                </a:solidFill>
                <a:latin typeface="+mj-lt"/>
              </a:rPr>
              <a:t>are attributable to the circumstances of </a:t>
            </a:r>
            <a:r>
              <a:rPr lang="en-GB" sz="1800">
                <a:latin typeface="+mj-lt"/>
              </a:rPr>
              <a:t>people in some key inclusion health groups.</a:t>
            </a:r>
            <a:endParaRPr lang="en-GB" sz="1800" b="0">
              <a:latin typeface="+mj-lt"/>
            </a:endParaRPr>
          </a:p>
          <a:p>
            <a:pPr>
              <a:spcAft>
                <a:spcPts val="800"/>
              </a:spcAft>
            </a:pPr>
            <a:r>
              <a:rPr lang="en-GB" sz="1800" b="0"/>
              <a:t>The multiple interacting causes of social exclusion and ill health in inclusion health groups requires cross-sector, interagency working and a whole systems approach, underpinned by coproduction with people with lived experience. It requires system partners holding collective responsibility, including the NHS, LAs, VCSEs, welfare organisations, the police and other community partners.</a:t>
            </a:r>
          </a:p>
          <a:p>
            <a:pPr>
              <a:spcAft>
                <a:spcPts val="800"/>
              </a:spcAft>
            </a:pPr>
            <a:r>
              <a:rPr lang="en-GB" sz="1800" b="0"/>
              <a:t>Whilst numbers may be small, the cost is high to individuals and systems. A proportionate universalism approach is required to ensure resources are allocated appropriate to need to reduce pressure on the system, save lives and improve healthy life expectancy.</a:t>
            </a:r>
          </a:p>
          <a:p>
            <a:pPr>
              <a:spcAft>
                <a:spcPts val="800"/>
              </a:spcAft>
            </a:pPr>
            <a:r>
              <a:rPr lang="en-GB" sz="1800" b="0"/>
              <a:t>The NHS has a </a:t>
            </a:r>
            <a:r>
              <a:rPr lang="en-GB" sz="1800" b="0">
                <a:hlinkClick r:id="rId7"/>
              </a:rPr>
              <a:t>legal duty </a:t>
            </a:r>
            <a:r>
              <a:rPr lang="en-GB" sz="1800" b="0"/>
              <a:t>to have regard to reducing inequalities associated with access to, and outcomes from NHS services. This can only be met if the needs of those experiencing the most extreme inequalities are met.</a:t>
            </a:r>
          </a:p>
          <a:p>
            <a:pPr marL="342900" indent="-342900">
              <a:lnSpc>
                <a:spcPct val="90000"/>
              </a:lnSpc>
              <a:buFont typeface="Arial" panose="020B0604020202020204" pitchFamily="34" charset="0"/>
              <a:buChar char="•"/>
            </a:pPr>
            <a:endParaRPr lang="en-GB" sz="1400" b="0"/>
          </a:p>
          <a:p>
            <a:pPr marL="342900" indent="-342900">
              <a:lnSpc>
                <a:spcPct val="90000"/>
              </a:lnSpc>
              <a:buFont typeface="Arial" panose="020B0604020202020204" pitchFamily="34" charset="0"/>
              <a:buChar char="•"/>
            </a:pPr>
            <a:endParaRPr lang="en-GB" sz="1400"/>
          </a:p>
          <a:p>
            <a:pPr marL="285750" indent="-285750">
              <a:lnSpc>
                <a:spcPct val="90000"/>
              </a:lnSpc>
              <a:buFont typeface="Arial" panose="020B0604020202020204" pitchFamily="34" charset="0"/>
              <a:buChar char="•"/>
            </a:pPr>
            <a:endParaRPr lang="en-GB" sz="1400" b="0"/>
          </a:p>
        </p:txBody>
      </p:sp>
      <p:sp>
        <p:nvSpPr>
          <p:cNvPr id="8" name="Text Placeholder 2">
            <a:extLst>
              <a:ext uri="{FF2B5EF4-FFF2-40B4-BE49-F238E27FC236}">
                <a16:creationId xmlns:a16="http://schemas.microsoft.com/office/drawing/2014/main" id="{A0CB6A35-7BDE-D716-E55F-F65E8AAA6D15}"/>
              </a:ext>
            </a:extLst>
          </p:cNvPr>
          <p:cNvSpPr>
            <a:spLocks noGrp="1"/>
          </p:cNvSpPr>
          <p:nvPr>
            <p:ph type="body" sz="quarter" idx="13"/>
          </p:nvPr>
        </p:nvSpPr>
        <p:spPr>
          <a:xfrm>
            <a:off x="611624" y="1085447"/>
            <a:ext cx="11189614" cy="1150245"/>
          </a:xfrm>
        </p:spPr>
        <p:txBody>
          <a:bodyPr/>
          <a:lstStyle/>
          <a:p>
            <a:pPr>
              <a:lnSpc>
                <a:spcPct val="100000"/>
              </a:lnSpc>
            </a:pPr>
            <a:r>
              <a:rPr lang="en-GB" sz="1800"/>
              <a:t>Inclusion health is an umbrella term used to describe an approach to supporting people who face extreme health inequalities</a:t>
            </a:r>
            <a:r>
              <a:rPr lang="en-GB" sz="1800" b="0"/>
              <a:t>, </a:t>
            </a:r>
            <a:r>
              <a:rPr lang="en-GB" sz="1800"/>
              <a:t>and who typically experience multiple disadvantage and common multiple interacting risk factors for poor health, such as social exclusion, stigma, discrimination, poverty, violence, and complex trauma.</a:t>
            </a:r>
          </a:p>
        </p:txBody>
      </p:sp>
      <p:sp>
        <p:nvSpPr>
          <p:cNvPr id="2" name="Title 1">
            <a:extLst>
              <a:ext uri="{FF2B5EF4-FFF2-40B4-BE49-F238E27FC236}">
                <a16:creationId xmlns:a16="http://schemas.microsoft.com/office/drawing/2014/main" id="{2FDB8573-B518-3231-4659-E94A0D7C0054}"/>
              </a:ext>
            </a:extLst>
          </p:cNvPr>
          <p:cNvSpPr>
            <a:spLocks noGrp="1"/>
          </p:cNvSpPr>
          <p:nvPr>
            <p:ph type="title"/>
          </p:nvPr>
        </p:nvSpPr>
        <p:spPr>
          <a:xfrm>
            <a:off x="142009" y="220261"/>
            <a:ext cx="11132534" cy="865186"/>
          </a:xfrm>
        </p:spPr>
        <p:txBody>
          <a:bodyPr anchor="ctr">
            <a:normAutofit/>
          </a:bodyPr>
          <a:lstStyle/>
          <a:p>
            <a:r>
              <a:rPr lang="en-GB" sz="3200"/>
              <a:t>1. About inclusion health</a:t>
            </a:r>
          </a:p>
        </p:txBody>
      </p:sp>
      <p:pic>
        <p:nvPicPr>
          <p:cNvPr id="5" name="Graphic 4" descr="Downward trend graph with solid fill">
            <a:extLst>
              <a:ext uri="{FF2B5EF4-FFF2-40B4-BE49-F238E27FC236}">
                <a16:creationId xmlns:a16="http://schemas.microsoft.com/office/drawing/2014/main" id="{DE1D7C07-241C-8C1A-24AA-0F62A68CC11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89128" y="2352430"/>
            <a:ext cx="599797" cy="599797"/>
          </a:xfrm>
          <a:prstGeom prst="rect">
            <a:avLst/>
          </a:prstGeom>
        </p:spPr>
      </p:pic>
      <p:pic>
        <p:nvPicPr>
          <p:cNvPr id="7" name="Graphic 6" descr="Cycle with people with solid fill">
            <a:extLst>
              <a:ext uri="{FF2B5EF4-FFF2-40B4-BE49-F238E27FC236}">
                <a16:creationId xmlns:a16="http://schemas.microsoft.com/office/drawing/2014/main" id="{34C82CEF-3AB4-4A68-FE9B-39F19B6FD1C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89128" y="3260227"/>
            <a:ext cx="599797" cy="599797"/>
          </a:xfrm>
          <a:prstGeom prst="rect">
            <a:avLst/>
          </a:prstGeom>
        </p:spPr>
      </p:pic>
      <p:pic>
        <p:nvPicPr>
          <p:cNvPr id="10" name="Graphic 9" descr="Coins with solid fill">
            <a:extLst>
              <a:ext uri="{FF2B5EF4-FFF2-40B4-BE49-F238E27FC236}">
                <a16:creationId xmlns:a16="http://schemas.microsoft.com/office/drawing/2014/main" id="{F5E93E23-1DAA-20C6-7199-10C1D559C73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38028" y="4321290"/>
            <a:ext cx="501995" cy="501995"/>
          </a:xfrm>
          <a:prstGeom prst="rect">
            <a:avLst/>
          </a:prstGeom>
        </p:spPr>
      </p:pic>
      <p:pic>
        <p:nvPicPr>
          <p:cNvPr id="12" name="Graphic 11" descr="Contract with solid fill">
            <a:extLst>
              <a:ext uri="{FF2B5EF4-FFF2-40B4-BE49-F238E27FC236}">
                <a16:creationId xmlns:a16="http://schemas.microsoft.com/office/drawing/2014/main" id="{B4385A5D-121C-EF92-F971-393B5261932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89128" y="5270558"/>
            <a:ext cx="599797" cy="599797"/>
          </a:xfrm>
          <a:prstGeom prst="rect">
            <a:avLst/>
          </a:prstGeom>
        </p:spPr>
      </p:pic>
    </p:spTree>
    <p:extLst>
      <p:ext uri="{BB962C8B-B14F-4D97-AF65-F5344CB8AC3E}">
        <p14:creationId xmlns:p14="http://schemas.microsoft.com/office/powerpoint/2010/main" val="3616601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3DC46-0869-DB57-8095-FA0D1E2D9F7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42C34FA-28F4-A2CE-4B39-27966A3CB8A3}"/>
              </a:ext>
            </a:extLst>
          </p:cNvPr>
          <p:cNvGrpSpPr/>
          <p:nvPr/>
        </p:nvGrpSpPr>
        <p:grpSpPr>
          <a:xfrm>
            <a:off x="461176" y="965220"/>
            <a:ext cx="3585140" cy="5196267"/>
            <a:chOff x="548958" y="1706166"/>
            <a:chExt cx="3392061" cy="4464255"/>
          </a:xfrm>
        </p:grpSpPr>
        <p:grpSp>
          <p:nvGrpSpPr>
            <p:cNvPr id="4" name="Group 3">
              <a:extLst>
                <a:ext uri="{FF2B5EF4-FFF2-40B4-BE49-F238E27FC236}">
                  <a16:creationId xmlns:a16="http://schemas.microsoft.com/office/drawing/2014/main" id="{3F92BD32-7F5E-96B4-70F8-9C9B2716992F}"/>
                </a:ext>
              </a:extLst>
            </p:cNvPr>
            <p:cNvGrpSpPr/>
            <p:nvPr/>
          </p:nvGrpSpPr>
          <p:grpSpPr>
            <a:xfrm>
              <a:off x="548958" y="1706166"/>
              <a:ext cx="3392061" cy="4464255"/>
              <a:chOff x="548958" y="1706166"/>
              <a:chExt cx="3392061" cy="4464255"/>
            </a:xfrm>
          </p:grpSpPr>
          <p:sp>
            <p:nvSpPr>
              <p:cNvPr id="6" name="Rectangle 5">
                <a:extLst>
                  <a:ext uri="{FF2B5EF4-FFF2-40B4-BE49-F238E27FC236}">
                    <a16:creationId xmlns:a16="http://schemas.microsoft.com/office/drawing/2014/main" id="{145A9413-769C-A33A-96BB-51E011BFDCBA}"/>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FFF7B3EC-AF47-41B5-DE84-2042470E38D3}"/>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E77D5058-43E0-4508-2524-4278B8C51707}"/>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65CCFED7-3C6A-7914-162D-31BB99619991}"/>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A91FF7D3-E467-1F59-A6A2-15C00B49F261}"/>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8F15D591-96BE-17E4-CFEB-C9913748DC78}"/>
                  </a:ext>
                </a:extLst>
              </p:cNvPr>
              <p:cNvSpPr txBox="1"/>
              <p:nvPr/>
            </p:nvSpPr>
            <p:spPr>
              <a:xfrm>
                <a:off x="548958" y="2267520"/>
                <a:ext cx="3392061" cy="227035"/>
              </a:xfrm>
              <a:prstGeom prst="rect">
                <a:avLst/>
              </a:prstGeom>
              <a:noFill/>
            </p:spPr>
            <p:txBody>
              <a:bodyPr wrap="square">
                <a:spAutoFit/>
              </a:bodyPr>
              <a:lstStyle/>
              <a:p>
                <a:pPr marL="171450" indent="-171450">
                  <a:spcAft>
                    <a:spcPts val="300"/>
                  </a:spcAft>
                  <a:buFont typeface="Arial" panose="020B0604020202020204" pitchFamily="34" charset="0"/>
                  <a:buChar char="•"/>
                </a:pPr>
                <a:endParaRPr lang="en-GB" sz="1200">
                  <a:ea typeface="Tahoma" panose="020B0604030504040204" pitchFamily="34" charset="0"/>
                  <a:cs typeface="Tahoma" panose="020B0604030504040204" pitchFamily="34" charset="0"/>
                </a:endParaRPr>
              </a:p>
            </p:txBody>
          </p:sp>
        </p:grpSp>
        <p:pic>
          <p:nvPicPr>
            <p:cNvPr id="5" name="Graphic 4" descr="Newspaper with solid fill">
              <a:extLst>
                <a:ext uri="{FF2B5EF4-FFF2-40B4-BE49-F238E27FC236}">
                  <a16:creationId xmlns:a16="http://schemas.microsoft.com/office/drawing/2014/main" id="{422EF3F8-E874-6E26-468D-B452D907D0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60E497A4-8B14-1A54-09A5-018081117666}"/>
              </a:ext>
            </a:extLst>
          </p:cNvPr>
          <p:cNvGrpSpPr/>
          <p:nvPr/>
        </p:nvGrpSpPr>
        <p:grpSpPr>
          <a:xfrm>
            <a:off x="4323760" y="965219"/>
            <a:ext cx="3535006" cy="5196268"/>
            <a:chOff x="554355" y="1706166"/>
            <a:chExt cx="3364425" cy="4464255"/>
          </a:xfrm>
        </p:grpSpPr>
        <p:grpSp>
          <p:nvGrpSpPr>
            <p:cNvPr id="13" name="Group 12">
              <a:extLst>
                <a:ext uri="{FF2B5EF4-FFF2-40B4-BE49-F238E27FC236}">
                  <a16:creationId xmlns:a16="http://schemas.microsoft.com/office/drawing/2014/main" id="{0A9CD036-26FB-62A6-FA71-838DA04A667B}"/>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1FC588DC-C3F3-DAD8-58DB-C6AC62519491}"/>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26EF1097-41BC-D416-2E19-14FA8D88B137}"/>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5793E83C-553E-E565-AEED-9DA223183D1D}"/>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2E6A934B-F8B5-5269-2198-14DFB68FA32C}"/>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DB72BFA2-378D-A838-A696-4287388B280E}"/>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E6EBD940-33F9-633C-CB4F-20C277E6CC0E}"/>
                  </a:ext>
                </a:extLst>
              </p:cNvPr>
              <p:cNvSpPr txBox="1"/>
              <p:nvPr/>
            </p:nvSpPr>
            <p:spPr>
              <a:xfrm>
                <a:off x="568679" y="2270865"/>
                <a:ext cx="3332501" cy="229041"/>
              </a:xfrm>
              <a:prstGeom prst="rect">
                <a:avLst/>
              </a:prstGeom>
              <a:noFill/>
            </p:spPr>
            <p:txBody>
              <a:bodyPr wrap="square" lIns="91440" tIns="45720" rIns="91440" bIns="45720" anchor="t">
                <a:spAutoFit/>
              </a:bodyPr>
              <a:lstStyle/>
              <a:p>
                <a:pPr lvl="0" defTabSz="203831">
                  <a:spcAft>
                    <a:spcPts val="300"/>
                  </a:spcAft>
                  <a:defRPr/>
                </a:pPr>
                <a:endPar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8CADAD10-5EB7-02EB-3317-21D786688D3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DDB84A7F-97B2-7882-C0F5-566AE64FFBBD}"/>
              </a:ext>
            </a:extLst>
          </p:cNvPr>
          <p:cNvGrpSpPr/>
          <p:nvPr/>
        </p:nvGrpSpPr>
        <p:grpSpPr>
          <a:xfrm>
            <a:off x="8112705" y="965219"/>
            <a:ext cx="3549782" cy="5196268"/>
            <a:chOff x="554355" y="1706166"/>
            <a:chExt cx="3364425" cy="4464255"/>
          </a:xfrm>
        </p:grpSpPr>
        <p:grpSp>
          <p:nvGrpSpPr>
            <p:cNvPr id="22" name="Group 21">
              <a:extLst>
                <a:ext uri="{FF2B5EF4-FFF2-40B4-BE49-F238E27FC236}">
                  <a16:creationId xmlns:a16="http://schemas.microsoft.com/office/drawing/2014/main" id="{B9AC8E05-FA80-1E70-D09A-5C1125BDD3F0}"/>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5E9D9362-2BA3-9BE5-4C0F-E67F7964CCAC}"/>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D5873D19-0F6F-B2AF-F46D-0B6F238FD843}"/>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E162F44C-5863-0072-99A9-500B977A3C03}"/>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1927FC82-44DA-C4E7-1C21-ABAD7D25E54A}"/>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B0C88FE4-E487-EB9E-5F58-FDA2544DDD0B}"/>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7F2707F6-ECC1-2453-BCF1-35DADD01A297}"/>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48858589-BD4A-9073-3359-7F64D9CBDFF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F8FB091E-6CCB-A37A-0C5B-75F3737894DF}"/>
              </a:ext>
            </a:extLst>
          </p:cNvPr>
          <p:cNvSpPr txBox="1">
            <a:spLocks/>
          </p:cNvSpPr>
          <p:nvPr/>
        </p:nvSpPr>
        <p:spPr>
          <a:xfrm>
            <a:off x="140544" y="367946"/>
            <a:ext cx="12051456" cy="535531"/>
          </a:xfrm>
          <a:prstGeom prst="rect">
            <a:avLst/>
          </a:prstGeom>
        </p:spPr>
        <p:txBody>
          <a:bodyPr vert="horz" lIns="0" tIns="0" rIns="0" bIns="0" rtlCol="0" anchor="ctr">
            <a:normAutofit fontScale="92500"/>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dirty="0">
                <a:latin typeface="+mn-lt"/>
                <a:ea typeface="Tahoma" panose="020B0604030504040204" pitchFamily="34" charset="0"/>
                <a:cs typeface="Tahoma" panose="020B0604030504040204" pitchFamily="34" charset="0"/>
              </a:rPr>
              <a:t>10. Practice examples: </a:t>
            </a:r>
            <a:r>
              <a:rPr lang="en-GB" sz="2800" b="0" dirty="0">
                <a:ea typeface="Tahoma"/>
                <a:cs typeface="Tahoma"/>
              </a:rPr>
              <a:t>London – </a:t>
            </a:r>
            <a:r>
              <a:rPr lang="en-GB" sz="2800" b="0" dirty="0">
                <a:solidFill>
                  <a:srgbClr val="231F20"/>
                </a:solidFill>
                <a:ea typeface="Tahoma" panose="020B0604030504040204" pitchFamily="34" charset="0"/>
                <a:cs typeface="Tahoma" panose="020B0604030504040204" pitchFamily="34" charset="0"/>
              </a:rPr>
              <a:t>CoP for Asylum Seeker Health and Wellbeing</a:t>
            </a:r>
            <a:endParaRPr lang="en-GB" sz="2800" b="0" dirty="0">
              <a:latin typeface="+mn-lt"/>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96FFCDCA-4CB4-8B47-0A6F-3609406EE9ED}"/>
              </a:ext>
            </a:extLst>
          </p:cNvPr>
          <p:cNvSpPr txBox="1"/>
          <p:nvPr/>
        </p:nvSpPr>
        <p:spPr>
          <a:xfrm>
            <a:off x="557073" y="1729504"/>
            <a:ext cx="3412415" cy="4278094"/>
          </a:xfrm>
          <a:prstGeom prst="rect">
            <a:avLst/>
          </a:prstGeom>
          <a:noFill/>
        </p:spPr>
        <p:txBody>
          <a:bodyPr wrap="square">
            <a:spAutoFit/>
          </a:bodyPr>
          <a:lstStyle/>
          <a:p>
            <a:pPr marL="171450" lvl="0" indent="-171450">
              <a:spcAft>
                <a:spcPts val="600"/>
              </a:spcAft>
              <a:buFont typeface="Arial" panose="020B0604020202020204" pitchFamily="34" charset="0"/>
              <a:buChar char="•"/>
              <a:defRPr/>
            </a:pPr>
            <a:r>
              <a:rPr lang="en-GB" sz="1200" dirty="0">
                <a:solidFill>
                  <a:srgbClr val="231F20"/>
                </a:solidFill>
              </a:rPr>
              <a:t>People seeking asylum face significant health and wellbeing challenges, particularly </a:t>
            </a:r>
            <a:r>
              <a:rPr lang="en-GB" sz="1200" b="1" dirty="0">
                <a:solidFill>
                  <a:srgbClr val="231F20"/>
                </a:solidFill>
              </a:rPr>
              <a:t>poor mental health, compounded by trauma, asylum journeys and insecure living conditions</a:t>
            </a:r>
          </a:p>
          <a:p>
            <a:pPr marL="171450" lvl="0" indent="-171450">
              <a:spcAft>
                <a:spcPts val="600"/>
              </a:spcAft>
              <a:buFont typeface="Arial" panose="020B0604020202020204" pitchFamily="34" charset="0"/>
              <a:buChar char="•"/>
              <a:defRPr/>
            </a:pPr>
            <a:r>
              <a:rPr lang="en-GB" sz="1200" dirty="0">
                <a:solidFill>
                  <a:srgbClr val="231F20"/>
                </a:solidFill>
              </a:rPr>
              <a:t>Overcrowded </a:t>
            </a:r>
            <a:r>
              <a:rPr lang="en-GB" sz="1200" b="1" dirty="0">
                <a:solidFill>
                  <a:srgbClr val="231F20"/>
                </a:solidFill>
              </a:rPr>
              <a:t>contingency accommodation, </a:t>
            </a:r>
            <a:r>
              <a:rPr lang="en-GB" sz="1200" dirty="0">
                <a:solidFill>
                  <a:srgbClr val="231F20"/>
                </a:solidFill>
              </a:rPr>
              <a:t>limited resources, and frequent moves increase risks of infectious disease and disrupt continuity of care</a:t>
            </a:r>
          </a:p>
          <a:p>
            <a:pPr marL="171450" lvl="0" indent="-171450">
              <a:spcAft>
                <a:spcPts val="600"/>
              </a:spcAft>
              <a:buFont typeface="Arial" panose="020B0604020202020204" pitchFamily="34" charset="0"/>
              <a:buChar char="•"/>
              <a:defRPr/>
            </a:pPr>
            <a:r>
              <a:rPr lang="en-GB" sz="1200" dirty="0">
                <a:solidFill>
                  <a:srgbClr val="231F20"/>
                </a:solidFill>
              </a:rPr>
              <a:t>Additional barriers include </a:t>
            </a:r>
            <a:r>
              <a:rPr lang="en-GB" sz="1200" b="1" dirty="0">
                <a:solidFill>
                  <a:srgbClr val="231F20"/>
                </a:solidFill>
              </a:rPr>
              <a:t>language and digital exclusion, legal and immigration </a:t>
            </a:r>
            <a:r>
              <a:rPr lang="en-GB" sz="1200" dirty="0">
                <a:solidFill>
                  <a:srgbClr val="231F20"/>
                </a:solidFill>
              </a:rPr>
              <a:t>uncertainty, and challenges around schooling for children</a:t>
            </a:r>
          </a:p>
          <a:p>
            <a:pPr marL="171450" lvl="0" indent="-171450">
              <a:spcAft>
                <a:spcPts val="600"/>
              </a:spcAft>
              <a:buFont typeface="Arial" panose="020B0604020202020204" pitchFamily="34" charset="0"/>
              <a:buChar char="•"/>
              <a:defRPr/>
            </a:pPr>
            <a:r>
              <a:rPr lang="en-GB" sz="1200" dirty="0">
                <a:solidFill>
                  <a:srgbClr val="231F20"/>
                </a:solidFill>
              </a:rPr>
              <a:t>Increased use of contingency accommodation and bridging hotels, including for Afghan arrivals from 2022, intensified demand on local systems</a:t>
            </a:r>
          </a:p>
          <a:p>
            <a:pPr marL="171450" lvl="0" indent="-171450">
              <a:spcAft>
                <a:spcPts val="600"/>
              </a:spcAft>
              <a:buFont typeface="Arial" panose="020B0604020202020204" pitchFamily="34" charset="0"/>
              <a:buChar char="•"/>
              <a:defRPr/>
            </a:pPr>
            <a:r>
              <a:rPr lang="en-GB" sz="1200" dirty="0">
                <a:solidFill>
                  <a:srgbClr val="231F20"/>
                </a:solidFill>
              </a:rPr>
              <a:t>Partners </a:t>
            </a:r>
            <a:r>
              <a:rPr lang="en-GB" sz="1200" b="1" dirty="0">
                <a:solidFill>
                  <a:srgbClr val="231F20"/>
                </a:solidFill>
              </a:rPr>
              <a:t>lacked a consistent forum </a:t>
            </a:r>
            <a:r>
              <a:rPr lang="en-GB" sz="1200" dirty="0">
                <a:solidFill>
                  <a:srgbClr val="231F20"/>
                </a:solidFill>
              </a:rPr>
              <a:t>to jointly understand challenges and explore solutions across London to inform coordinated, place-based responses</a:t>
            </a:r>
          </a:p>
        </p:txBody>
      </p:sp>
      <p:sp>
        <p:nvSpPr>
          <p:cNvPr id="31" name="TextBox 30">
            <a:extLst>
              <a:ext uri="{FF2B5EF4-FFF2-40B4-BE49-F238E27FC236}">
                <a16:creationId xmlns:a16="http://schemas.microsoft.com/office/drawing/2014/main" id="{BD8D76E1-4B40-64F0-E2CC-054FE92E7A63}"/>
              </a:ext>
            </a:extLst>
          </p:cNvPr>
          <p:cNvSpPr txBox="1"/>
          <p:nvPr/>
        </p:nvSpPr>
        <p:spPr>
          <a:xfrm>
            <a:off x="4358817" y="1567266"/>
            <a:ext cx="3474366" cy="4570482"/>
          </a:xfrm>
          <a:prstGeom prst="rect">
            <a:avLst/>
          </a:prstGeom>
          <a:noFill/>
        </p:spPr>
        <p:txBody>
          <a:bodyPr wrap="square">
            <a:spAutoFit/>
          </a:bodyPr>
          <a:lstStyle/>
          <a:p>
            <a:pPr marL="171450" lvl="0" indent="-171450">
              <a:spcAft>
                <a:spcPts val="600"/>
              </a:spcAft>
              <a:buFont typeface="Arial" panose="020B0604020202020204" pitchFamily="34" charset="0"/>
              <a:buChar char="•"/>
              <a:defRPr/>
            </a:pPr>
            <a:r>
              <a:rPr lang="en-GB" sz="1200" dirty="0">
                <a:solidFill>
                  <a:srgbClr val="231F20"/>
                </a:solidFill>
              </a:rPr>
              <a:t>Regional partners across NHS and Public Health </a:t>
            </a:r>
            <a:r>
              <a:rPr lang="en-GB" sz="1200" b="1" dirty="0">
                <a:solidFill>
                  <a:srgbClr val="231F20"/>
                </a:solidFill>
              </a:rPr>
              <a:t>established the Pan London Community of Practice (CoP) for Asylum Seekers’ Health and Wellbeing </a:t>
            </a:r>
            <a:r>
              <a:rPr lang="en-GB" sz="1200" dirty="0">
                <a:solidFill>
                  <a:srgbClr val="231F20"/>
                </a:solidFill>
              </a:rPr>
              <a:t>in 2022</a:t>
            </a:r>
          </a:p>
          <a:p>
            <a:pPr marL="171450" lvl="0" indent="-171450">
              <a:spcAft>
                <a:spcPts val="600"/>
              </a:spcAft>
              <a:buFont typeface="Arial" panose="020B0604020202020204" pitchFamily="34" charset="0"/>
              <a:buChar char="•"/>
              <a:defRPr/>
            </a:pPr>
            <a:r>
              <a:rPr lang="en-GB" sz="1200" dirty="0">
                <a:solidFill>
                  <a:srgbClr val="231F20"/>
                </a:solidFill>
              </a:rPr>
              <a:t>The CoP brings together NHS, council, VCSE partners from the London boroughs alongside regional and national partners including the Greater London Authority (GLA), UKHSA and OHID. The CoP meets regularly online, with an annual in person event that includes people with lived experience.</a:t>
            </a:r>
          </a:p>
          <a:p>
            <a:pPr marL="171450" lvl="0" indent="-171450">
              <a:spcAft>
                <a:spcPts val="600"/>
              </a:spcAft>
              <a:buFont typeface="Arial" panose="020B0604020202020204" pitchFamily="34" charset="0"/>
              <a:buChar char="•"/>
              <a:defRPr/>
            </a:pPr>
            <a:r>
              <a:rPr lang="en-GB" sz="1200" dirty="0">
                <a:solidFill>
                  <a:srgbClr val="231F20"/>
                </a:solidFill>
              </a:rPr>
              <a:t>Topics in the past have included mental health, vaccinations, holistic “move on” support, engagement approaches, and partnership responses to hotel openings and closures. Ongoing information sharing and discussion via an online platform.</a:t>
            </a:r>
          </a:p>
          <a:p>
            <a:pPr marL="171450" lvl="0" indent="-171450">
              <a:spcAft>
                <a:spcPts val="600"/>
              </a:spcAft>
              <a:buFont typeface="Arial" panose="020B0604020202020204" pitchFamily="34" charset="0"/>
              <a:buChar char="•"/>
              <a:defRPr/>
            </a:pPr>
            <a:r>
              <a:rPr lang="en-GB" sz="1200" dirty="0">
                <a:solidFill>
                  <a:srgbClr val="231F20"/>
                </a:solidFill>
              </a:rPr>
              <a:t>Annual survey feedback highlights </a:t>
            </a:r>
            <a:r>
              <a:rPr lang="en-GB" sz="1200" b="1" dirty="0">
                <a:solidFill>
                  <a:srgbClr val="231F20"/>
                </a:solidFill>
              </a:rPr>
              <a:t>strong practitioner value and peer support </a:t>
            </a:r>
            <a:r>
              <a:rPr lang="en-GB" sz="1200" dirty="0">
                <a:solidFill>
                  <a:srgbClr val="231F20"/>
                </a:solidFill>
              </a:rPr>
              <a:t>“The Network is a really good space where you feel connected to others experiencing similar issues and can give support and ideas of how to overcome some of them where possible.”</a:t>
            </a:r>
          </a:p>
        </p:txBody>
      </p:sp>
      <p:sp>
        <p:nvSpPr>
          <p:cNvPr id="34" name="TextBox 33">
            <a:extLst>
              <a:ext uri="{FF2B5EF4-FFF2-40B4-BE49-F238E27FC236}">
                <a16:creationId xmlns:a16="http://schemas.microsoft.com/office/drawing/2014/main" id="{2ABC5C5C-A310-5DD7-8C20-12ACB0A32590}"/>
              </a:ext>
            </a:extLst>
          </p:cNvPr>
          <p:cNvSpPr txBox="1"/>
          <p:nvPr/>
        </p:nvSpPr>
        <p:spPr>
          <a:xfrm>
            <a:off x="8159715" y="1680888"/>
            <a:ext cx="3337435" cy="4170372"/>
          </a:xfrm>
          <a:prstGeom prst="rect">
            <a:avLst/>
          </a:prstGeom>
          <a:noFill/>
        </p:spPr>
        <p:txBody>
          <a:bodyPr wrap="square">
            <a:spAutoFit/>
          </a:bodyPr>
          <a:lstStyle/>
          <a:p>
            <a:pPr marL="171450" lvl="0" indent="-171450">
              <a:spcAft>
                <a:spcPts val="600"/>
              </a:spcAft>
              <a:buFont typeface="Arial" panose="020B0604020202020204" pitchFamily="34" charset="0"/>
              <a:buChar char="•"/>
              <a:defRPr/>
            </a:pPr>
            <a:r>
              <a:rPr lang="en-GB" sz="1200" b="1" dirty="0">
                <a:solidFill>
                  <a:srgbClr val="231F20"/>
                </a:solidFill>
              </a:rPr>
              <a:t>The CoP has strengthened cross sector and cross London connections for practitioners working with people seeking asylum</a:t>
            </a:r>
          </a:p>
          <a:p>
            <a:pPr marL="171450" lvl="0" indent="-171450">
              <a:spcAft>
                <a:spcPts val="600"/>
              </a:spcAft>
              <a:buFont typeface="Arial" panose="020B0604020202020204" pitchFamily="34" charset="0"/>
              <a:buChar char="•"/>
              <a:defRPr/>
            </a:pPr>
            <a:r>
              <a:rPr lang="en-GB" sz="1200" dirty="0">
                <a:solidFill>
                  <a:srgbClr val="231F20"/>
                </a:solidFill>
              </a:rPr>
              <a:t>Responsiveness to practitioner needs and the evolving political context is essential to remain relevant and influence practice</a:t>
            </a:r>
          </a:p>
          <a:p>
            <a:pPr marL="171450" lvl="0" indent="-171450">
              <a:spcAft>
                <a:spcPts val="600"/>
              </a:spcAft>
              <a:buFont typeface="Arial" panose="020B0604020202020204" pitchFamily="34" charset="0"/>
              <a:buChar char="•"/>
              <a:defRPr/>
            </a:pPr>
            <a:r>
              <a:rPr lang="en-GB" sz="1200" dirty="0">
                <a:solidFill>
                  <a:srgbClr val="231F20"/>
                </a:solidFill>
              </a:rPr>
              <a:t>Regular updates from regional partners (including GLA and UKHSA) add value and situational awareness</a:t>
            </a:r>
          </a:p>
          <a:p>
            <a:pPr marL="171450" lvl="0" indent="-171450">
              <a:spcAft>
                <a:spcPts val="600"/>
              </a:spcAft>
              <a:buFont typeface="Arial" panose="020B0604020202020204" pitchFamily="34" charset="0"/>
              <a:buChar char="•"/>
              <a:defRPr/>
            </a:pPr>
            <a:r>
              <a:rPr lang="en-GB" sz="1200" b="1" dirty="0">
                <a:solidFill>
                  <a:srgbClr val="231F20"/>
                </a:solidFill>
              </a:rPr>
              <a:t>The CoP provides a trusted route to escalate emerging issues to regional teams</a:t>
            </a:r>
          </a:p>
          <a:p>
            <a:pPr marL="171450" lvl="0" indent="-171450">
              <a:spcAft>
                <a:spcPts val="600"/>
              </a:spcAft>
              <a:buFont typeface="Arial" panose="020B0604020202020204" pitchFamily="34" charset="0"/>
              <a:buChar char="•"/>
              <a:defRPr/>
            </a:pPr>
            <a:r>
              <a:rPr lang="en-GB" sz="1200" b="1" dirty="0">
                <a:solidFill>
                  <a:srgbClr val="231F20"/>
                </a:solidFill>
              </a:rPr>
              <a:t>Sustained leadership and commitment across the regional partners are essential </a:t>
            </a:r>
            <a:r>
              <a:rPr lang="en-GB" sz="1200" dirty="0">
                <a:solidFill>
                  <a:srgbClr val="231F20"/>
                </a:solidFill>
              </a:rPr>
              <a:t>to maintain momentum of the network</a:t>
            </a:r>
          </a:p>
          <a:p>
            <a:pPr marL="171450" lvl="0" indent="-171450">
              <a:spcAft>
                <a:spcPts val="600"/>
              </a:spcAft>
              <a:buFont typeface="Arial" panose="020B0604020202020204" pitchFamily="34" charset="0"/>
              <a:buChar char="•"/>
              <a:defRPr/>
            </a:pPr>
            <a:r>
              <a:rPr lang="en-GB" sz="1200" b="1" dirty="0">
                <a:solidFill>
                  <a:srgbClr val="231F20"/>
                </a:solidFill>
              </a:rPr>
              <a:t>Hosting the CoP within ADPH London has enabled cross learning </a:t>
            </a:r>
            <a:r>
              <a:rPr lang="en-GB" sz="1200" dirty="0">
                <a:solidFill>
                  <a:srgbClr val="231F20"/>
                </a:solidFill>
              </a:rPr>
              <a:t>with related networks (e.g. mental health, vaccinations)</a:t>
            </a:r>
          </a:p>
        </p:txBody>
      </p:sp>
    </p:spTree>
    <p:extLst>
      <p:ext uri="{BB962C8B-B14F-4D97-AF65-F5344CB8AC3E}">
        <p14:creationId xmlns:p14="http://schemas.microsoft.com/office/powerpoint/2010/main" val="2604524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CBC77-A814-69F2-37DC-6832BD8DB820}"/>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000BA5BB-735F-49C9-F4A8-D5826911479F}"/>
              </a:ext>
            </a:extLst>
          </p:cNvPr>
          <p:cNvGrpSpPr/>
          <p:nvPr/>
        </p:nvGrpSpPr>
        <p:grpSpPr>
          <a:xfrm>
            <a:off x="461176" y="965220"/>
            <a:ext cx="3585140" cy="5196267"/>
            <a:chOff x="548958" y="1706166"/>
            <a:chExt cx="3392061" cy="4464255"/>
          </a:xfrm>
        </p:grpSpPr>
        <p:grpSp>
          <p:nvGrpSpPr>
            <p:cNvPr id="4" name="Group 3">
              <a:extLst>
                <a:ext uri="{FF2B5EF4-FFF2-40B4-BE49-F238E27FC236}">
                  <a16:creationId xmlns:a16="http://schemas.microsoft.com/office/drawing/2014/main" id="{6E3C2E84-0952-9F42-B391-3E5D976D5D3B}"/>
                </a:ext>
              </a:extLst>
            </p:cNvPr>
            <p:cNvGrpSpPr/>
            <p:nvPr/>
          </p:nvGrpSpPr>
          <p:grpSpPr>
            <a:xfrm>
              <a:off x="548958" y="1706166"/>
              <a:ext cx="3392061" cy="4464255"/>
              <a:chOff x="548958" y="1706166"/>
              <a:chExt cx="3392061" cy="4464255"/>
            </a:xfrm>
          </p:grpSpPr>
          <p:sp>
            <p:nvSpPr>
              <p:cNvPr id="6" name="Rectangle 5">
                <a:extLst>
                  <a:ext uri="{FF2B5EF4-FFF2-40B4-BE49-F238E27FC236}">
                    <a16:creationId xmlns:a16="http://schemas.microsoft.com/office/drawing/2014/main" id="{B25A395A-131A-8682-E2FA-9D4301B68481}"/>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B1A3A271-8A52-A8EB-A552-227409A0F142}"/>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D762A651-6EE5-9C9D-34D4-CD8D0BB772C0}"/>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8E17DFB9-0713-1064-2F97-7507A83D73A9}"/>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A4C2905B-1181-3483-26C1-D46973432B73}"/>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24343ED6-F736-8D74-4891-91A720F57E22}"/>
                  </a:ext>
                </a:extLst>
              </p:cNvPr>
              <p:cNvSpPr txBox="1"/>
              <p:nvPr/>
            </p:nvSpPr>
            <p:spPr>
              <a:xfrm>
                <a:off x="548958" y="2267520"/>
                <a:ext cx="3392061" cy="227035"/>
              </a:xfrm>
              <a:prstGeom prst="rect">
                <a:avLst/>
              </a:prstGeom>
              <a:noFill/>
            </p:spPr>
            <p:txBody>
              <a:bodyPr wrap="square">
                <a:spAutoFit/>
              </a:bodyPr>
              <a:lstStyle/>
              <a:p>
                <a:pPr marL="171450" indent="-171450">
                  <a:spcAft>
                    <a:spcPts val="300"/>
                  </a:spcAft>
                  <a:buFont typeface="Arial" panose="020B0604020202020204" pitchFamily="34" charset="0"/>
                  <a:buChar char="•"/>
                </a:pPr>
                <a:endParaRPr lang="en-GB" sz="1200">
                  <a:ea typeface="Tahoma" panose="020B0604030504040204" pitchFamily="34" charset="0"/>
                  <a:cs typeface="Tahoma" panose="020B0604030504040204" pitchFamily="34" charset="0"/>
                </a:endParaRPr>
              </a:p>
            </p:txBody>
          </p:sp>
        </p:grpSp>
        <p:pic>
          <p:nvPicPr>
            <p:cNvPr id="5" name="Graphic 4" descr="Newspaper with solid fill">
              <a:extLst>
                <a:ext uri="{FF2B5EF4-FFF2-40B4-BE49-F238E27FC236}">
                  <a16:creationId xmlns:a16="http://schemas.microsoft.com/office/drawing/2014/main" id="{3507F470-E5A3-EAB4-4A16-743992A5750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DA6894E0-EB32-1B8E-ABDE-AD00BBC55ED3}"/>
              </a:ext>
            </a:extLst>
          </p:cNvPr>
          <p:cNvGrpSpPr/>
          <p:nvPr/>
        </p:nvGrpSpPr>
        <p:grpSpPr>
          <a:xfrm>
            <a:off x="4323760" y="965219"/>
            <a:ext cx="3535006" cy="5196268"/>
            <a:chOff x="554355" y="1706166"/>
            <a:chExt cx="3364425" cy="4464255"/>
          </a:xfrm>
        </p:grpSpPr>
        <p:grpSp>
          <p:nvGrpSpPr>
            <p:cNvPr id="13" name="Group 12">
              <a:extLst>
                <a:ext uri="{FF2B5EF4-FFF2-40B4-BE49-F238E27FC236}">
                  <a16:creationId xmlns:a16="http://schemas.microsoft.com/office/drawing/2014/main" id="{D9854B7E-ED3C-B394-9FEF-32EBE8A6DB2F}"/>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9ACC671E-73C2-DE62-E58A-3391DC5736E1}"/>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1AB05685-36F6-6057-023F-075B49992701}"/>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7D73E374-DEE7-3C85-5E82-785F5C23D59A}"/>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49D21286-ECBC-A23D-34DC-B832326BF9D6}"/>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00A44723-6F52-2C0B-85D0-CECB4E2A61D9}"/>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FCF96D95-E208-AE12-014F-374F4886ACC8}"/>
                  </a:ext>
                </a:extLst>
              </p:cNvPr>
              <p:cNvSpPr txBox="1"/>
              <p:nvPr/>
            </p:nvSpPr>
            <p:spPr>
              <a:xfrm>
                <a:off x="568679" y="2270865"/>
                <a:ext cx="3332501" cy="229041"/>
              </a:xfrm>
              <a:prstGeom prst="rect">
                <a:avLst/>
              </a:prstGeom>
              <a:noFill/>
            </p:spPr>
            <p:txBody>
              <a:bodyPr wrap="square" lIns="91440" tIns="45720" rIns="91440" bIns="45720" anchor="t">
                <a:spAutoFit/>
              </a:bodyPr>
              <a:lstStyle/>
              <a:p>
                <a:pPr lvl="0" defTabSz="203831">
                  <a:spcAft>
                    <a:spcPts val="300"/>
                  </a:spcAft>
                  <a:defRPr/>
                </a:pPr>
                <a:endPar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14E3DAF2-E6A9-7F0C-94A5-090782C029B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DC6F094B-955D-2A5A-B611-875DC251C288}"/>
              </a:ext>
            </a:extLst>
          </p:cNvPr>
          <p:cNvGrpSpPr/>
          <p:nvPr/>
        </p:nvGrpSpPr>
        <p:grpSpPr>
          <a:xfrm>
            <a:off x="8112705" y="965219"/>
            <a:ext cx="3549782" cy="5196268"/>
            <a:chOff x="554355" y="1706166"/>
            <a:chExt cx="3364425" cy="4464255"/>
          </a:xfrm>
        </p:grpSpPr>
        <p:grpSp>
          <p:nvGrpSpPr>
            <p:cNvPr id="22" name="Group 21">
              <a:extLst>
                <a:ext uri="{FF2B5EF4-FFF2-40B4-BE49-F238E27FC236}">
                  <a16:creationId xmlns:a16="http://schemas.microsoft.com/office/drawing/2014/main" id="{039D39C7-379B-5B15-C0B2-5801CE8AED8A}"/>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38CFB4F4-C05C-1029-8B20-BC63E86C01DA}"/>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D59D1AD7-399E-88DE-AE36-EC53F91D7C0A}"/>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F6A7FDC4-449E-018C-10D4-FD99FE22FFB8}"/>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80ABBD94-A2F9-19E3-5B05-F39B51A9938E}"/>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8016D698-19C9-458C-7BEC-B8B039FC783C}"/>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FC2F8DE6-EF58-1694-433A-5B595CD28121}"/>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68E6F018-ED13-99B1-B9BD-849A2DBE744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4AB6F09B-B717-16E0-A2B4-79BA8FF5118C}"/>
              </a:ext>
            </a:extLst>
          </p:cNvPr>
          <p:cNvSpPr txBox="1">
            <a:spLocks/>
          </p:cNvSpPr>
          <p:nvPr/>
        </p:nvSpPr>
        <p:spPr>
          <a:xfrm>
            <a:off x="140544" y="367946"/>
            <a:ext cx="12051456"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dirty="0">
                <a:latin typeface="+mn-lt"/>
                <a:ea typeface="Tahoma" panose="020B0604030504040204" pitchFamily="34" charset="0"/>
                <a:cs typeface="Tahoma" panose="020B0604030504040204" pitchFamily="34" charset="0"/>
              </a:rPr>
              <a:t>10. Practice examples: </a:t>
            </a:r>
            <a:r>
              <a:rPr lang="en-GB" sz="2800" b="0" dirty="0">
                <a:ea typeface="Tahoma"/>
                <a:cs typeface="Tahoma"/>
              </a:rPr>
              <a:t>London – </a:t>
            </a:r>
            <a:r>
              <a:rPr lang="en-GB" sz="2800" b="0" dirty="0">
                <a:solidFill>
                  <a:srgbClr val="231F20"/>
                </a:solidFill>
                <a:ea typeface="Tahoma" panose="020B0604030504040204" pitchFamily="34" charset="0"/>
                <a:cs typeface="Tahoma" panose="020B0604030504040204" pitchFamily="34" charset="0"/>
              </a:rPr>
              <a:t>ICB strategic prioritisation in NCL</a:t>
            </a:r>
            <a:endParaRPr lang="en-GB" sz="2800" b="0" dirty="0">
              <a:latin typeface="+mn-lt"/>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4993DEC0-7E8B-AA78-581B-A63BB1956A67}"/>
              </a:ext>
            </a:extLst>
          </p:cNvPr>
          <p:cNvSpPr txBox="1"/>
          <p:nvPr/>
        </p:nvSpPr>
        <p:spPr>
          <a:xfrm>
            <a:off x="557073" y="1729504"/>
            <a:ext cx="3412415" cy="3908762"/>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GB" sz="1200" b="1" dirty="0"/>
              <a:t>Fragmented and inconsistent data limited the visibility of inclusion health groups across services </a:t>
            </a:r>
            <a:r>
              <a:rPr lang="en-GB" sz="1200" dirty="0"/>
              <a:t>within North Central London Integrated Care Board (NCL ICB) </a:t>
            </a:r>
          </a:p>
          <a:p>
            <a:pPr marL="171450" indent="-171450">
              <a:spcAft>
                <a:spcPts val="600"/>
              </a:spcAft>
              <a:buFont typeface="Arial" panose="020B0604020202020204" pitchFamily="34" charset="0"/>
              <a:buChar char="•"/>
            </a:pPr>
            <a:r>
              <a:rPr lang="en-GB" sz="1200" b="1" dirty="0"/>
              <a:t>Variation between boroughs </a:t>
            </a:r>
            <a:r>
              <a:rPr lang="en-GB" sz="1200" dirty="0"/>
              <a:t>in understanding inclusion health population needs and service provision </a:t>
            </a:r>
          </a:p>
          <a:p>
            <a:pPr marL="171450" indent="-171450">
              <a:spcAft>
                <a:spcPts val="600"/>
              </a:spcAft>
              <a:buFont typeface="Arial" panose="020B0604020202020204" pitchFamily="34" charset="0"/>
              <a:buChar char="•"/>
            </a:pPr>
            <a:r>
              <a:rPr lang="en-GB" sz="1200" dirty="0"/>
              <a:t>These issues constrained the system’s ability to plan, commission and evaluate services effectively, despite strong local commitment to reducing inequalities</a:t>
            </a:r>
          </a:p>
          <a:p>
            <a:pPr marL="171450" indent="-171450">
              <a:spcAft>
                <a:spcPts val="600"/>
              </a:spcAft>
              <a:buFont typeface="Arial" panose="020B0604020202020204" pitchFamily="34" charset="0"/>
              <a:buChar char="•"/>
            </a:pPr>
            <a:r>
              <a:rPr lang="en-GB" sz="1200" b="1" dirty="0"/>
              <a:t>NCL ICB made a system-wide commitment to embed inclusion health as a strategic priority</a:t>
            </a:r>
            <a:r>
              <a:rPr lang="en-GB" sz="1200" dirty="0"/>
              <a:t>, within the NCL Population Health and Integration Strategy. </a:t>
            </a:r>
          </a:p>
          <a:p>
            <a:pPr marL="171450" indent="-171450">
              <a:spcAft>
                <a:spcPts val="600"/>
              </a:spcAft>
              <a:buFont typeface="Arial" panose="020B0604020202020204" pitchFamily="34" charset="0"/>
              <a:buChar char="•"/>
            </a:pPr>
            <a:r>
              <a:rPr lang="en-GB" sz="1200" b="1" dirty="0"/>
              <a:t>History of strong partnerships </a:t>
            </a:r>
            <a:r>
              <a:rPr lang="en-GB" sz="1200" dirty="0"/>
              <a:t>across public health, housing, social care, VCSE organisations and NHS partners in all five NCL boroughs.</a:t>
            </a:r>
          </a:p>
        </p:txBody>
      </p:sp>
      <p:sp>
        <p:nvSpPr>
          <p:cNvPr id="31" name="TextBox 30">
            <a:extLst>
              <a:ext uri="{FF2B5EF4-FFF2-40B4-BE49-F238E27FC236}">
                <a16:creationId xmlns:a16="http://schemas.microsoft.com/office/drawing/2014/main" id="{A331E92E-E4C3-41A5-92F3-092A6BE45356}"/>
              </a:ext>
            </a:extLst>
          </p:cNvPr>
          <p:cNvSpPr txBox="1"/>
          <p:nvPr/>
        </p:nvSpPr>
        <p:spPr>
          <a:xfrm>
            <a:off x="4358817" y="1567266"/>
            <a:ext cx="3474366" cy="4909036"/>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GB" sz="1200" b="1" dirty="0"/>
              <a:t>Co-development of a comprehensive Inclusion Health Needs Assessment </a:t>
            </a:r>
            <a:r>
              <a:rPr lang="en-GB" sz="1200" dirty="0"/>
              <a:t>(IHNA) to create a shared evidence base on demographics, health needs, service provision and gaps </a:t>
            </a:r>
          </a:p>
          <a:p>
            <a:pPr marL="171450" indent="-171450">
              <a:spcAft>
                <a:spcPts val="600"/>
              </a:spcAft>
              <a:buFont typeface="Arial" panose="020B0604020202020204" pitchFamily="34" charset="0"/>
              <a:buChar char="•"/>
            </a:pPr>
            <a:r>
              <a:rPr lang="en-GB" sz="1200" dirty="0"/>
              <a:t>Extensive engagement with people with lived experience, frontline staff and senior stakeholders across the system to shape system priorities and service design </a:t>
            </a:r>
          </a:p>
          <a:p>
            <a:pPr marL="171450" indent="-171450">
              <a:spcAft>
                <a:spcPts val="600"/>
              </a:spcAft>
              <a:buFont typeface="Arial" panose="020B0604020202020204" pitchFamily="34" charset="0"/>
              <a:buChar char="•"/>
            </a:pPr>
            <a:r>
              <a:rPr lang="en-GB" sz="1200" b="1" dirty="0"/>
              <a:t>Support for workforce development, </a:t>
            </a:r>
            <a:r>
              <a:rPr lang="en-GB" sz="1200" dirty="0"/>
              <a:t>including a Homeless Health and Care Community of Practice to enable practitioners to make connections and share learning  </a:t>
            </a:r>
          </a:p>
          <a:p>
            <a:pPr marL="171450" indent="-171450">
              <a:spcAft>
                <a:spcPts val="600"/>
              </a:spcAft>
              <a:buFont typeface="Arial" panose="020B0604020202020204" pitchFamily="34" charset="0"/>
              <a:buChar char="•"/>
            </a:pPr>
            <a:r>
              <a:rPr lang="en-GB" sz="1200" b="1" dirty="0"/>
              <a:t>Strategic commissioning and resource allocation </a:t>
            </a:r>
            <a:r>
              <a:rPr lang="en-GB" sz="1200" dirty="0"/>
              <a:t>to address gaps in the IHNA</a:t>
            </a:r>
          </a:p>
          <a:p>
            <a:pPr marL="171450" indent="-171450">
              <a:spcAft>
                <a:spcPts val="600"/>
              </a:spcAft>
              <a:buFont typeface="Arial" panose="020B0604020202020204" pitchFamily="34" charset="0"/>
              <a:buChar char="•"/>
            </a:pPr>
            <a:r>
              <a:rPr lang="en-GB" sz="1200" b="1" dirty="0"/>
              <a:t>Improved equity of access to primary and dental services </a:t>
            </a:r>
            <a:r>
              <a:rPr lang="en-GB" sz="1200" dirty="0"/>
              <a:t>for people experiencing homelessness</a:t>
            </a:r>
          </a:p>
          <a:p>
            <a:pPr marL="171450" indent="-171450">
              <a:spcAft>
                <a:spcPts val="600"/>
              </a:spcAft>
              <a:buFont typeface="Arial" panose="020B0604020202020204" pitchFamily="34" charset="0"/>
              <a:buChar char="•"/>
            </a:pPr>
            <a:r>
              <a:rPr lang="en-GB" sz="1200" b="1" dirty="0"/>
              <a:t>Transformation to improve integrated models of care </a:t>
            </a:r>
            <a:r>
              <a:rPr lang="en-GB" sz="1200" dirty="0"/>
              <a:t>through out‑of‑hospital care pathways and community mental health support aligned with homeless outreach provision</a:t>
            </a:r>
          </a:p>
        </p:txBody>
      </p:sp>
      <p:sp>
        <p:nvSpPr>
          <p:cNvPr id="34" name="TextBox 33">
            <a:extLst>
              <a:ext uri="{FF2B5EF4-FFF2-40B4-BE49-F238E27FC236}">
                <a16:creationId xmlns:a16="http://schemas.microsoft.com/office/drawing/2014/main" id="{D43986FC-7881-EC8E-36EF-96838B4716BA}"/>
              </a:ext>
            </a:extLst>
          </p:cNvPr>
          <p:cNvSpPr txBox="1"/>
          <p:nvPr/>
        </p:nvSpPr>
        <p:spPr>
          <a:xfrm>
            <a:off x="8159715" y="1680888"/>
            <a:ext cx="3474366" cy="4355038"/>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GB" sz="1200" b="1" dirty="0"/>
              <a:t>Visible senior leadership and commitment </a:t>
            </a:r>
            <a:r>
              <a:rPr lang="en-GB" sz="1200" dirty="0"/>
              <a:t>are critical to embedding inclusion health as a core strategic priority. </a:t>
            </a:r>
          </a:p>
          <a:p>
            <a:pPr marL="171450" indent="-171450">
              <a:spcAft>
                <a:spcPts val="600"/>
              </a:spcAft>
              <a:buFont typeface="Arial" panose="020B0604020202020204" pitchFamily="34" charset="0"/>
              <a:buChar char="•"/>
            </a:pPr>
            <a:r>
              <a:rPr lang="en-GB" sz="1200" b="1" dirty="0"/>
              <a:t>Integrated action across system</a:t>
            </a:r>
            <a:r>
              <a:rPr lang="en-GB" sz="1200" dirty="0"/>
              <a:t>, place and neighbourhood levels is required, working alongside VCSE partners </a:t>
            </a:r>
          </a:p>
          <a:p>
            <a:pPr marL="171450" indent="-171450">
              <a:spcAft>
                <a:spcPts val="600"/>
              </a:spcAft>
              <a:buFont typeface="Arial" panose="020B0604020202020204" pitchFamily="34" charset="0"/>
              <a:buChar char="•"/>
            </a:pPr>
            <a:r>
              <a:rPr lang="en-GB" sz="1200" b="1" dirty="0"/>
              <a:t>High‑quality data and lived‑experience insight </a:t>
            </a:r>
            <a:r>
              <a:rPr lang="en-GB" sz="1200" dirty="0"/>
              <a:t>strengthen commissioning decisions; however, gaps in data should not delay service development, which can in turn improve insight and evidence</a:t>
            </a:r>
          </a:p>
          <a:p>
            <a:pPr marL="171450" indent="-171450">
              <a:spcAft>
                <a:spcPts val="600"/>
              </a:spcAft>
              <a:buFont typeface="Arial" panose="020B0604020202020204" pitchFamily="34" charset="0"/>
              <a:buChar char="•"/>
            </a:pPr>
            <a:r>
              <a:rPr lang="en-GB" sz="1200" b="1" dirty="0"/>
              <a:t>VCSE and peer support </a:t>
            </a:r>
            <a:r>
              <a:rPr lang="en-GB" sz="1200" dirty="0"/>
              <a:t>to gather lived experience was helpful </a:t>
            </a:r>
          </a:p>
          <a:p>
            <a:pPr marL="171450" indent="-171450">
              <a:spcAft>
                <a:spcPts val="600"/>
              </a:spcAft>
              <a:buFont typeface="Arial" panose="020B0604020202020204" pitchFamily="34" charset="0"/>
              <a:buChar char="•"/>
            </a:pPr>
            <a:r>
              <a:rPr lang="en-GB" sz="1200" dirty="0"/>
              <a:t>Commissioning </a:t>
            </a:r>
            <a:r>
              <a:rPr lang="en-GB" sz="1200" b="1" dirty="0"/>
              <a:t>solutions should include improving access to mainstream services as well as dedicated specialist provision </a:t>
            </a:r>
            <a:r>
              <a:rPr lang="en-GB" sz="1200" dirty="0"/>
              <a:t>to meet the complex needs of this population</a:t>
            </a:r>
          </a:p>
          <a:p>
            <a:pPr marL="171450" indent="-171450">
              <a:spcAft>
                <a:spcPts val="600"/>
              </a:spcAft>
              <a:buFont typeface="Arial" panose="020B0604020202020204" pitchFamily="34" charset="0"/>
              <a:buChar char="•"/>
            </a:pPr>
            <a:r>
              <a:rPr lang="en-GB" sz="1200" dirty="0"/>
              <a:t>Engagement approaches need </a:t>
            </a:r>
            <a:r>
              <a:rPr lang="en-GB" sz="1200" b="1" dirty="0"/>
              <a:t>tailoring to reflect intersectionality and the varied experiences of inclusion health groups </a:t>
            </a:r>
            <a:r>
              <a:rPr lang="en-GB" sz="1200" dirty="0"/>
              <a:t>such as language barriers and transience</a:t>
            </a:r>
          </a:p>
        </p:txBody>
      </p:sp>
    </p:spTree>
    <p:extLst>
      <p:ext uri="{BB962C8B-B14F-4D97-AF65-F5344CB8AC3E}">
        <p14:creationId xmlns:p14="http://schemas.microsoft.com/office/powerpoint/2010/main" val="3762929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858AC-C5EA-14CA-70E2-0C50651D0845}"/>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D87807C-22A6-E21A-1A31-1746362073D7}"/>
              </a:ext>
            </a:extLst>
          </p:cNvPr>
          <p:cNvGrpSpPr/>
          <p:nvPr/>
        </p:nvGrpSpPr>
        <p:grpSpPr>
          <a:xfrm>
            <a:off x="461176" y="965221"/>
            <a:ext cx="3585140" cy="5524834"/>
            <a:chOff x="548958" y="1706166"/>
            <a:chExt cx="3392061" cy="4464255"/>
          </a:xfrm>
        </p:grpSpPr>
        <p:grpSp>
          <p:nvGrpSpPr>
            <p:cNvPr id="4" name="Group 3">
              <a:extLst>
                <a:ext uri="{FF2B5EF4-FFF2-40B4-BE49-F238E27FC236}">
                  <a16:creationId xmlns:a16="http://schemas.microsoft.com/office/drawing/2014/main" id="{A7670620-7D90-5619-57A8-3EDDE0730DDD}"/>
                </a:ext>
              </a:extLst>
            </p:cNvPr>
            <p:cNvGrpSpPr/>
            <p:nvPr/>
          </p:nvGrpSpPr>
          <p:grpSpPr>
            <a:xfrm>
              <a:off x="548958" y="1706166"/>
              <a:ext cx="3392061" cy="4464255"/>
              <a:chOff x="548958" y="1706166"/>
              <a:chExt cx="3392061" cy="4464255"/>
            </a:xfrm>
          </p:grpSpPr>
          <p:sp>
            <p:nvSpPr>
              <p:cNvPr id="6" name="Rectangle 5">
                <a:extLst>
                  <a:ext uri="{FF2B5EF4-FFF2-40B4-BE49-F238E27FC236}">
                    <a16:creationId xmlns:a16="http://schemas.microsoft.com/office/drawing/2014/main" id="{C71450DA-B8EF-8EB1-C46F-5B900789C22B}"/>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613FA33A-D909-2AC0-C952-F2A210F85014}"/>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3D57B327-C78A-18AA-B093-90BDD20F2233}"/>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dirty="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dirty="0">
                    <a:ln>
                      <a:noFill/>
                    </a:ln>
                    <a:solidFill>
                      <a:schemeClr val="bg1"/>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A58E6AB6-09C6-CFB6-5332-2DBCF33E8C5F}"/>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8386BFEE-A0C6-2971-0523-B702657F8DED}"/>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7C3260BF-CBA8-8933-4DA8-F93F636E5C53}"/>
                  </a:ext>
                </a:extLst>
              </p:cNvPr>
              <p:cNvSpPr txBox="1"/>
              <p:nvPr/>
            </p:nvSpPr>
            <p:spPr>
              <a:xfrm>
                <a:off x="548958" y="2267520"/>
                <a:ext cx="3392061" cy="229041"/>
              </a:xfrm>
              <a:prstGeom prst="rect">
                <a:avLst/>
              </a:prstGeom>
              <a:noFill/>
            </p:spPr>
            <p:txBody>
              <a:bodyPr wrap="square">
                <a:spAutoFit/>
              </a:bodyPr>
              <a:lstStyle/>
              <a:p>
                <a:pPr marL="171450" indent="-171450">
                  <a:spcAft>
                    <a:spcPts val="600"/>
                  </a:spcAft>
                  <a:buFont typeface="Arial" panose="020B0604020202020204" pitchFamily="34" charset="0"/>
                  <a:buChar char="•"/>
                </a:pPr>
                <a:endParaRPr lang="en-GB" sz="1200" dirty="0">
                  <a:ea typeface="Tahoma" panose="020B0604030504040204" pitchFamily="34" charset="0"/>
                  <a:cs typeface="Tahoma" panose="020B0604030504040204" pitchFamily="34" charset="0"/>
                </a:endParaRPr>
              </a:p>
            </p:txBody>
          </p:sp>
        </p:grpSp>
        <p:pic>
          <p:nvPicPr>
            <p:cNvPr id="5" name="Graphic 4" descr="Newspaper with solid fill">
              <a:extLst>
                <a:ext uri="{FF2B5EF4-FFF2-40B4-BE49-F238E27FC236}">
                  <a16:creationId xmlns:a16="http://schemas.microsoft.com/office/drawing/2014/main" id="{ED978FD6-2089-F084-D021-7DE65FE1A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1F3D4A2D-0DB0-9B13-76B8-66CADFCFCC74}"/>
              </a:ext>
            </a:extLst>
          </p:cNvPr>
          <p:cNvGrpSpPr/>
          <p:nvPr/>
        </p:nvGrpSpPr>
        <p:grpSpPr>
          <a:xfrm>
            <a:off x="4323760" y="965219"/>
            <a:ext cx="3535006" cy="5524836"/>
            <a:chOff x="554355" y="1706166"/>
            <a:chExt cx="3364425" cy="4464255"/>
          </a:xfrm>
        </p:grpSpPr>
        <p:grpSp>
          <p:nvGrpSpPr>
            <p:cNvPr id="13" name="Group 12">
              <a:extLst>
                <a:ext uri="{FF2B5EF4-FFF2-40B4-BE49-F238E27FC236}">
                  <a16:creationId xmlns:a16="http://schemas.microsoft.com/office/drawing/2014/main" id="{7A381EBA-1FB3-32F4-ECC3-21228362FE3F}"/>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1BADACC5-EA92-41E1-2726-70A3F85E6A75}"/>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7C5EDAF4-A327-DDB3-6A63-3FBD109EEF0D}"/>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1B07FB48-2C3E-166B-E80A-2BC874A856EA}"/>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E497F29B-5BEC-7D8E-E0DE-1DC5F90CAC54}"/>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751E2811-3CF0-37BB-68E7-72C08A00BD51}"/>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08F92F3A-7DED-A157-608A-A975A16AB3D5}"/>
                  </a:ext>
                </a:extLst>
              </p:cNvPr>
              <p:cNvSpPr txBox="1"/>
              <p:nvPr/>
            </p:nvSpPr>
            <p:spPr>
              <a:xfrm>
                <a:off x="568679" y="2270865"/>
                <a:ext cx="3332501" cy="229041"/>
              </a:xfrm>
              <a:prstGeom prst="rect">
                <a:avLst/>
              </a:prstGeom>
              <a:noFill/>
            </p:spPr>
            <p:txBody>
              <a:bodyPr wrap="square" lIns="91440" tIns="45720" rIns="91440" bIns="45720" anchor="t">
                <a:spAutoFit/>
              </a:bodyPr>
              <a:lstStyle/>
              <a:p>
                <a:pPr lvl="0" defTabSz="203831">
                  <a:spcAft>
                    <a:spcPts val="600"/>
                  </a:spcAft>
                  <a:defRPr/>
                </a:pPr>
                <a:endParaRPr kumimoji="0" lang="en-GB" sz="1200" i="0" u="none" strike="noStrike" kern="0" cap="none" spc="0" normalizeH="0" baseline="0" noProof="0" dirty="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35FAD44D-1A87-9DF7-A70D-6F8E1859ED6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B9E4DDE1-78A1-1418-6C44-025DD5F2808E}"/>
              </a:ext>
            </a:extLst>
          </p:cNvPr>
          <p:cNvGrpSpPr/>
          <p:nvPr/>
        </p:nvGrpSpPr>
        <p:grpSpPr>
          <a:xfrm>
            <a:off x="8112705" y="965219"/>
            <a:ext cx="3549782" cy="5524835"/>
            <a:chOff x="554355" y="1706166"/>
            <a:chExt cx="3364425" cy="4464255"/>
          </a:xfrm>
        </p:grpSpPr>
        <p:grpSp>
          <p:nvGrpSpPr>
            <p:cNvPr id="22" name="Group 21">
              <a:extLst>
                <a:ext uri="{FF2B5EF4-FFF2-40B4-BE49-F238E27FC236}">
                  <a16:creationId xmlns:a16="http://schemas.microsoft.com/office/drawing/2014/main" id="{A0F2F1CC-58A8-9409-F1F0-D80F1F07F910}"/>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B0821A70-3700-0398-B6B0-B0A8ABC6284A}"/>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A3CFFB59-97CA-1A6C-8181-7A4031D8243A}"/>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654E9AEC-1AE7-CF5F-7826-9EBA83493031}"/>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F79F5C3B-8FC8-D48F-649B-061649AFBA6F}"/>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3FF009D1-1221-483F-E507-65D81F4929DD}"/>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BD805F5F-1077-5758-97DE-B0D108E9448B}"/>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dirty="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17CB9FE4-FF90-F196-4150-662A29C0AC8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22FE04A5-FE0E-9035-BFD4-E3CD02489670}"/>
              </a:ext>
            </a:extLst>
          </p:cNvPr>
          <p:cNvSpPr txBox="1">
            <a:spLocks/>
          </p:cNvSpPr>
          <p:nvPr/>
        </p:nvSpPr>
        <p:spPr>
          <a:xfrm>
            <a:off x="140544" y="367946"/>
            <a:ext cx="12051456" cy="53553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dirty="0">
                <a:latin typeface="+mn-lt"/>
                <a:ea typeface="Tahoma" panose="020B0604030504040204" pitchFamily="34" charset="0"/>
                <a:cs typeface="Tahoma" panose="020B0604030504040204" pitchFamily="34" charset="0"/>
              </a:rPr>
              <a:t>10. Practice examples: </a:t>
            </a:r>
            <a:r>
              <a:rPr lang="en-GB" sz="2800" b="0" dirty="0">
                <a:latin typeface="+mn-lt"/>
                <a:ea typeface="Tahoma" panose="020B0604030504040204" pitchFamily="34" charset="0"/>
                <a:cs typeface="Tahoma" panose="020B0604030504040204" pitchFamily="34" charset="0"/>
              </a:rPr>
              <a:t>East of England – Hypertension &amp; GRT community  </a:t>
            </a:r>
          </a:p>
        </p:txBody>
      </p:sp>
      <p:sp>
        <p:nvSpPr>
          <p:cNvPr id="31" name="TextBox 30">
            <a:extLst>
              <a:ext uri="{FF2B5EF4-FFF2-40B4-BE49-F238E27FC236}">
                <a16:creationId xmlns:a16="http://schemas.microsoft.com/office/drawing/2014/main" id="{DF660965-088B-EDB1-C85B-3EB1CD6523AB}"/>
              </a:ext>
            </a:extLst>
          </p:cNvPr>
          <p:cNvSpPr txBox="1"/>
          <p:nvPr/>
        </p:nvSpPr>
        <p:spPr>
          <a:xfrm>
            <a:off x="529514" y="1658694"/>
            <a:ext cx="3469456" cy="5016758"/>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GB" sz="1200" dirty="0"/>
              <a:t>Approx. </a:t>
            </a:r>
            <a:r>
              <a:rPr lang="en-GB" sz="1200" b="1" dirty="0"/>
              <a:t>40% of people with hypertension </a:t>
            </a:r>
            <a:r>
              <a:rPr lang="en-GB" sz="1200" dirty="0"/>
              <a:t>in BLMK ICB are not managed to their BP target, and there is marked variation between GP practices in treating to target</a:t>
            </a:r>
          </a:p>
          <a:p>
            <a:pPr marL="171450" indent="-171450">
              <a:spcAft>
                <a:spcPts val="600"/>
              </a:spcAft>
              <a:buFont typeface="Arial" panose="020B0604020202020204" pitchFamily="34" charset="0"/>
              <a:buChar char="•"/>
            </a:pPr>
            <a:r>
              <a:rPr lang="en-GB" sz="1200" dirty="0"/>
              <a:t>Unmanaged hypertension is a contributor to inequality in life expectancy. An inequality gap exists in hypertension management, with the most deprived population 7% less likely to be treated to target compared to least deprived</a:t>
            </a:r>
          </a:p>
          <a:p>
            <a:pPr marL="171450" indent="-171450">
              <a:spcAft>
                <a:spcPts val="600"/>
              </a:spcAft>
              <a:buFont typeface="Arial" panose="020B0604020202020204" pitchFamily="34" charset="0"/>
              <a:buChar char="•"/>
            </a:pPr>
            <a:r>
              <a:rPr lang="en-GB" sz="1200" dirty="0"/>
              <a:t>Geographical localities across Bedfordshire identified as housing </a:t>
            </a:r>
            <a:r>
              <a:rPr lang="en-GB" sz="1200" b="1" dirty="0"/>
              <a:t>highest numbers of individuals identifying as Gypsy, Roma Traveller. </a:t>
            </a:r>
            <a:r>
              <a:rPr lang="en-GB" sz="1200" dirty="0"/>
              <a:t>A total of 68 GRT sites identified for potential inclusion. </a:t>
            </a:r>
          </a:p>
          <a:p>
            <a:pPr marL="171450" indent="-171450">
              <a:spcAft>
                <a:spcPts val="600"/>
              </a:spcAft>
              <a:buFont typeface="Arial" panose="020B0604020202020204" pitchFamily="34" charset="0"/>
              <a:buChar char="•"/>
            </a:pPr>
            <a:r>
              <a:rPr lang="en-GB" sz="1200" dirty="0"/>
              <a:t>Project established end of 2024 to focus on improving </a:t>
            </a:r>
            <a:r>
              <a:rPr lang="en-GB" sz="1200" b="1" dirty="0"/>
              <a:t>hypertension identification </a:t>
            </a:r>
            <a:r>
              <a:rPr lang="en-GB" sz="1200" dirty="0"/>
              <a:t>and management, improving engagement with healthcare services, </a:t>
            </a:r>
            <a:r>
              <a:rPr lang="en-GB" sz="1200" b="1" dirty="0"/>
              <a:t>boosting GP registrations, </a:t>
            </a:r>
            <a:r>
              <a:rPr lang="en-GB" sz="1200" dirty="0"/>
              <a:t>and delivering education and awareness focused by primarily on hypertension but with a wider ripple effect on other health issues</a:t>
            </a:r>
          </a:p>
          <a:p>
            <a:pPr marL="171450" indent="-171450">
              <a:spcAft>
                <a:spcPts val="600"/>
              </a:spcAft>
              <a:buFont typeface="Arial" panose="020B0604020202020204" pitchFamily="34" charset="0"/>
              <a:buChar char="•"/>
            </a:pPr>
            <a:r>
              <a:rPr lang="en-GB" sz="1200" dirty="0"/>
              <a:t>Project underpinned by collaboration, co-development and community involvement </a:t>
            </a:r>
          </a:p>
        </p:txBody>
      </p:sp>
      <p:sp>
        <p:nvSpPr>
          <p:cNvPr id="33" name="TextBox 32">
            <a:extLst>
              <a:ext uri="{FF2B5EF4-FFF2-40B4-BE49-F238E27FC236}">
                <a16:creationId xmlns:a16="http://schemas.microsoft.com/office/drawing/2014/main" id="{CE877FB0-7D74-B107-21F6-8A6DF3F72F30}"/>
              </a:ext>
            </a:extLst>
          </p:cNvPr>
          <p:cNvSpPr txBox="1"/>
          <p:nvPr/>
        </p:nvSpPr>
        <p:spPr>
          <a:xfrm>
            <a:off x="4460764" y="1670715"/>
            <a:ext cx="3270471" cy="4647426"/>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GB" sz="1200" b="0" i="0" dirty="0">
                <a:ea typeface="Calibri" panose="020F0502020204030204" pitchFamily="34" charset="0"/>
                <a:cs typeface="Calibri" panose="020F0502020204030204" pitchFamily="34" charset="0"/>
              </a:rPr>
              <a:t>The key areas of action for this project are:</a:t>
            </a:r>
            <a:endParaRPr lang="en-GB" sz="1200" dirty="0">
              <a:ea typeface="Calibri" panose="020F0502020204030204" pitchFamily="34" charset="0"/>
              <a:cs typeface="Calibri" panose="020F0502020204030204" pitchFamily="34" charset="0"/>
            </a:endParaRPr>
          </a:p>
          <a:p>
            <a:pPr marL="228600" indent="-228600">
              <a:spcAft>
                <a:spcPts val="600"/>
              </a:spcAft>
              <a:buFont typeface="Arial" panose="020B0604020202020204" pitchFamily="34" charset="0"/>
              <a:buChar char="•"/>
            </a:pPr>
            <a:r>
              <a:rPr lang="en-GB" sz="1200" b="1" i="0" dirty="0">
                <a:ea typeface="Calibri" panose="020F0502020204030204" pitchFamily="34" charset="0"/>
                <a:cs typeface="Calibri" panose="020F0502020204030204" pitchFamily="34" charset="0"/>
              </a:rPr>
              <a:t>To produce a co-designed hypertension video, </a:t>
            </a:r>
            <a:r>
              <a:rPr lang="en-GB" sz="1200" b="0" i="0" dirty="0">
                <a:ea typeface="Calibri" panose="020F0502020204030204" pitchFamily="34" charset="0"/>
                <a:cs typeface="Calibri" panose="020F0502020204030204" pitchFamily="34" charset="0"/>
              </a:rPr>
              <a:t>featuring GRT community and healthcare professionals, designed to educate, raise awareness and signpost within GRT communities</a:t>
            </a:r>
          </a:p>
          <a:p>
            <a:pPr marL="228600" indent="-228600">
              <a:spcAft>
                <a:spcPts val="600"/>
              </a:spcAft>
              <a:buFont typeface="Arial" panose="020B0604020202020204" pitchFamily="34" charset="0"/>
              <a:buChar char="•"/>
            </a:pPr>
            <a:r>
              <a:rPr lang="en-GB" sz="1200" dirty="0">
                <a:ea typeface="Calibri" panose="020F0502020204030204" pitchFamily="34" charset="0"/>
                <a:cs typeface="Calibri" panose="020F0502020204030204" pitchFamily="34" charset="0"/>
              </a:rPr>
              <a:t>To deliver a series of </a:t>
            </a:r>
            <a:r>
              <a:rPr lang="en-GB" sz="1200" b="1" dirty="0">
                <a:ea typeface="Calibri" panose="020F0502020204030204" pitchFamily="34" charset="0"/>
                <a:cs typeface="Calibri" panose="020F0502020204030204" pitchFamily="34" charset="0"/>
              </a:rPr>
              <a:t>C</a:t>
            </a:r>
            <a:r>
              <a:rPr lang="en-GB" sz="1200" b="1" i="0" dirty="0">
                <a:ea typeface="Calibri" panose="020F0502020204030204" pitchFamily="34" charset="0"/>
                <a:cs typeface="Calibri" panose="020F0502020204030204" pitchFamily="34" charset="0"/>
              </a:rPr>
              <a:t>ultural Awareness </a:t>
            </a:r>
            <a:r>
              <a:rPr lang="en-GB" sz="1200" b="1" dirty="0">
                <a:ea typeface="Calibri" panose="020F0502020204030204" pitchFamily="34" charset="0"/>
                <a:cs typeface="Calibri" panose="020F0502020204030204" pitchFamily="34" charset="0"/>
              </a:rPr>
              <a:t>sessions and interventions</a:t>
            </a:r>
            <a:r>
              <a:rPr lang="en-GB" sz="1200" b="0" i="0" dirty="0">
                <a:ea typeface="Calibri" panose="020F0502020204030204" pitchFamily="34" charset="0"/>
                <a:cs typeface="Calibri" panose="020F0502020204030204" pitchFamily="34" charset="0"/>
              </a:rPr>
              <a:t>, based on GRT community insights, to educate healthcare service providers</a:t>
            </a:r>
            <a:r>
              <a:rPr lang="en-GB" sz="1200" dirty="0">
                <a:ea typeface="Calibri" panose="020F0502020204030204" pitchFamily="34" charset="0"/>
                <a:cs typeface="Calibri" panose="020F0502020204030204" pitchFamily="34" charset="0"/>
              </a:rPr>
              <a:t> about the</a:t>
            </a:r>
            <a:r>
              <a:rPr lang="en-GB" sz="1200" b="0" i="0" dirty="0">
                <a:ea typeface="Calibri" panose="020F0502020204030204" pitchFamily="34" charset="0"/>
                <a:cs typeface="Calibri" panose="020F0502020204030204" pitchFamily="34" charset="0"/>
              </a:rPr>
              <a:t> challenges/barriers </a:t>
            </a:r>
            <a:r>
              <a:rPr lang="en-GB" sz="1200" dirty="0">
                <a:ea typeface="Calibri" panose="020F0502020204030204" pitchFamily="34" charset="0"/>
                <a:cs typeface="Calibri" panose="020F0502020204030204" pitchFamily="34" charset="0"/>
              </a:rPr>
              <a:t>that exist around</a:t>
            </a:r>
            <a:r>
              <a:rPr lang="en-GB" sz="1200" b="0" i="0" dirty="0">
                <a:ea typeface="Calibri" panose="020F0502020204030204" pitchFamily="34" charset="0"/>
                <a:cs typeface="Calibri" panose="020F0502020204030204" pitchFamily="34" charset="0"/>
              </a:rPr>
              <a:t> access to healthcare services and to support ways to overcome these </a:t>
            </a:r>
          </a:p>
          <a:p>
            <a:pPr marL="228600" indent="-228600">
              <a:spcAft>
                <a:spcPts val="600"/>
              </a:spcAft>
              <a:buFont typeface="Arial" panose="020B0604020202020204" pitchFamily="34" charset="0"/>
              <a:buChar char="•"/>
            </a:pPr>
            <a:r>
              <a:rPr lang="en-GB" sz="1200" dirty="0">
                <a:ea typeface="Calibri" panose="020F0502020204030204" pitchFamily="34" charset="0"/>
                <a:cs typeface="Calibri" panose="020F0502020204030204" pitchFamily="34" charset="0"/>
              </a:rPr>
              <a:t>To design and trial</a:t>
            </a:r>
            <a:r>
              <a:rPr lang="en-GB" sz="1200" b="0" i="0" dirty="0">
                <a:ea typeface="Calibri" panose="020F0502020204030204" pitchFamily="34" charset="0"/>
                <a:cs typeface="Calibri" panose="020F0502020204030204" pitchFamily="34" charset="0"/>
              </a:rPr>
              <a:t> </a:t>
            </a:r>
            <a:r>
              <a:rPr lang="en-GB" sz="1200" b="1" i="0" dirty="0">
                <a:ea typeface="Calibri" panose="020F0502020204030204" pitchFamily="34" charset="0"/>
                <a:cs typeface="Calibri" panose="020F0502020204030204" pitchFamily="34" charset="0"/>
              </a:rPr>
              <a:t>alternative methods of health messaging</a:t>
            </a:r>
            <a:r>
              <a:rPr lang="en-GB" sz="1200" b="0" i="0" dirty="0">
                <a:ea typeface="Calibri" panose="020F0502020204030204" pitchFamily="34" charset="0"/>
                <a:cs typeface="Calibri" panose="020F0502020204030204" pitchFamily="34" charset="0"/>
              </a:rPr>
              <a:t>, to accommodate literacy challenges identified within the GRT community, such as using voice notes, QR codes for signposting, and developing secure </a:t>
            </a:r>
            <a:r>
              <a:rPr lang="en-GB" sz="1200" dirty="0" err="1">
                <a:ea typeface="Calibri" panose="020F0502020204030204" pitchFamily="34" charset="0"/>
                <a:cs typeface="Calibri" panose="020F0502020204030204" pitchFamily="34" charset="0"/>
              </a:rPr>
              <a:t>W</a:t>
            </a:r>
            <a:r>
              <a:rPr lang="en-GB" sz="1200" b="0" i="0" dirty="0" err="1">
                <a:ea typeface="Calibri" panose="020F0502020204030204" pitchFamily="34" charset="0"/>
                <a:cs typeface="Calibri" panose="020F0502020204030204" pitchFamily="34" charset="0"/>
              </a:rPr>
              <a:t>hatsapp</a:t>
            </a:r>
            <a:r>
              <a:rPr lang="en-GB" sz="1200" b="0" i="0" dirty="0">
                <a:ea typeface="Calibri" panose="020F0502020204030204" pitchFamily="34" charset="0"/>
                <a:cs typeface="Calibri" panose="020F0502020204030204" pitchFamily="34" charset="0"/>
              </a:rPr>
              <a:t> messaging </a:t>
            </a:r>
          </a:p>
          <a:p>
            <a:pPr marL="228600" indent="-228600">
              <a:spcAft>
                <a:spcPts val="600"/>
              </a:spcAft>
              <a:buFont typeface="Arial" panose="020B0604020202020204" pitchFamily="34" charset="0"/>
              <a:buChar char="•"/>
            </a:pPr>
            <a:r>
              <a:rPr lang="en-GB" sz="1200" dirty="0">
                <a:ea typeface="Calibri" panose="020F0502020204030204" pitchFamily="34" charset="0"/>
                <a:cs typeface="Calibri" panose="020F0502020204030204" pitchFamily="34" charset="0"/>
              </a:rPr>
              <a:t>To bring the delivery of preventative health </a:t>
            </a:r>
            <a:r>
              <a:rPr lang="en-GB" sz="1200" b="0" i="0" dirty="0">
                <a:ea typeface="Calibri" panose="020F0502020204030204" pitchFamily="34" charset="0"/>
                <a:cs typeface="Calibri" panose="020F0502020204030204" pitchFamily="34" charset="0"/>
              </a:rPr>
              <a:t>services directly to the GRT communities, and to improve engagement with Primary Care</a:t>
            </a:r>
          </a:p>
        </p:txBody>
      </p:sp>
      <p:sp>
        <p:nvSpPr>
          <p:cNvPr id="34" name="TextBox 33">
            <a:extLst>
              <a:ext uri="{FF2B5EF4-FFF2-40B4-BE49-F238E27FC236}">
                <a16:creationId xmlns:a16="http://schemas.microsoft.com/office/drawing/2014/main" id="{9ABF452D-724B-1144-3DA1-6F9949F1FA65}"/>
              </a:ext>
            </a:extLst>
          </p:cNvPr>
          <p:cNvSpPr txBox="1"/>
          <p:nvPr/>
        </p:nvSpPr>
        <p:spPr>
          <a:xfrm>
            <a:off x="8238580" y="1723132"/>
            <a:ext cx="3270471" cy="4616648"/>
          </a:xfrm>
          <a:prstGeom prst="rect">
            <a:avLst/>
          </a:prstGeom>
          <a:noFill/>
        </p:spPr>
        <p:txBody>
          <a:bodyPr wrap="square" lIns="91440" tIns="45720" rIns="91440" bIns="45720" anchor="t">
            <a:spAutoFit/>
          </a:bodyPr>
          <a:lstStyle/>
          <a:p>
            <a:pPr marL="171450" indent="-171450">
              <a:spcAft>
                <a:spcPts val="600"/>
              </a:spcAft>
              <a:buFont typeface="Arial" panose="020B0604020202020204" pitchFamily="34" charset="0"/>
              <a:buChar char="•"/>
            </a:pPr>
            <a:r>
              <a:rPr lang="en-GB" sz="1200" b="1" dirty="0">
                <a:ea typeface="Calibri" panose="020F0502020204030204" pitchFamily="34" charset="0"/>
                <a:cs typeface="Calibri" panose="020F0502020204030204" pitchFamily="34" charset="0"/>
              </a:rPr>
              <a:t>GRT Podcast </a:t>
            </a:r>
            <a:r>
              <a:rPr lang="en-GB" sz="1200" dirty="0">
                <a:ea typeface="Calibri" panose="020F0502020204030204" pitchFamily="34" charset="0"/>
                <a:cs typeface="Calibri" panose="020F0502020204030204" pitchFamily="34" charset="0"/>
              </a:rPr>
              <a:t>focused on health and wellbeing, which covers hypertension, has received 147,000 views on YouTube  and 322,600 views on TikTok</a:t>
            </a:r>
          </a:p>
          <a:p>
            <a:pPr marL="171450" indent="-171450">
              <a:spcAft>
                <a:spcPts val="600"/>
              </a:spcAft>
              <a:buFont typeface="Arial" panose="020B0604020202020204" pitchFamily="34" charset="0"/>
              <a:buChar char="•"/>
            </a:pPr>
            <a:r>
              <a:rPr lang="en-GB" sz="1200" b="1" dirty="0">
                <a:ea typeface="Calibri" panose="020F0502020204030204" pitchFamily="34" charset="0"/>
                <a:cs typeface="Calibri" panose="020F0502020204030204" pitchFamily="34" charset="0"/>
              </a:rPr>
              <a:t>Hypertension video</a:t>
            </a:r>
            <a:r>
              <a:rPr lang="en-GB" sz="1200" dirty="0">
                <a:ea typeface="Calibri" panose="020F0502020204030204" pitchFamily="34" charset="0"/>
                <a:cs typeface="Calibri" panose="020F0502020204030204" pitchFamily="34" charset="0"/>
              </a:rPr>
              <a:t>, which is localised to Bedfordshire, has received 267 views and 197 subscribers on YouTube</a:t>
            </a:r>
          </a:p>
          <a:p>
            <a:pPr marL="171450" indent="-171450">
              <a:spcAft>
                <a:spcPts val="600"/>
              </a:spcAft>
              <a:buFont typeface="Arial" panose="020B0604020202020204" pitchFamily="34" charset="0"/>
              <a:buChar char="•"/>
            </a:pPr>
            <a:r>
              <a:rPr lang="en-GB" sz="1200" b="1" i="0" dirty="0">
                <a:ea typeface="Calibri" panose="020F0502020204030204" pitchFamily="34" charset="0"/>
                <a:cs typeface="Calibri" panose="020F0502020204030204" pitchFamily="34" charset="0"/>
              </a:rPr>
              <a:t>549 health education and awareness </a:t>
            </a:r>
            <a:r>
              <a:rPr lang="en-GB" sz="1200" b="0" i="0" dirty="0">
                <a:ea typeface="Calibri" panose="020F0502020204030204" pitchFamily="34" charset="0"/>
                <a:cs typeface="Calibri" panose="020F0502020204030204" pitchFamily="34" charset="0"/>
              </a:rPr>
              <a:t>conversations with GRT residents,  including 110 new blood pressure checks</a:t>
            </a:r>
            <a:endParaRPr lang="en-GB" sz="1200" dirty="0">
              <a:ea typeface="Calibri" panose="020F0502020204030204" pitchFamily="34" charset="0"/>
              <a:cs typeface="Calibri" panose="020F0502020204030204" pitchFamily="34" charset="0"/>
            </a:endParaRPr>
          </a:p>
          <a:p>
            <a:pPr marL="171450" indent="-171450">
              <a:spcAft>
                <a:spcPts val="600"/>
              </a:spcAft>
              <a:buFont typeface="Arial" panose="020B0604020202020204" pitchFamily="34" charset="0"/>
              <a:buChar char="•"/>
            </a:pPr>
            <a:r>
              <a:rPr lang="en-GB" sz="1200" b="0" i="0" dirty="0">
                <a:ea typeface="Calibri"/>
                <a:cs typeface="Calibri"/>
              </a:rPr>
              <a:t>Wider impacts of engagement with health services – </a:t>
            </a:r>
            <a:r>
              <a:rPr lang="en-GB" sz="1200" dirty="0">
                <a:ea typeface="Calibri"/>
                <a:cs typeface="Calibri"/>
              </a:rPr>
              <a:t>discussions around</a:t>
            </a:r>
            <a:r>
              <a:rPr lang="en-GB" sz="1200" b="0" i="0" dirty="0">
                <a:ea typeface="Calibri"/>
                <a:cs typeface="Calibri"/>
              </a:rPr>
              <a:t> screening, immunisation etc</a:t>
            </a:r>
            <a:endParaRPr lang="en-GB" sz="1200" b="0" i="0" dirty="0">
              <a:ea typeface="Calibri" panose="020F0502020204030204" pitchFamily="34" charset="0"/>
              <a:cs typeface="Calibri" panose="020F0502020204030204" pitchFamily="34" charset="0"/>
            </a:endParaRPr>
          </a:p>
          <a:p>
            <a:pPr marL="171450" indent="-171450">
              <a:spcAft>
                <a:spcPts val="600"/>
              </a:spcAft>
              <a:buFont typeface="Arial" panose="020B0604020202020204" pitchFamily="34" charset="0"/>
              <a:buChar char="•"/>
            </a:pPr>
            <a:r>
              <a:rPr lang="en-GB" sz="1200" dirty="0">
                <a:ea typeface="Calibri" panose="020F0502020204030204" pitchFamily="34" charset="0"/>
                <a:cs typeface="Calibri" panose="020F0502020204030204" pitchFamily="34" charset="0"/>
              </a:rPr>
              <a:t>Key learning around the benefits of health professionals being on site and building trust within the community</a:t>
            </a:r>
          </a:p>
          <a:p>
            <a:pPr marL="171450" indent="-171450">
              <a:spcAft>
                <a:spcPts val="600"/>
              </a:spcAft>
              <a:buFont typeface="Arial" panose="020B0604020202020204" pitchFamily="34" charset="0"/>
              <a:buChar char="•"/>
            </a:pPr>
            <a:r>
              <a:rPr lang="en-GB" sz="1200" b="0" i="0" dirty="0">
                <a:ea typeface="Calibri" panose="020F0502020204030204" pitchFamily="34" charset="0"/>
                <a:cs typeface="Calibri" panose="020F0502020204030204" pitchFamily="34" charset="0"/>
              </a:rPr>
              <a:t>Health services joining up and working collaboratively to support engagement with GRT community </a:t>
            </a:r>
            <a:endParaRPr lang="en-GB" sz="1200" dirty="0">
              <a:ea typeface="Calibri" panose="020F0502020204030204" pitchFamily="34" charset="0"/>
              <a:cs typeface="Calibri" panose="020F0502020204030204" pitchFamily="34" charset="0"/>
            </a:endParaRPr>
          </a:p>
          <a:p>
            <a:pPr marL="171450" indent="-171450">
              <a:spcAft>
                <a:spcPts val="600"/>
              </a:spcAft>
              <a:buFont typeface="Arial" panose="020B0604020202020204" pitchFamily="34" charset="0"/>
              <a:buChar char="•"/>
            </a:pPr>
            <a:r>
              <a:rPr lang="en-GB" sz="1200" b="0" i="0" dirty="0">
                <a:ea typeface="Calibri" panose="020F0502020204030204" pitchFamily="34" charset="0"/>
                <a:cs typeface="Calibri" panose="020F0502020204030204" pitchFamily="34" charset="0"/>
              </a:rPr>
              <a:t>Testing </a:t>
            </a:r>
            <a:r>
              <a:rPr lang="en-GB" sz="1200" b="1" i="0" dirty="0">
                <a:ea typeface="Calibri" panose="020F0502020204030204" pitchFamily="34" charset="0"/>
                <a:cs typeface="Calibri" panose="020F0502020204030204" pitchFamily="34" charset="0"/>
              </a:rPr>
              <a:t>Health Passport </a:t>
            </a:r>
            <a:r>
              <a:rPr lang="en-GB" sz="1200" b="0" i="0" dirty="0">
                <a:ea typeface="Calibri" panose="020F0502020204030204" pitchFamily="34" charset="0"/>
                <a:cs typeface="Calibri" panose="020F0502020204030204" pitchFamily="34" charset="0"/>
              </a:rPr>
              <a:t>model to allow adjustments in primary care to support literacy barriers</a:t>
            </a:r>
          </a:p>
        </p:txBody>
      </p:sp>
    </p:spTree>
    <p:extLst>
      <p:ext uri="{BB962C8B-B14F-4D97-AF65-F5344CB8AC3E}">
        <p14:creationId xmlns:p14="http://schemas.microsoft.com/office/powerpoint/2010/main" val="2969014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BE39F-2106-9C5A-B0DA-A40CC75AB801}"/>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B66A3B05-3A0E-DF5A-BFBD-0959E422AA47}"/>
              </a:ext>
            </a:extLst>
          </p:cNvPr>
          <p:cNvGrpSpPr/>
          <p:nvPr/>
        </p:nvGrpSpPr>
        <p:grpSpPr>
          <a:xfrm>
            <a:off x="461176" y="965220"/>
            <a:ext cx="3585140" cy="5446709"/>
            <a:chOff x="548958" y="1706166"/>
            <a:chExt cx="3392061" cy="4464255"/>
          </a:xfrm>
        </p:grpSpPr>
        <p:grpSp>
          <p:nvGrpSpPr>
            <p:cNvPr id="4" name="Group 3">
              <a:extLst>
                <a:ext uri="{FF2B5EF4-FFF2-40B4-BE49-F238E27FC236}">
                  <a16:creationId xmlns:a16="http://schemas.microsoft.com/office/drawing/2014/main" id="{16AB7F6E-A4B9-6B37-C5D5-8BA4C857F32C}"/>
                </a:ext>
              </a:extLst>
            </p:cNvPr>
            <p:cNvGrpSpPr/>
            <p:nvPr/>
          </p:nvGrpSpPr>
          <p:grpSpPr>
            <a:xfrm>
              <a:off x="548958" y="1706166"/>
              <a:ext cx="3392061" cy="4464255"/>
              <a:chOff x="548958" y="1706166"/>
              <a:chExt cx="3392061" cy="4464255"/>
            </a:xfrm>
          </p:grpSpPr>
          <p:sp>
            <p:nvSpPr>
              <p:cNvPr id="6" name="Rectangle 5">
                <a:extLst>
                  <a:ext uri="{FF2B5EF4-FFF2-40B4-BE49-F238E27FC236}">
                    <a16:creationId xmlns:a16="http://schemas.microsoft.com/office/drawing/2014/main" id="{59DDBF62-0D75-D767-03FC-5749FED16E31}"/>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B2A15336-5044-58A7-11E9-18C1BE17C1C4}"/>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E1D5954F-BF00-017C-F707-A187511DE1B5}"/>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61EF9762-5D45-41E7-B666-DAA383083BD2}"/>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DBC2E51A-EC35-B360-F150-E1EB4CDECCBF}"/>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646DAF33-51E4-D291-1688-2833C3E3B1A8}"/>
                  </a:ext>
                </a:extLst>
              </p:cNvPr>
              <p:cNvSpPr txBox="1"/>
              <p:nvPr/>
            </p:nvSpPr>
            <p:spPr>
              <a:xfrm>
                <a:off x="548958" y="2267520"/>
                <a:ext cx="3392061" cy="227035"/>
              </a:xfrm>
              <a:prstGeom prst="rect">
                <a:avLst/>
              </a:prstGeom>
              <a:noFill/>
            </p:spPr>
            <p:txBody>
              <a:bodyPr wrap="square">
                <a:spAutoFit/>
              </a:bodyPr>
              <a:lstStyle/>
              <a:p>
                <a:pPr marL="171450" indent="-171450">
                  <a:spcAft>
                    <a:spcPts val="300"/>
                  </a:spcAft>
                  <a:buFont typeface="Arial" panose="020B0604020202020204" pitchFamily="34" charset="0"/>
                  <a:buChar char="•"/>
                </a:pPr>
                <a:endParaRPr lang="en-GB" sz="1200">
                  <a:ea typeface="Tahoma" panose="020B0604030504040204" pitchFamily="34" charset="0"/>
                  <a:cs typeface="Tahoma" panose="020B0604030504040204" pitchFamily="34" charset="0"/>
                </a:endParaRPr>
              </a:p>
            </p:txBody>
          </p:sp>
        </p:grpSp>
        <p:pic>
          <p:nvPicPr>
            <p:cNvPr id="5" name="Graphic 4" descr="Newspaper with solid fill">
              <a:extLst>
                <a:ext uri="{FF2B5EF4-FFF2-40B4-BE49-F238E27FC236}">
                  <a16:creationId xmlns:a16="http://schemas.microsoft.com/office/drawing/2014/main" id="{E6DCC722-D150-4F8A-4604-137DECCF1B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F74CB953-EF77-1675-28E5-9E07A91B3237}"/>
              </a:ext>
            </a:extLst>
          </p:cNvPr>
          <p:cNvGrpSpPr/>
          <p:nvPr/>
        </p:nvGrpSpPr>
        <p:grpSpPr>
          <a:xfrm>
            <a:off x="4323760" y="965218"/>
            <a:ext cx="3535006" cy="5469405"/>
            <a:chOff x="554355" y="1706166"/>
            <a:chExt cx="3364425" cy="4464255"/>
          </a:xfrm>
        </p:grpSpPr>
        <p:grpSp>
          <p:nvGrpSpPr>
            <p:cNvPr id="13" name="Group 12">
              <a:extLst>
                <a:ext uri="{FF2B5EF4-FFF2-40B4-BE49-F238E27FC236}">
                  <a16:creationId xmlns:a16="http://schemas.microsoft.com/office/drawing/2014/main" id="{EB2C7722-AF93-5253-5BD8-8085B766729C}"/>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AB03158E-0851-D613-E24F-BBB4D049A6B7}"/>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8A82CC5A-6763-A4C3-B6B8-1EF37015A6EF}"/>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7E4262D4-2AC8-2835-EE82-67707DAD2C40}"/>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1AA4A054-6A97-0AC4-8298-5EBA541CE263}"/>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305EF7AE-DA8D-F0B0-1D0A-D315C728D3B6}"/>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FB3BC8A7-46A2-EEC4-C015-29EF1FA0613F}"/>
                  </a:ext>
                </a:extLst>
              </p:cNvPr>
              <p:cNvSpPr txBox="1"/>
              <p:nvPr/>
            </p:nvSpPr>
            <p:spPr>
              <a:xfrm>
                <a:off x="568679" y="2270865"/>
                <a:ext cx="3332501" cy="229041"/>
              </a:xfrm>
              <a:prstGeom prst="rect">
                <a:avLst/>
              </a:prstGeom>
              <a:noFill/>
            </p:spPr>
            <p:txBody>
              <a:bodyPr wrap="square" lIns="91440" tIns="45720" rIns="91440" bIns="45720" anchor="t">
                <a:spAutoFit/>
              </a:bodyPr>
              <a:lstStyle/>
              <a:p>
                <a:pPr lvl="0" defTabSz="203831">
                  <a:spcAft>
                    <a:spcPts val="300"/>
                  </a:spcAft>
                  <a:defRPr/>
                </a:pPr>
                <a:endPar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FF070DDF-C506-C19B-0C4B-AF6591B1A84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05CBC42C-530E-9764-C0E9-67A76425E3E3}"/>
              </a:ext>
            </a:extLst>
          </p:cNvPr>
          <p:cNvGrpSpPr/>
          <p:nvPr/>
        </p:nvGrpSpPr>
        <p:grpSpPr>
          <a:xfrm>
            <a:off x="8112705" y="965219"/>
            <a:ext cx="3549782" cy="5469404"/>
            <a:chOff x="554355" y="1706166"/>
            <a:chExt cx="3364425" cy="4464255"/>
          </a:xfrm>
        </p:grpSpPr>
        <p:grpSp>
          <p:nvGrpSpPr>
            <p:cNvPr id="22" name="Group 21">
              <a:extLst>
                <a:ext uri="{FF2B5EF4-FFF2-40B4-BE49-F238E27FC236}">
                  <a16:creationId xmlns:a16="http://schemas.microsoft.com/office/drawing/2014/main" id="{C79D237D-5D7F-3438-5923-DAA24A1974C1}"/>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7F4E2DD2-8D0D-7366-596D-F1E3BFF36AAE}"/>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0235245F-C175-F279-C56B-A46D4F5A2944}"/>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48849417-3591-087F-C133-922E9EA83785}"/>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F96FC841-B7E6-E84B-745F-85C676648EB7}"/>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2D9A6053-9071-A8B9-CA52-86D00FDF6E68}"/>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D223FEFB-FAF6-F794-8F60-CC901AFA45DA}"/>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FBB443D5-9D70-B6CC-7C87-4356CA49F17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6B4F0673-93BB-972B-EBBE-2E500575A6AF}"/>
              </a:ext>
            </a:extLst>
          </p:cNvPr>
          <p:cNvSpPr txBox="1">
            <a:spLocks/>
          </p:cNvSpPr>
          <p:nvPr/>
        </p:nvSpPr>
        <p:spPr>
          <a:xfrm>
            <a:off x="140544" y="367946"/>
            <a:ext cx="12051456"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a:latin typeface="+mn-lt"/>
                <a:ea typeface="Tahoma" panose="020B0604030504040204" pitchFamily="34" charset="0"/>
                <a:cs typeface="Tahoma" panose="020B0604030504040204" pitchFamily="34" charset="0"/>
              </a:rPr>
              <a:t>10. Practice examples: </a:t>
            </a:r>
            <a:r>
              <a:rPr lang="en-GB" sz="2800" b="0">
                <a:ea typeface="Tahoma"/>
                <a:cs typeface="Tahoma"/>
              </a:rPr>
              <a:t>Surrey - Co-produced JSNA chapter</a:t>
            </a:r>
            <a:endParaRPr lang="en-GB" sz="2800" b="0">
              <a:latin typeface="+mn-lt"/>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D14DDA88-B31B-336C-10A3-04CF39922AC3}"/>
              </a:ext>
            </a:extLst>
          </p:cNvPr>
          <p:cNvSpPr txBox="1"/>
          <p:nvPr/>
        </p:nvSpPr>
        <p:spPr>
          <a:xfrm>
            <a:off x="517044" y="1602532"/>
            <a:ext cx="3562252"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GB" sz="1200" b="1"/>
              <a:t>“It is no use for us to have power in a system that fails to adapt in response to needs and fails to learn from our experiences!” (Expert by experience)</a:t>
            </a:r>
          </a:p>
          <a:p>
            <a:pPr marL="171450" indent="-171450">
              <a:spcAft>
                <a:spcPts val="600"/>
              </a:spcAft>
              <a:buFont typeface="Arial" panose="020B0604020202020204" pitchFamily="34" charset="0"/>
              <a:buChar char="•"/>
            </a:pPr>
            <a:r>
              <a:rPr lang="en-GB" sz="1200" b="1">
                <a:solidFill>
                  <a:srgbClr val="231F20"/>
                </a:solidFill>
              </a:rPr>
              <a:t>Scale: </a:t>
            </a:r>
            <a:r>
              <a:rPr lang="en-GB" sz="1200">
                <a:solidFill>
                  <a:srgbClr val="231F20"/>
                </a:solidFill>
              </a:rPr>
              <a:t>Approximately 336,000 adults in England are experiencing multiple disadvantage (MD), at least 3,000 living in Surrey. The aim was to</a:t>
            </a:r>
            <a:r>
              <a:rPr lang="en-GB" sz="1200"/>
              <a:t> identify the current and future health, care, and wellbeing needs of people experiencing multiple disadvantage in the county.</a:t>
            </a:r>
          </a:p>
          <a:p>
            <a:pPr marL="171450" indent="-171450">
              <a:spcAft>
                <a:spcPts val="600"/>
              </a:spcAft>
              <a:buFont typeface="Arial" panose="020B0604020202020204" pitchFamily="34" charset="0"/>
              <a:buChar char="•"/>
            </a:pPr>
            <a:r>
              <a:rPr lang="en-GB" sz="1200" b="1"/>
              <a:t>Identify gaps and unmet needs:  </a:t>
            </a:r>
            <a:r>
              <a:rPr lang="en-GB" sz="1200"/>
              <a:t>Highlighted the intersectionality of MD: </a:t>
            </a:r>
            <a:r>
              <a:rPr lang="en-GB" sz="1200">
                <a:solidFill>
                  <a:srgbClr val="231F20"/>
                </a:solidFill>
              </a:rPr>
              <a:t>mental health needs, substance use, homelessness, domestic abuse, and contact with the criminal justice system required a progressive and integrated system response.</a:t>
            </a:r>
          </a:p>
          <a:p>
            <a:pPr marL="171450" indent="-171450">
              <a:spcAft>
                <a:spcPts val="600"/>
              </a:spcAft>
              <a:buFont typeface="Arial" panose="020B0604020202020204" pitchFamily="34" charset="0"/>
              <a:buChar char="•"/>
            </a:pPr>
            <a:r>
              <a:rPr lang="en-GB" sz="1200" b="1">
                <a:solidFill>
                  <a:srgbClr val="231F20"/>
                </a:solidFill>
              </a:rPr>
              <a:t>Unified partnership response: </a:t>
            </a:r>
            <a:r>
              <a:rPr lang="en-GB" sz="1200">
                <a:solidFill>
                  <a:srgbClr val="231F20"/>
                </a:solidFill>
              </a:rPr>
              <a:t>Complexity of MD required comprehensive effort from multiple partners to understand the breadth and depth of the challenges in the county.</a:t>
            </a:r>
          </a:p>
          <a:p>
            <a:pPr marL="171450" indent="-171450">
              <a:spcAft>
                <a:spcPts val="600"/>
              </a:spcAft>
              <a:buFont typeface="Arial" panose="020B0604020202020204" pitchFamily="34" charset="0"/>
              <a:buChar char="•"/>
            </a:pPr>
            <a:r>
              <a:rPr lang="en-GB" sz="1200" b="1">
                <a:solidFill>
                  <a:srgbClr val="231F20"/>
                </a:solidFill>
              </a:rPr>
              <a:t>Co-production with experts by experience: </a:t>
            </a:r>
            <a:r>
              <a:rPr lang="en-GB" sz="1200">
                <a:solidFill>
                  <a:srgbClr val="231F20"/>
                </a:solidFill>
              </a:rPr>
              <a:t>Co-produced with Surrey’s Lived Experience Recovery Organisation</a:t>
            </a:r>
            <a:r>
              <a:rPr lang="en-GB" sz="1200"/>
              <a:t> .</a:t>
            </a:r>
            <a:r>
              <a:rPr sz="1200"/>
              <a:t>​</a:t>
            </a:r>
            <a:endParaRPr lang="en-GB" sz="1200">
              <a:cs typeface="Arial"/>
            </a:endParaRPr>
          </a:p>
        </p:txBody>
      </p:sp>
      <p:sp>
        <p:nvSpPr>
          <p:cNvPr id="31" name="TextBox 30">
            <a:extLst>
              <a:ext uri="{FF2B5EF4-FFF2-40B4-BE49-F238E27FC236}">
                <a16:creationId xmlns:a16="http://schemas.microsoft.com/office/drawing/2014/main" id="{945739DE-A977-FA60-F781-626498CD6992}"/>
              </a:ext>
            </a:extLst>
          </p:cNvPr>
          <p:cNvSpPr txBox="1"/>
          <p:nvPr/>
        </p:nvSpPr>
        <p:spPr>
          <a:xfrm>
            <a:off x="4355614" y="1763147"/>
            <a:ext cx="3484659" cy="4539704"/>
          </a:xfrm>
          <a:prstGeom prst="rect">
            <a:avLst/>
          </a:prstGeom>
          <a:noFill/>
        </p:spPr>
        <p:txBody>
          <a:bodyPr wrap="square" lIns="91440" tIns="45720" rIns="91440" bIns="45720" anchor="t">
            <a:spAutoFit/>
          </a:bodyPr>
          <a:lstStyle/>
          <a:p>
            <a:pPr marL="171450" lvl="0" indent="-171450">
              <a:spcAft>
                <a:spcPts val="600"/>
              </a:spcAft>
              <a:buFont typeface="Arial" panose="020B0604020202020204" pitchFamily="34" charset="0"/>
              <a:buChar char="•"/>
              <a:defRPr/>
            </a:pPr>
            <a:r>
              <a:rPr lang="en-GB" sz="1200" b="1" dirty="0">
                <a:solidFill>
                  <a:srgbClr val="231F20"/>
                </a:solidFill>
                <a:latin typeface="Arial" panose="020B0604020202020204"/>
              </a:rPr>
              <a:t>M</a:t>
            </a:r>
            <a:r>
              <a:rPr kumimoji="0" lang="en-GB" sz="1200" b="1" i="0" u="none" strike="noStrike" kern="1200" cap="none" spc="0" normalizeH="0" baseline="0" noProof="0" dirty="0" err="1">
                <a:ln>
                  <a:noFill/>
                </a:ln>
                <a:solidFill>
                  <a:srgbClr val="231F20"/>
                </a:solidFill>
                <a:effectLst/>
                <a:uLnTx/>
                <a:uFillTx/>
                <a:latin typeface="Arial" panose="020B0604020202020204"/>
                <a:ea typeface="+mn-ea"/>
                <a:cs typeface="+mn-cs"/>
              </a:rPr>
              <a:t>ixed</a:t>
            </a:r>
            <a:r>
              <a:rPr kumimoji="0" lang="en-GB" sz="1200" b="1" i="0" u="none" strike="noStrike" kern="1200" cap="none" spc="0" normalizeH="0" baseline="0" noProof="0" dirty="0">
                <a:ln>
                  <a:noFill/>
                </a:ln>
                <a:solidFill>
                  <a:srgbClr val="231F20"/>
                </a:solidFill>
                <a:effectLst/>
                <a:uLnTx/>
                <a:uFillTx/>
                <a:latin typeface="Arial" panose="020B0604020202020204"/>
                <a:ea typeface="+mn-ea"/>
                <a:cs typeface="+mn-cs"/>
              </a:rPr>
              <a:t>-methods approach</a:t>
            </a:r>
            <a:r>
              <a:rPr lang="en-GB" sz="1200" dirty="0">
                <a:solidFill>
                  <a:srgbClr val="231F20"/>
                </a:solidFill>
                <a:latin typeface="Arial" panose="020B0604020202020204"/>
              </a:rPr>
              <a:t> </a:t>
            </a:r>
            <a:r>
              <a:rPr lang="en-GB" sz="1200" dirty="0"/>
              <a:t>used a combination of desk analysis, in-depth interviews, focus group discussions and qualitative and quantitative surveying. Qualitative and quantitative research approaches allowed for a deeper exploration of attitudes and experiences, providing insights into the context and complexity of MD.</a:t>
            </a:r>
            <a:endParaRPr lang="en-GB" sz="1200" dirty="0">
              <a:solidFill>
                <a:srgbClr val="231F20"/>
              </a:solidFill>
              <a:latin typeface="Arial" panose="020B0604020202020204"/>
            </a:endParaRPr>
          </a:p>
          <a:p>
            <a:pPr marL="171450" lvl="0" indent="-171450">
              <a:spcAft>
                <a:spcPts val="600"/>
              </a:spcAft>
              <a:buFont typeface="Arial" panose="020B0604020202020204" pitchFamily="34" charset="0"/>
              <a:buChar char="•"/>
              <a:defRPr/>
            </a:pPr>
            <a:r>
              <a:rPr lang="en-GB" sz="1200" b="1" dirty="0">
                <a:solidFill>
                  <a:srgbClr val="231F20"/>
                </a:solidFill>
                <a:latin typeface="Arial" panose="020B0604020202020204"/>
              </a:rPr>
              <a:t>Exploration and co-designed definition of multiple disadvantage: </a:t>
            </a:r>
            <a:r>
              <a:rPr lang="en-GB" sz="1200" dirty="0">
                <a:solidFill>
                  <a:srgbClr val="231F20"/>
                </a:solidFill>
                <a:latin typeface="Arial" panose="020B0604020202020204"/>
              </a:rPr>
              <a:t>This discussion emphasised the importance of co-production and the unique insight the experts by experience brought to the development of the chapter.</a:t>
            </a:r>
          </a:p>
          <a:p>
            <a:pPr marL="171450" lvl="0" indent="-171450">
              <a:spcAft>
                <a:spcPts val="600"/>
              </a:spcAft>
              <a:buFont typeface="Arial" panose="020B0604020202020204" pitchFamily="34" charset="0"/>
              <a:buChar char="•"/>
              <a:defRPr/>
            </a:pPr>
            <a:r>
              <a:rPr lang="en-GB" sz="1200" b="1" dirty="0">
                <a:solidFill>
                  <a:srgbClr val="231F20"/>
                </a:solidFill>
                <a:latin typeface="Arial" panose="020B0604020202020204"/>
              </a:rPr>
              <a:t>Extensive stakeholder engagement, data analysis, and collaboration: </a:t>
            </a:r>
            <a:r>
              <a:rPr lang="en-GB" sz="1200" dirty="0">
                <a:solidFill>
                  <a:srgbClr val="231F20"/>
                </a:solidFill>
                <a:latin typeface="Arial" panose="020B0604020202020204"/>
              </a:rPr>
              <a:t>Insights</a:t>
            </a:r>
            <a:r>
              <a:rPr lang="en-GB" sz="1200" b="1" dirty="0">
                <a:solidFill>
                  <a:srgbClr val="231F20"/>
                </a:solidFill>
                <a:latin typeface="Arial" panose="020B0604020202020204"/>
              </a:rPr>
              <a:t> </a:t>
            </a:r>
            <a:r>
              <a:rPr lang="en-GB" sz="1200" dirty="0">
                <a:solidFill>
                  <a:srgbClr val="231F20"/>
                </a:solidFill>
                <a:latin typeface="Arial" panose="020B0604020202020204"/>
              </a:rPr>
              <a:t>from health, social care, housing, criminal justice, and the VCSE sector provided a detailed picture of the needs and gaps in service provision.</a:t>
            </a:r>
            <a:endParaRPr lang="en-GB" sz="1200" dirty="0">
              <a:solidFill>
                <a:srgbClr val="231F20"/>
              </a:solidFill>
              <a:latin typeface="Arial" panose="020B0604020202020204"/>
              <a:cs typeface="Arial"/>
            </a:endParaRPr>
          </a:p>
          <a:p>
            <a:pPr marL="285750" lvl="0" indent="-285750">
              <a:buFont typeface="Arial" panose="020B0604020202020204" pitchFamily="34" charset="0"/>
              <a:buChar char="•"/>
              <a:defRPr/>
            </a:pPr>
            <a:endParaRPr lang="en-GB" sz="1100" dirty="0">
              <a:solidFill>
                <a:srgbClr val="231F20"/>
              </a:solidFill>
              <a:latin typeface="Arial" panose="020B0604020202020204"/>
            </a:endParaRPr>
          </a:p>
          <a:p>
            <a:pPr marL="285750" lvl="0" indent="-285750">
              <a:buFont typeface="Arial" panose="020B0604020202020204" pitchFamily="34" charset="0"/>
              <a:buChar char="•"/>
              <a:defRPr/>
            </a:pPr>
            <a:endParaRPr kumimoji="0" lang="en-GB" sz="1100" b="1"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34" name="TextBox 33">
            <a:extLst>
              <a:ext uri="{FF2B5EF4-FFF2-40B4-BE49-F238E27FC236}">
                <a16:creationId xmlns:a16="http://schemas.microsoft.com/office/drawing/2014/main" id="{E7626877-55EE-A94D-E52F-2DB54A566566}"/>
              </a:ext>
            </a:extLst>
          </p:cNvPr>
          <p:cNvSpPr txBox="1"/>
          <p:nvPr/>
        </p:nvSpPr>
        <p:spPr>
          <a:xfrm>
            <a:off x="8103230" y="1598912"/>
            <a:ext cx="3612415" cy="5232202"/>
          </a:xfrm>
          <a:prstGeom prst="rect">
            <a:avLst/>
          </a:prstGeom>
          <a:noFill/>
        </p:spPr>
        <p:txBody>
          <a:bodyPr wrap="square" lIns="91440" tIns="45720" rIns="91440" bIns="45720" anchor="t">
            <a:spAutoFit/>
          </a:bodyPr>
          <a:lstStyle/>
          <a:p>
            <a:pPr>
              <a:spcAft>
                <a:spcPts val="600"/>
              </a:spcAft>
            </a:pPr>
            <a:r>
              <a:rPr lang="en-GB" sz="1200" b="1" dirty="0"/>
              <a:t>Rec. in the JSNA Chapter included</a:t>
            </a:r>
            <a:r>
              <a:rPr lang="en-GB" sz="1200" dirty="0"/>
              <a:t>: the need for dedicated whole system governance; strategic leadership for multiple disadvantage; system wide data maturity including improved data collection and sharing; investment in early intervention and prevention solutions; improved and integrated commissioning with pooling of budgets; and reviews of substance use services.</a:t>
            </a:r>
          </a:p>
          <a:p>
            <a:pPr marL="171450" indent="-171450">
              <a:spcAft>
                <a:spcPts val="600"/>
              </a:spcAft>
              <a:buFont typeface="Arial" panose="020B0604020202020204" pitchFamily="34" charset="0"/>
              <a:buChar char="•"/>
            </a:pPr>
            <a:r>
              <a:rPr lang="en-GB" sz="1200" b="1" dirty="0"/>
              <a:t>Ways of working: </a:t>
            </a:r>
            <a:r>
              <a:rPr lang="en-GB" sz="1200" dirty="0"/>
              <a:t>identified the impact of silo working, leading to fragmented care. </a:t>
            </a:r>
            <a:endParaRPr lang="en-GB" sz="1200" dirty="0">
              <a:cs typeface="Arial"/>
            </a:endParaRPr>
          </a:p>
          <a:p>
            <a:pPr marL="171450" indent="-171450">
              <a:spcAft>
                <a:spcPts val="600"/>
              </a:spcAft>
              <a:buFont typeface="Arial" panose="020B0604020202020204" pitchFamily="34" charset="0"/>
              <a:buChar char="•"/>
            </a:pPr>
            <a:r>
              <a:rPr lang="en-GB" sz="1200" b="1" dirty="0"/>
              <a:t>Feeling abandoned: </a:t>
            </a:r>
            <a:r>
              <a:rPr lang="en-GB" sz="1200" dirty="0"/>
              <a:t>highlighted the gaps and unmet needs in service provision. </a:t>
            </a:r>
            <a:endParaRPr lang="en-GB" sz="1200" dirty="0">
              <a:cs typeface="Arial"/>
            </a:endParaRPr>
          </a:p>
          <a:p>
            <a:pPr marL="171450" indent="-171450">
              <a:spcAft>
                <a:spcPts val="600"/>
              </a:spcAft>
              <a:buFont typeface="Arial" panose="020B0604020202020204" pitchFamily="34" charset="0"/>
              <a:buChar char="•"/>
            </a:pPr>
            <a:r>
              <a:rPr lang="en-GB" sz="1200" b="1" dirty="0"/>
              <a:t>Misheard and misunderstood</a:t>
            </a:r>
            <a:r>
              <a:rPr lang="en-GB" sz="1200" dirty="0"/>
              <a:t>: key to consider impact of stigma and judgement </a:t>
            </a:r>
          </a:p>
          <a:p>
            <a:pPr marL="171450" indent="-171450">
              <a:spcAft>
                <a:spcPts val="600"/>
              </a:spcAft>
              <a:buFont typeface="Arial" panose="020B0604020202020204" pitchFamily="34" charset="0"/>
              <a:buChar char="•"/>
            </a:pPr>
            <a:r>
              <a:rPr lang="en-GB" sz="1200" b="1" dirty="0"/>
              <a:t>One size doesn’t fit all: </a:t>
            </a:r>
            <a:r>
              <a:rPr lang="en-GB" sz="1200" dirty="0"/>
              <a:t>recognition that not all services are designed for people experiencing MD - need for bespoke support </a:t>
            </a:r>
            <a:endParaRPr lang="en-GB" sz="1200" dirty="0">
              <a:cs typeface="Arial"/>
            </a:endParaRPr>
          </a:p>
          <a:p>
            <a:pPr marL="171450" indent="-171450">
              <a:spcAft>
                <a:spcPts val="600"/>
              </a:spcAft>
              <a:buFont typeface="Arial" panose="020B0604020202020204" pitchFamily="34" charset="0"/>
              <a:buChar char="•"/>
            </a:pPr>
            <a:r>
              <a:rPr lang="en-GB" sz="1200" b="1" dirty="0"/>
              <a:t>Overcoming hurdles: </a:t>
            </a:r>
            <a:r>
              <a:rPr lang="en-GB" sz="1200" dirty="0"/>
              <a:t>barriers include eligibility criteria; transport; travel, language and literacy.</a:t>
            </a:r>
          </a:p>
          <a:p>
            <a:pPr marL="171450" indent="-171450">
              <a:spcAft>
                <a:spcPts val="600"/>
              </a:spcAft>
              <a:buFont typeface="Arial" panose="020B0604020202020204" pitchFamily="34" charset="0"/>
              <a:buChar char="•"/>
            </a:pPr>
            <a:r>
              <a:rPr lang="en-GB" sz="1200" b="1" dirty="0"/>
              <a:t>Under pressure</a:t>
            </a:r>
            <a:r>
              <a:rPr lang="en-GB" sz="1200" dirty="0"/>
              <a:t>: strategic challenges can create disruption and discord, in particular, current commissioning structures do not always foster flexibility, choice, and innovation.</a:t>
            </a:r>
            <a:endParaRPr lang="en-GB" sz="1200" dirty="0">
              <a:cs typeface="Arial"/>
            </a:endParaRPr>
          </a:p>
          <a:p>
            <a:pPr marL="171450" indent="-171450">
              <a:buFont typeface="Arial" panose="020B0604020202020204" pitchFamily="34" charset="0"/>
              <a:buChar char="•"/>
            </a:pPr>
            <a:endParaRPr lang="en-GB" sz="1100" dirty="0"/>
          </a:p>
        </p:txBody>
      </p:sp>
    </p:spTree>
    <p:extLst>
      <p:ext uri="{BB962C8B-B14F-4D97-AF65-F5344CB8AC3E}">
        <p14:creationId xmlns:p14="http://schemas.microsoft.com/office/powerpoint/2010/main" val="115745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9B0AE-F3F4-4C3D-2CF0-C11BAE0E7312}"/>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5349B308-4991-D969-7468-6E40DE6C2551}"/>
              </a:ext>
            </a:extLst>
          </p:cNvPr>
          <p:cNvGrpSpPr/>
          <p:nvPr/>
        </p:nvGrpSpPr>
        <p:grpSpPr>
          <a:xfrm>
            <a:off x="466880" y="965221"/>
            <a:ext cx="3555931" cy="5252506"/>
            <a:chOff x="554355" y="1706166"/>
            <a:chExt cx="3364425" cy="4464255"/>
          </a:xfrm>
        </p:grpSpPr>
        <p:grpSp>
          <p:nvGrpSpPr>
            <p:cNvPr id="4" name="Group 3">
              <a:extLst>
                <a:ext uri="{FF2B5EF4-FFF2-40B4-BE49-F238E27FC236}">
                  <a16:creationId xmlns:a16="http://schemas.microsoft.com/office/drawing/2014/main" id="{005513F1-5EF2-BF71-669A-6748F6B5C202}"/>
                </a:ext>
              </a:extLst>
            </p:cNvPr>
            <p:cNvGrpSpPr/>
            <p:nvPr/>
          </p:nvGrpSpPr>
          <p:grpSpPr>
            <a:xfrm>
              <a:off x="554355" y="1706166"/>
              <a:ext cx="3364425" cy="4464255"/>
              <a:chOff x="554355" y="1706166"/>
              <a:chExt cx="3364425" cy="4464255"/>
            </a:xfrm>
          </p:grpSpPr>
          <p:sp>
            <p:nvSpPr>
              <p:cNvPr id="6" name="Rectangle 5">
                <a:extLst>
                  <a:ext uri="{FF2B5EF4-FFF2-40B4-BE49-F238E27FC236}">
                    <a16:creationId xmlns:a16="http://schemas.microsoft.com/office/drawing/2014/main" id="{86240BF3-E42D-7BEF-46CF-BEF803E19A8E}"/>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68C44CC9-BAEB-0F70-4A33-3D57E95764FE}"/>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7AD48696-3C20-075A-166E-392BB474501A}"/>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83E19D36-6DA4-B675-7CE8-D79FB390BCDD}"/>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A162183E-6637-1458-74C6-3EE75E58EF9D}"/>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BB528B59-F3F4-9295-00B3-FE32805D2933}"/>
                  </a:ext>
                </a:extLst>
              </p:cNvPr>
              <p:cNvSpPr txBox="1"/>
              <p:nvPr/>
            </p:nvSpPr>
            <p:spPr>
              <a:xfrm>
                <a:off x="631691" y="2332591"/>
                <a:ext cx="3175001" cy="3740710"/>
              </a:xfrm>
              <a:prstGeom prst="rect">
                <a:avLst/>
              </a:prstGeom>
              <a:noFill/>
            </p:spPr>
            <p:txBody>
              <a:bodyPr wrap="square">
                <a:spAutoFit/>
              </a:bodyPr>
              <a:lstStyle/>
              <a:p>
                <a:pPr marL="171450" indent="-171450">
                  <a:spcAft>
                    <a:spcPts val="1200"/>
                  </a:spcAft>
                  <a:buFont typeface="Arial" panose="020B0604020202020204" pitchFamily="34" charset="0"/>
                  <a:buChar char="•"/>
                </a:pPr>
                <a:r>
                  <a:rPr lang="en-GB" sz="1200" dirty="0">
                    <a:ea typeface="Tahoma" panose="020B0604030504040204" pitchFamily="34" charset="0"/>
                    <a:cs typeface="Tahoma" panose="020B0604030504040204" pitchFamily="34" charset="0"/>
                  </a:rPr>
                  <a:t>People experiencing multiple disadvantage in Plymouth faced significant barriers to accessing universal health services, resulting in </a:t>
                </a:r>
                <a:r>
                  <a:rPr lang="en-GB" sz="1200" b="1" dirty="0">
                    <a:ea typeface="Tahoma" panose="020B0604030504040204" pitchFamily="34" charset="0"/>
                    <a:cs typeface="Tahoma" panose="020B0604030504040204" pitchFamily="34" charset="0"/>
                  </a:rPr>
                  <a:t>repeated crisis presentations. </a:t>
                </a:r>
              </a:p>
              <a:p>
                <a:pPr marL="171450" indent="-171450">
                  <a:spcAft>
                    <a:spcPts val="1200"/>
                  </a:spcAft>
                  <a:buFont typeface="Arial" panose="020B0604020202020204" pitchFamily="34" charset="0"/>
                  <a:buChar char="•"/>
                </a:pPr>
                <a:r>
                  <a:rPr lang="en-GB" sz="1200" b="1" dirty="0">
                    <a:ea typeface="Tahoma" panose="020B0604030504040204" pitchFamily="34" charset="0"/>
                    <a:cs typeface="Tahoma" panose="020B0604030504040204" pitchFamily="34" charset="0"/>
                  </a:rPr>
                  <a:t>Traditional, appointment-based models struggled to meet need</a:t>
                </a:r>
                <a:r>
                  <a:rPr lang="en-GB" sz="1200" dirty="0">
                    <a:ea typeface="Tahoma" panose="020B0604030504040204" pitchFamily="34" charset="0"/>
                    <a:cs typeface="Tahoma" panose="020B0604030504040204" pitchFamily="34" charset="0"/>
                  </a:rPr>
                  <a:t>, leading to high ED attendance, frequent hospital admissions and poor continuity of care. </a:t>
                </a:r>
              </a:p>
              <a:p>
                <a:pPr marL="171450" indent="-171450">
                  <a:spcAft>
                    <a:spcPts val="1200"/>
                  </a:spcAft>
                  <a:buFont typeface="Arial" panose="020B0604020202020204" pitchFamily="34" charset="0"/>
                  <a:buChar char="•"/>
                </a:pPr>
                <a:r>
                  <a:rPr lang="en-GB" sz="1200" dirty="0">
                    <a:ea typeface="Tahoma" panose="020B0604030504040204" pitchFamily="34" charset="0"/>
                    <a:cs typeface="Tahoma" panose="020B0604030504040204" pitchFamily="34" charset="0"/>
                  </a:rPr>
                  <a:t>Health and social care systems were experiencing </a:t>
                </a:r>
                <a:r>
                  <a:rPr lang="en-GB" sz="1200" b="1" dirty="0">
                    <a:ea typeface="Tahoma" panose="020B0604030504040204" pitchFamily="34" charset="0"/>
                    <a:cs typeface="Tahoma" panose="020B0604030504040204" pitchFamily="34" charset="0"/>
                  </a:rPr>
                  <a:t>increasing pressure, </a:t>
                </a:r>
                <a:r>
                  <a:rPr lang="en-GB" sz="1200" dirty="0">
                    <a:ea typeface="Tahoma" panose="020B0604030504040204" pitchFamily="34" charset="0"/>
                    <a:cs typeface="Tahoma" panose="020B0604030504040204" pitchFamily="34" charset="0"/>
                  </a:rPr>
                  <a:t>while austerity disproportionately impacted the most vulnerable.</a:t>
                </a:r>
              </a:p>
              <a:p>
                <a:pPr marL="171450" indent="-171450">
                  <a:spcAft>
                    <a:spcPts val="1200"/>
                  </a:spcAft>
                  <a:buFont typeface="Arial" panose="020B0604020202020204" pitchFamily="34" charset="0"/>
                  <a:buChar char="•"/>
                </a:pPr>
                <a:r>
                  <a:rPr lang="en-GB" sz="1200" dirty="0">
                    <a:ea typeface="Tahoma" panose="020B0604030504040204" pitchFamily="34" charset="0"/>
                    <a:cs typeface="Tahoma" panose="020B0604030504040204" pitchFamily="34" charset="0"/>
                  </a:rPr>
                  <a:t>There were </a:t>
                </a:r>
                <a:r>
                  <a:rPr lang="en-GB" sz="1200" b="1" dirty="0">
                    <a:ea typeface="Tahoma" panose="020B0604030504040204" pitchFamily="34" charset="0"/>
                    <a:cs typeface="Tahoma" panose="020B0604030504040204" pitchFamily="34" charset="0"/>
                  </a:rPr>
                  <a:t>clear whole-system costs of unmet need</a:t>
                </a:r>
                <a:r>
                  <a:rPr lang="en-GB" sz="1200" dirty="0">
                    <a:ea typeface="Tahoma" panose="020B0604030504040204" pitchFamily="34" charset="0"/>
                    <a:cs typeface="Tahoma" panose="020B0604030504040204" pitchFamily="34" charset="0"/>
                  </a:rPr>
                  <a:t>, both in terms of patient outcomes and avoidable use of acute services. </a:t>
                </a:r>
              </a:p>
              <a:p>
                <a:pPr marL="171450" indent="-171450">
                  <a:spcAft>
                    <a:spcPts val="1200"/>
                  </a:spcAft>
                  <a:buFont typeface="Arial" panose="020B0604020202020204" pitchFamily="34" charset="0"/>
                  <a:buChar char="•"/>
                </a:pPr>
                <a:r>
                  <a:rPr lang="en-GB" sz="1200" dirty="0">
                    <a:ea typeface="Tahoma" panose="020B0604030504040204" pitchFamily="34" charset="0"/>
                    <a:cs typeface="Tahoma" panose="020B0604030504040204" pitchFamily="34" charset="0"/>
                  </a:rPr>
                  <a:t>A need was identified for a </a:t>
                </a:r>
                <a:r>
                  <a:rPr lang="en-GB" sz="1200" b="1" dirty="0">
                    <a:ea typeface="Tahoma" panose="020B0604030504040204" pitchFamily="34" charset="0"/>
                    <a:cs typeface="Tahoma" panose="020B0604030504040204" pitchFamily="34" charset="0"/>
                  </a:rPr>
                  <a:t>specialist, trauma-informed, inclusion health pathway </a:t>
                </a:r>
                <a:r>
                  <a:rPr lang="en-GB" sz="1200" dirty="0">
                    <a:ea typeface="Tahoma" panose="020B0604030504040204" pitchFamily="34" charset="0"/>
                    <a:cs typeface="Tahoma" panose="020B0604030504040204" pitchFamily="34" charset="0"/>
                  </a:rPr>
                  <a:t>that could bridge community, hospital, and primary care settings.</a:t>
                </a:r>
              </a:p>
            </p:txBody>
          </p:sp>
        </p:grpSp>
        <p:pic>
          <p:nvPicPr>
            <p:cNvPr id="5" name="Graphic 4" descr="Newspaper with solid fill">
              <a:extLst>
                <a:ext uri="{FF2B5EF4-FFF2-40B4-BE49-F238E27FC236}">
                  <a16:creationId xmlns:a16="http://schemas.microsoft.com/office/drawing/2014/main" id="{5E2985D3-A45E-6F6F-8C0C-18B41E2E6CF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53F75052-FC46-BCBC-7611-679A27D11923}"/>
              </a:ext>
            </a:extLst>
          </p:cNvPr>
          <p:cNvGrpSpPr/>
          <p:nvPr/>
        </p:nvGrpSpPr>
        <p:grpSpPr>
          <a:xfrm>
            <a:off x="4323760" y="965219"/>
            <a:ext cx="3535006" cy="5281055"/>
            <a:chOff x="554355" y="1706166"/>
            <a:chExt cx="3364425" cy="4488519"/>
          </a:xfrm>
        </p:grpSpPr>
        <p:grpSp>
          <p:nvGrpSpPr>
            <p:cNvPr id="13" name="Group 12">
              <a:extLst>
                <a:ext uri="{FF2B5EF4-FFF2-40B4-BE49-F238E27FC236}">
                  <a16:creationId xmlns:a16="http://schemas.microsoft.com/office/drawing/2014/main" id="{43ACAD15-67A3-94C2-9AF9-51AE90981E7E}"/>
                </a:ext>
              </a:extLst>
            </p:cNvPr>
            <p:cNvGrpSpPr/>
            <p:nvPr/>
          </p:nvGrpSpPr>
          <p:grpSpPr>
            <a:xfrm>
              <a:off x="554355" y="1706166"/>
              <a:ext cx="3364425" cy="4488519"/>
              <a:chOff x="554355" y="1706166"/>
              <a:chExt cx="3364425" cy="4488519"/>
            </a:xfrm>
          </p:grpSpPr>
          <p:sp>
            <p:nvSpPr>
              <p:cNvPr id="15" name="Rectangle 14">
                <a:extLst>
                  <a:ext uri="{FF2B5EF4-FFF2-40B4-BE49-F238E27FC236}">
                    <a16:creationId xmlns:a16="http://schemas.microsoft.com/office/drawing/2014/main" id="{C81FC38C-B63F-3AAD-9B78-368857B7DAEB}"/>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D8CEE5BD-87C8-34C4-F8D3-E48F8154B9D2}"/>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68DF94C5-800F-0B0F-0E88-8D1635281C30}"/>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996071E4-80FA-54D6-8CA6-049E3C536BE6}"/>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734D47F2-BD11-04D1-D21F-498930267071}"/>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AF0D674B-6B01-7CAE-8CE8-4F67705A331B}"/>
                  </a:ext>
                </a:extLst>
              </p:cNvPr>
              <p:cNvSpPr txBox="1"/>
              <p:nvPr/>
            </p:nvSpPr>
            <p:spPr>
              <a:xfrm>
                <a:off x="582354" y="2270865"/>
                <a:ext cx="3336426" cy="3923820"/>
              </a:xfrm>
              <a:prstGeom prst="rect">
                <a:avLst/>
              </a:prstGeom>
              <a:noFill/>
            </p:spPr>
            <p:txBody>
              <a:bodyPr wrap="square" lIns="91440" tIns="45720" rIns="91440" bIns="45720" anchor="t">
                <a:spAutoFit/>
              </a:bodyPr>
              <a:lstStyle/>
              <a:p>
                <a:pPr marL="171450" lvl="0"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The </a:t>
                </a:r>
                <a:r>
                  <a:rPr lang="en-GB" sz="1200" u="sng" dirty="0">
                    <a:solidFill>
                      <a:srgbClr val="467886"/>
                    </a:solidFill>
                    <a:ea typeface="Times New Roman" panose="02020603050405020304" pitchFamily="18" charset="0"/>
                    <a:cs typeface="Aptos" panose="020B0004020202020204" pitchFamily="34" charset="0"/>
                    <a:hlinkClick r:id="rId4"/>
                  </a:rPr>
                  <a:t>Health Inclusion Pathway Plymouth (HIPP)</a:t>
                </a:r>
                <a:r>
                  <a:rPr lang="en-GB" sz="1200" dirty="0">
                    <a:ea typeface="Times New Roman" panose="02020603050405020304" pitchFamily="18" charset="0"/>
                    <a:cs typeface="Aptos" panose="020B0004020202020204" pitchFamily="34" charset="0"/>
                  </a:rPr>
                  <a:t> was established, building on a local needs assessment (2020) and Pathway UK’s </a:t>
                </a:r>
                <a:r>
                  <a:rPr lang="en-GB" sz="1200" u="sng" dirty="0">
                    <a:solidFill>
                      <a:srgbClr val="467886"/>
                    </a:solidFill>
                    <a:ea typeface="Times New Roman" panose="02020603050405020304" pitchFamily="18" charset="0"/>
                    <a:cs typeface="Aptos" panose="020B0004020202020204" pitchFamily="34" charset="0"/>
                    <a:hlinkClick r:id="rId5"/>
                  </a:rPr>
                  <a:t>Pathway Partnership Programme</a:t>
                </a:r>
                <a:r>
                  <a:rPr lang="en-GB" sz="1200" dirty="0">
                    <a:ea typeface="Times New Roman" panose="02020603050405020304" pitchFamily="18" charset="0"/>
                    <a:cs typeface="Aptos" panose="020B0004020202020204" pitchFamily="34" charset="0"/>
                  </a:rPr>
                  <a:t>.</a:t>
                </a:r>
                <a:endParaRPr lang="en-GB" sz="1200"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Developed a dedicated, multi-professional team providing community outreach (hostels, day centres, street outreach), inpatient support and admission avoidance and safe discharge planning with housing and community partners</a:t>
                </a:r>
                <a:endParaRPr lang="en-GB" sz="1200"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Embedded the pathways across settings through close collaboration with University Hospitals Plymouth NHS Trust and partnership working with VCSE organisations, housing, substance use and probation services through the Plymouth Alliance</a:t>
                </a:r>
                <a:endParaRPr lang="en-GB" sz="1200"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Delivered proactive, relational care including:</a:t>
                </a:r>
              </a:p>
              <a:p>
                <a:pPr marL="628650" lvl="1"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GP and nursing clinics in community setting </a:t>
                </a:r>
              </a:p>
              <a:p>
                <a:pPr marL="628650" lvl="1"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Hospital duty (5 days a week), MDT working and daily system huddles</a:t>
                </a:r>
                <a:endParaRPr lang="en-GB" sz="1200"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Used data from </a:t>
                </a:r>
                <a:r>
                  <a:rPr lang="en-GB" sz="1200" dirty="0" err="1">
                    <a:ea typeface="Times New Roman" panose="02020603050405020304" pitchFamily="18" charset="0"/>
                    <a:cs typeface="Aptos" panose="020B0004020202020204" pitchFamily="34" charset="0"/>
                  </a:rPr>
                  <a:t>SystmOne</a:t>
                </a:r>
                <a:r>
                  <a:rPr lang="en-GB" sz="1200" dirty="0">
                    <a:ea typeface="Times New Roman" panose="02020603050405020304" pitchFamily="18" charset="0"/>
                    <a:cs typeface="Aptos" panose="020B0004020202020204" pitchFamily="34" charset="0"/>
                  </a:rPr>
                  <a:t>, </a:t>
                </a:r>
                <a:r>
                  <a:rPr lang="en-GB" sz="1200" dirty="0" err="1">
                    <a:ea typeface="Times New Roman" panose="02020603050405020304" pitchFamily="18" charset="0"/>
                    <a:cs typeface="Aptos" panose="020B0004020202020204" pitchFamily="34" charset="0"/>
                  </a:rPr>
                  <a:t>SeeEH</a:t>
                </a:r>
                <a:r>
                  <a:rPr lang="en-GB" sz="1200" dirty="0">
                    <a:ea typeface="Times New Roman" panose="02020603050405020304" pitchFamily="18" charset="0"/>
                    <a:cs typeface="Aptos" panose="020B0004020202020204" pitchFamily="34" charset="0"/>
                  </a:rPr>
                  <a:t> and Power BI dashboards to monitor activity and impact.</a:t>
                </a:r>
                <a:endParaRPr lang="en-GB" sz="1200" dirty="0">
                  <a:ea typeface="Aptos" panose="020B0004020202020204" pitchFamily="34" charset="0"/>
                  <a:cs typeface="Aptos" panose="020B0004020202020204" pitchFamily="34" charset="0"/>
                </a:endParaRPr>
              </a:p>
            </p:txBody>
          </p:sp>
        </p:grpSp>
        <p:pic>
          <p:nvPicPr>
            <p:cNvPr id="14" name="Graphic 13" descr="Open hand with solid fill">
              <a:extLst>
                <a:ext uri="{FF2B5EF4-FFF2-40B4-BE49-F238E27FC236}">
                  <a16:creationId xmlns:a16="http://schemas.microsoft.com/office/drawing/2014/main" id="{B8241DFC-0875-86E8-62E8-C9A3BE09E03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55021C88-EF52-E4DF-F8D9-B38D9106AAC1}"/>
              </a:ext>
            </a:extLst>
          </p:cNvPr>
          <p:cNvGrpSpPr/>
          <p:nvPr/>
        </p:nvGrpSpPr>
        <p:grpSpPr>
          <a:xfrm>
            <a:off x="8112705" y="965219"/>
            <a:ext cx="3549782" cy="5229440"/>
            <a:chOff x="554355" y="1706166"/>
            <a:chExt cx="3364425" cy="4464255"/>
          </a:xfrm>
        </p:grpSpPr>
        <p:grpSp>
          <p:nvGrpSpPr>
            <p:cNvPr id="22" name="Group 21">
              <a:extLst>
                <a:ext uri="{FF2B5EF4-FFF2-40B4-BE49-F238E27FC236}">
                  <a16:creationId xmlns:a16="http://schemas.microsoft.com/office/drawing/2014/main" id="{64755A67-D89F-668C-34D0-120C704B4750}"/>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45E572A5-FEA3-C471-B7B0-AB134C0ABA14}"/>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329BA244-8A77-CA52-4612-9FEAFEF7632F}"/>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6B3A8C99-00E2-787B-BC33-343252077DDA}"/>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A5FB0A5E-A39C-1C73-E333-DFBAD69778F8}"/>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603E9817-55CF-3F82-7A30-AA2E76C6458A}"/>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A9E8D036-496D-37DC-ABBC-10B5653E9F28}"/>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7489CF4A-2DC5-2FC4-DDBA-3769699EE02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D249A921-35C5-0E80-476D-AF68116D2849}"/>
              </a:ext>
            </a:extLst>
          </p:cNvPr>
          <p:cNvSpPr txBox="1">
            <a:spLocks/>
          </p:cNvSpPr>
          <p:nvPr/>
        </p:nvSpPr>
        <p:spPr>
          <a:xfrm>
            <a:off x="140544" y="367946"/>
            <a:ext cx="12051456"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dirty="0">
                <a:latin typeface="+mn-lt"/>
                <a:ea typeface="Tahoma" panose="020B0604030504040204" pitchFamily="34" charset="0"/>
                <a:cs typeface="Tahoma" panose="020B0604030504040204" pitchFamily="34" charset="0"/>
              </a:rPr>
              <a:t>10. Practice examples: </a:t>
            </a:r>
            <a:r>
              <a:rPr lang="en-GB" sz="2800" b="0" dirty="0">
                <a:ea typeface="Tahoma" panose="020B0604030504040204" pitchFamily="34" charset="0"/>
                <a:cs typeface="Tahoma" panose="020B0604030504040204" pitchFamily="34" charset="0"/>
              </a:rPr>
              <a:t>Plymouth - Inclusion health pathway</a:t>
            </a:r>
            <a:endParaRPr lang="en-GB" sz="2800" b="0" dirty="0">
              <a:latin typeface="+mn-lt"/>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DED68E60-2C09-8208-6FD0-EF1ACBC72193}"/>
              </a:ext>
            </a:extLst>
          </p:cNvPr>
          <p:cNvSpPr txBox="1"/>
          <p:nvPr/>
        </p:nvSpPr>
        <p:spPr>
          <a:xfrm>
            <a:off x="8223620" y="1626709"/>
            <a:ext cx="3327952" cy="4616648"/>
          </a:xfrm>
          <a:prstGeom prst="rect">
            <a:avLst/>
          </a:prstGeom>
          <a:noFill/>
        </p:spPr>
        <p:txBody>
          <a:bodyPr wrap="square" lIns="91440" tIns="45720" rIns="91440" bIns="45720" anchor="t">
            <a:spAutoFit/>
          </a:bodyPr>
          <a:lstStyle/>
          <a:p>
            <a:pPr marL="171450" lvl="0"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Targeted inclusion health pathways can significantly reduce acute service use:</a:t>
            </a:r>
            <a:endParaRPr lang="en-GB" sz="1200" dirty="0">
              <a:ea typeface="Aptos" panose="020B0004020202020204" pitchFamily="34" charset="0"/>
              <a:cs typeface="Aptos" panose="020B0004020202020204" pitchFamily="34" charset="0"/>
            </a:endParaRPr>
          </a:p>
          <a:p>
            <a:pPr marL="628650" lvl="1" indent="-171450">
              <a:spcAft>
                <a:spcPts val="600"/>
              </a:spcAft>
              <a:buFont typeface="Arial" panose="020B0604020202020204" pitchFamily="34" charset="0"/>
              <a:buChar char="•"/>
            </a:pPr>
            <a:r>
              <a:rPr lang="en-GB" sz="1200" b="1" dirty="0">
                <a:ea typeface="Times New Roman" panose="02020603050405020304" pitchFamily="18" charset="0"/>
                <a:cs typeface="Aptos" panose="020B0004020202020204" pitchFamily="34" charset="0"/>
              </a:rPr>
              <a:t>38% reduction in acute hospital admissions</a:t>
            </a:r>
            <a:endParaRPr lang="en-GB" sz="1200" b="1" dirty="0">
              <a:ea typeface="Aptos" panose="020B0004020202020204" pitchFamily="34" charset="0"/>
              <a:cs typeface="Aptos" panose="020B0004020202020204" pitchFamily="34" charset="0"/>
            </a:endParaRPr>
          </a:p>
          <a:p>
            <a:pPr marL="628650" lvl="1" indent="-171450">
              <a:spcAft>
                <a:spcPts val="600"/>
              </a:spcAft>
              <a:buFont typeface="Arial" panose="020B0604020202020204" pitchFamily="34" charset="0"/>
              <a:buChar char="•"/>
            </a:pPr>
            <a:r>
              <a:rPr lang="en-GB" sz="1200" b="1" dirty="0">
                <a:ea typeface="Times New Roman" panose="02020603050405020304" pitchFamily="18" charset="0"/>
                <a:cs typeface="Aptos" panose="020B0004020202020204" pitchFamily="34" charset="0"/>
              </a:rPr>
              <a:t>59% reduction in ED attendance among a cohort of complex patients</a:t>
            </a:r>
            <a:endParaRPr lang="en-GB" sz="1200" b="1"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b="1" dirty="0">
                <a:ea typeface="Times New Roman" panose="02020603050405020304" pitchFamily="18" charset="0"/>
                <a:cs typeface="Aptos" panose="020B0004020202020204" pitchFamily="34" charset="0"/>
              </a:rPr>
              <a:t>Relational, place-based care </a:t>
            </a:r>
            <a:r>
              <a:rPr lang="en-GB" sz="1200" dirty="0">
                <a:ea typeface="Times New Roman" panose="02020603050405020304" pitchFamily="18" charset="0"/>
                <a:cs typeface="Aptos" panose="020B0004020202020204" pitchFamily="34" charset="0"/>
              </a:rPr>
              <a:t>is more effective than transactional models for people experiencing multiple-exclusion.</a:t>
            </a:r>
            <a:endParaRPr lang="en-GB" sz="1200"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b="1" dirty="0">
                <a:ea typeface="Times New Roman" panose="02020603050405020304" pitchFamily="18" charset="0"/>
                <a:cs typeface="Aptos" panose="020B0004020202020204" pitchFamily="34" charset="0"/>
              </a:rPr>
              <a:t>Admission avoidance and safe discharge </a:t>
            </a:r>
            <a:r>
              <a:rPr lang="en-GB" sz="1200" dirty="0">
                <a:ea typeface="Times New Roman" panose="02020603050405020304" pitchFamily="18" charset="0"/>
                <a:cs typeface="Aptos" panose="020B0004020202020204" pitchFamily="34" charset="0"/>
              </a:rPr>
              <a:t>require active coordination across housing, health and social care, not just medical input. </a:t>
            </a:r>
            <a:endParaRPr lang="en-GB" sz="1200"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Inclusion health pathways demonstrate that getting it right for the most excluded improves </a:t>
            </a:r>
            <a:r>
              <a:rPr lang="en-GB" sz="1200" b="1" dirty="0">
                <a:ea typeface="Times New Roman" panose="02020603050405020304" pitchFamily="18" charset="0"/>
                <a:cs typeface="Aptos" panose="020B0004020202020204" pitchFamily="34" charset="0"/>
              </a:rPr>
              <a:t>system flow and efficiency overall. </a:t>
            </a:r>
            <a:endParaRPr lang="en-GB" sz="1200" b="1" dirty="0">
              <a:ea typeface="Aptos" panose="020B0004020202020204" pitchFamily="34" charset="0"/>
              <a:cs typeface="Aptos" panose="020B0004020202020204" pitchFamily="34" charset="0"/>
            </a:endParaRPr>
          </a:p>
          <a:p>
            <a:pPr marL="171450" indent="-171450">
              <a:spcAft>
                <a:spcPts val="600"/>
              </a:spcAft>
              <a:buFont typeface="Arial" panose="020B0604020202020204" pitchFamily="34" charset="0"/>
              <a:buChar char="•"/>
            </a:pPr>
            <a:r>
              <a:rPr lang="en-GB" sz="1200" dirty="0">
                <a:ea typeface="Times New Roman" panose="02020603050405020304" pitchFamily="18" charset="0"/>
              </a:rPr>
              <a:t>Sustained impact depends on </a:t>
            </a:r>
            <a:r>
              <a:rPr lang="en-GB" sz="1200" b="1" dirty="0">
                <a:ea typeface="Times New Roman" panose="02020603050405020304" pitchFamily="18" charset="0"/>
              </a:rPr>
              <a:t>workforce support, resilience and system backing</a:t>
            </a:r>
            <a:r>
              <a:rPr lang="en-GB" sz="1200" dirty="0">
                <a:ea typeface="Times New Roman" panose="02020603050405020304" pitchFamily="18" charset="0"/>
              </a:rPr>
              <a:t>, with ongoing challenges around service capacity and 7-day provision</a:t>
            </a:r>
            <a:endParaRPr lang="en-GB" sz="1200" dirty="0"/>
          </a:p>
        </p:txBody>
      </p:sp>
    </p:spTree>
    <p:extLst>
      <p:ext uri="{BB962C8B-B14F-4D97-AF65-F5344CB8AC3E}">
        <p14:creationId xmlns:p14="http://schemas.microsoft.com/office/powerpoint/2010/main" val="4017186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83BB0-1543-1C88-15FC-AB22BF3CEB95}"/>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51B289F-3034-9C04-CC38-E5C675BDA806}"/>
              </a:ext>
            </a:extLst>
          </p:cNvPr>
          <p:cNvGrpSpPr/>
          <p:nvPr/>
        </p:nvGrpSpPr>
        <p:grpSpPr>
          <a:xfrm>
            <a:off x="461176" y="965220"/>
            <a:ext cx="3585140" cy="5196267"/>
            <a:chOff x="548958" y="1706166"/>
            <a:chExt cx="3392061" cy="4464255"/>
          </a:xfrm>
        </p:grpSpPr>
        <p:grpSp>
          <p:nvGrpSpPr>
            <p:cNvPr id="4" name="Group 3">
              <a:extLst>
                <a:ext uri="{FF2B5EF4-FFF2-40B4-BE49-F238E27FC236}">
                  <a16:creationId xmlns:a16="http://schemas.microsoft.com/office/drawing/2014/main" id="{043884EC-C8BF-692B-40BE-E3A49D1426AF}"/>
                </a:ext>
              </a:extLst>
            </p:cNvPr>
            <p:cNvGrpSpPr/>
            <p:nvPr/>
          </p:nvGrpSpPr>
          <p:grpSpPr>
            <a:xfrm>
              <a:off x="548958" y="1706166"/>
              <a:ext cx="3392061" cy="4464255"/>
              <a:chOff x="548958" y="1706166"/>
              <a:chExt cx="3392061" cy="4464255"/>
            </a:xfrm>
          </p:grpSpPr>
          <p:sp>
            <p:nvSpPr>
              <p:cNvPr id="6" name="Rectangle 5">
                <a:extLst>
                  <a:ext uri="{FF2B5EF4-FFF2-40B4-BE49-F238E27FC236}">
                    <a16:creationId xmlns:a16="http://schemas.microsoft.com/office/drawing/2014/main" id="{A0293395-C71E-6570-75EF-77CBFD0E2F88}"/>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F3171E97-3210-B781-66AE-345C7D19D89F}"/>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FB672F73-F402-DBA1-670F-D63734B8C1E5}"/>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65B53310-D22D-8BBD-6249-65C22980A29E}"/>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E4B24EC4-2A62-466A-D446-8403E4E3D9DE}"/>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F3E853B1-FF5D-53E3-C5AA-7BABC98B455C}"/>
                  </a:ext>
                </a:extLst>
              </p:cNvPr>
              <p:cNvSpPr txBox="1"/>
              <p:nvPr/>
            </p:nvSpPr>
            <p:spPr>
              <a:xfrm>
                <a:off x="548958" y="2267520"/>
                <a:ext cx="3392061" cy="227035"/>
              </a:xfrm>
              <a:prstGeom prst="rect">
                <a:avLst/>
              </a:prstGeom>
              <a:noFill/>
            </p:spPr>
            <p:txBody>
              <a:bodyPr wrap="square">
                <a:spAutoFit/>
              </a:bodyPr>
              <a:lstStyle/>
              <a:p>
                <a:pPr marL="171450" indent="-171450">
                  <a:spcAft>
                    <a:spcPts val="300"/>
                  </a:spcAft>
                  <a:buFont typeface="Arial" panose="020B0604020202020204" pitchFamily="34" charset="0"/>
                  <a:buChar char="•"/>
                </a:pPr>
                <a:endParaRPr lang="en-GB" sz="1200">
                  <a:ea typeface="Tahoma" panose="020B0604030504040204" pitchFamily="34" charset="0"/>
                  <a:cs typeface="Tahoma" panose="020B0604030504040204" pitchFamily="34" charset="0"/>
                </a:endParaRPr>
              </a:p>
            </p:txBody>
          </p:sp>
        </p:grpSp>
        <p:pic>
          <p:nvPicPr>
            <p:cNvPr id="5" name="Graphic 4" descr="Newspaper with solid fill">
              <a:extLst>
                <a:ext uri="{FF2B5EF4-FFF2-40B4-BE49-F238E27FC236}">
                  <a16:creationId xmlns:a16="http://schemas.microsoft.com/office/drawing/2014/main" id="{DDA03548-99C9-28A4-FE78-5D9F301A757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75E2A297-EDF0-6376-0955-B25355430A3F}"/>
              </a:ext>
            </a:extLst>
          </p:cNvPr>
          <p:cNvGrpSpPr/>
          <p:nvPr/>
        </p:nvGrpSpPr>
        <p:grpSpPr>
          <a:xfrm>
            <a:off x="4323760" y="965219"/>
            <a:ext cx="3535006" cy="5196268"/>
            <a:chOff x="554355" y="1706166"/>
            <a:chExt cx="3364425" cy="4464255"/>
          </a:xfrm>
        </p:grpSpPr>
        <p:grpSp>
          <p:nvGrpSpPr>
            <p:cNvPr id="13" name="Group 12">
              <a:extLst>
                <a:ext uri="{FF2B5EF4-FFF2-40B4-BE49-F238E27FC236}">
                  <a16:creationId xmlns:a16="http://schemas.microsoft.com/office/drawing/2014/main" id="{E72FF486-9105-46B9-1FF4-C6C96149DE62}"/>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CAB180E6-62EB-9C7F-19B3-31410E15312B}"/>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8D73CE90-B891-72AE-19C9-52B2DAFE4929}"/>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4295D4EE-B38A-8B9B-5A01-42CCF2F587AF}"/>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9A52ADBD-6A53-DFD6-03B9-101F1B276804}"/>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3C6C13AC-A1D9-CDDC-96C7-91B19A9C18B2}"/>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CA7F487F-535C-92F8-4E0B-624CC1E675F5}"/>
                  </a:ext>
                </a:extLst>
              </p:cNvPr>
              <p:cNvSpPr txBox="1"/>
              <p:nvPr/>
            </p:nvSpPr>
            <p:spPr>
              <a:xfrm>
                <a:off x="568679" y="2270865"/>
                <a:ext cx="3332501" cy="229041"/>
              </a:xfrm>
              <a:prstGeom prst="rect">
                <a:avLst/>
              </a:prstGeom>
              <a:noFill/>
            </p:spPr>
            <p:txBody>
              <a:bodyPr wrap="square" lIns="91440" tIns="45720" rIns="91440" bIns="45720" anchor="t">
                <a:spAutoFit/>
              </a:bodyPr>
              <a:lstStyle/>
              <a:p>
                <a:pPr lvl="0" defTabSz="203831">
                  <a:spcAft>
                    <a:spcPts val="300"/>
                  </a:spcAft>
                  <a:defRPr/>
                </a:pPr>
                <a:endPar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BAA43904-16E4-1930-FCFA-704D3E53912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0149D418-5C23-0E4A-E21E-58CA49A8C884}"/>
              </a:ext>
            </a:extLst>
          </p:cNvPr>
          <p:cNvGrpSpPr/>
          <p:nvPr/>
        </p:nvGrpSpPr>
        <p:grpSpPr>
          <a:xfrm>
            <a:off x="8112705" y="965219"/>
            <a:ext cx="3549782" cy="5196268"/>
            <a:chOff x="554355" y="1706166"/>
            <a:chExt cx="3364425" cy="4464255"/>
          </a:xfrm>
        </p:grpSpPr>
        <p:grpSp>
          <p:nvGrpSpPr>
            <p:cNvPr id="22" name="Group 21">
              <a:extLst>
                <a:ext uri="{FF2B5EF4-FFF2-40B4-BE49-F238E27FC236}">
                  <a16:creationId xmlns:a16="http://schemas.microsoft.com/office/drawing/2014/main" id="{D2D103E5-9BD6-D4C7-666E-A6021EA5A57A}"/>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CC9A5BA4-ABFC-F27C-10BB-BE1802FBCA51}"/>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AB313557-60E8-665D-F053-60CDE637403D}"/>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58649835-3B97-536E-0C4D-2D9D2E326742}"/>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195AF71A-39C3-FDB7-6DD6-7B250571B569}"/>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9E1B941F-221C-04E0-B93C-241E5208945F}"/>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794D3E9E-47E7-11F5-37D5-B076115EBAF2}"/>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F93309B1-C6B7-1599-D16F-155DE3A6892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9A9F12DC-7379-1834-1B2B-34CA03670371}"/>
              </a:ext>
            </a:extLst>
          </p:cNvPr>
          <p:cNvSpPr txBox="1">
            <a:spLocks/>
          </p:cNvSpPr>
          <p:nvPr/>
        </p:nvSpPr>
        <p:spPr>
          <a:xfrm>
            <a:off x="140544" y="367946"/>
            <a:ext cx="12051456"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dirty="0">
                <a:latin typeface="+mn-lt"/>
                <a:ea typeface="Tahoma" panose="020B0604030504040204" pitchFamily="34" charset="0"/>
                <a:cs typeface="Tahoma" panose="020B0604030504040204" pitchFamily="34" charset="0"/>
              </a:rPr>
              <a:t>10. Practice examples: </a:t>
            </a:r>
            <a:r>
              <a:rPr lang="en-GB" sz="2800" b="0" dirty="0">
                <a:ea typeface="Tahoma" panose="020B0604030504040204" pitchFamily="34" charset="0"/>
                <a:cs typeface="Tahoma" panose="020B0604030504040204" pitchFamily="34" charset="0"/>
              </a:rPr>
              <a:t>South West - Regional Inclusion Health Group </a:t>
            </a:r>
            <a:endParaRPr lang="en-GB" sz="2800" b="0" dirty="0">
              <a:latin typeface="+mn-lt"/>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F857A35A-E167-39DA-4756-E5A1642E49D4}"/>
              </a:ext>
            </a:extLst>
          </p:cNvPr>
          <p:cNvSpPr txBox="1"/>
          <p:nvPr/>
        </p:nvSpPr>
        <p:spPr>
          <a:xfrm>
            <a:off x="557073" y="1729504"/>
            <a:ext cx="3412415" cy="2908489"/>
          </a:xfrm>
          <a:prstGeom prst="rect">
            <a:avLst/>
          </a:prstGeom>
          <a:noFill/>
        </p:spPr>
        <p:txBody>
          <a:bodyPr wrap="square">
            <a:spAutoFit/>
          </a:bodyPr>
          <a:lstStyle/>
          <a:p>
            <a:pPr marL="171450" lvl="0" indent="-171450">
              <a:spcAft>
                <a:spcPts val="600"/>
              </a:spcAft>
              <a:buFont typeface="Arial" panose="020B0604020202020204" pitchFamily="34" charset="0"/>
              <a:buChar char="•"/>
            </a:pPr>
            <a:r>
              <a:rPr lang="en-GB" sz="1200" b="1" dirty="0">
                <a:ea typeface="Times New Roman" panose="02020603050405020304" pitchFamily="18" charset="0"/>
                <a:cs typeface="Aptos" panose="020B0004020202020204" pitchFamily="34" charset="0"/>
              </a:rPr>
              <a:t>Inclusion health activity in the SW was fragmented </a:t>
            </a:r>
            <a:r>
              <a:rPr lang="en-GB" sz="1200" dirty="0">
                <a:ea typeface="Times New Roman" panose="02020603050405020304" pitchFamily="18" charset="0"/>
                <a:cs typeface="Aptos" panose="020B0004020202020204" pitchFamily="34" charset="0"/>
              </a:rPr>
              <a:t>across ICBs and LA, with variation in priorities, maturity, data, commissioning approaches, and workforce capability.</a:t>
            </a:r>
            <a:endParaRPr lang="en-GB" sz="1200"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National policy intent was not always translating into consistent, practical local delivery.</a:t>
            </a:r>
          </a:p>
          <a:p>
            <a:pPr marL="171450" lvl="0"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Opportunities for shared learning, peer support and system alignment were limited. </a:t>
            </a:r>
            <a:endParaRPr lang="en-GB" sz="1200"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There </a:t>
            </a:r>
            <a:r>
              <a:rPr lang="en-GB" sz="1200" b="1" dirty="0">
                <a:ea typeface="Times New Roman" panose="02020603050405020304" pitchFamily="18" charset="0"/>
                <a:cs typeface="Aptos" panose="020B0004020202020204" pitchFamily="34" charset="0"/>
              </a:rPr>
              <a:t>was no established regional forum to connect NHS England priorities, ICB delivery, public health leadership, and local insights on inclusion health. </a:t>
            </a:r>
            <a:endParaRPr lang="en-GB" sz="1200" b="1" dirty="0">
              <a:ea typeface="Aptos" panose="020B0004020202020204" pitchFamily="34" charset="0"/>
              <a:cs typeface="Aptos" panose="020B0004020202020204" pitchFamily="34" charset="0"/>
            </a:endParaRPr>
          </a:p>
        </p:txBody>
      </p:sp>
      <p:sp>
        <p:nvSpPr>
          <p:cNvPr id="31" name="TextBox 30">
            <a:extLst>
              <a:ext uri="{FF2B5EF4-FFF2-40B4-BE49-F238E27FC236}">
                <a16:creationId xmlns:a16="http://schemas.microsoft.com/office/drawing/2014/main" id="{0FA02B99-A901-7C7B-C7BE-DB65506F16FE}"/>
              </a:ext>
            </a:extLst>
          </p:cNvPr>
          <p:cNvSpPr txBox="1"/>
          <p:nvPr/>
        </p:nvSpPr>
        <p:spPr>
          <a:xfrm>
            <a:off x="4358817" y="1567266"/>
            <a:ext cx="3474366" cy="4462760"/>
          </a:xfrm>
          <a:prstGeom prst="rect">
            <a:avLst/>
          </a:prstGeom>
          <a:noFill/>
        </p:spPr>
        <p:txBody>
          <a:bodyPr wrap="square">
            <a:spAutoFit/>
          </a:bodyPr>
          <a:lstStyle/>
          <a:p>
            <a:pPr marL="171450" lvl="0" indent="-171450">
              <a:spcAft>
                <a:spcPts val="600"/>
              </a:spcAft>
              <a:buFont typeface="Arial" panose="020B0604020202020204" pitchFamily="34" charset="0"/>
              <a:buChar char="•"/>
            </a:pPr>
            <a:r>
              <a:rPr lang="en-GB" sz="1200" b="1" dirty="0">
                <a:ea typeface="Times New Roman" panose="02020603050405020304" pitchFamily="18" charset="0"/>
                <a:cs typeface="Aptos" panose="020B0004020202020204" pitchFamily="34" charset="0"/>
              </a:rPr>
              <a:t>Established the Regional Inclusion Health Group </a:t>
            </a:r>
            <a:r>
              <a:rPr lang="en-GB" sz="1200" dirty="0">
                <a:ea typeface="Times New Roman" panose="02020603050405020304" pitchFamily="18" charset="0"/>
                <a:cs typeface="Aptos" panose="020B0004020202020204" pitchFamily="34" charset="0"/>
              </a:rPr>
              <a:t>(RIHG) as a collaborative forum</a:t>
            </a:r>
            <a:endParaRPr lang="en-GB" sz="1200" dirty="0">
              <a:ea typeface="Aptos" panose="020B0004020202020204" pitchFamily="34" charset="0"/>
              <a:cs typeface="Aptos" panose="020B0004020202020204" pitchFamily="34" charset="0"/>
            </a:endParaRPr>
          </a:p>
          <a:p>
            <a:pPr marL="171450" lvl="0" indent="-171450">
              <a:buFont typeface="Arial" panose="020B0604020202020204" pitchFamily="34" charset="0"/>
              <a:buChar char="•"/>
            </a:pPr>
            <a:r>
              <a:rPr lang="en-GB" sz="1200" b="1" dirty="0">
                <a:ea typeface="Times New Roman" panose="02020603050405020304" pitchFamily="18" charset="0"/>
                <a:cs typeface="Aptos" panose="020B0004020202020204" pitchFamily="34" charset="0"/>
              </a:rPr>
              <a:t>Brought together; </a:t>
            </a:r>
            <a:endParaRPr lang="en-GB" sz="1200" b="1" dirty="0">
              <a:ea typeface="Aptos" panose="020B0004020202020204" pitchFamily="34" charset="0"/>
              <a:cs typeface="Aptos" panose="020B0004020202020204" pitchFamily="34" charset="0"/>
            </a:endParaRPr>
          </a:p>
          <a:p>
            <a:pPr marL="628650" lvl="1" indent="-171450">
              <a:buFont typeface="Arial" panose="020B0604020202020204" pitchFamily="34" charset="0"/>
              <a:buChar char="•"/>
            </a:pPr>
            <a:r>
              <a:rPr lang="en-GB" sz="1200" dirty="0">
                <a:ea typeface="Times New Roman" panose="02020603050405020304" pitchFamily="18" charset="0"/>
                <a:cs typeface="Aptos" panose="020B0004020202020204" pitchFamily="34" charset="0"/>
              </a:rPr>
              <a:t>NHSE regional teams</a:t>
            </a:r>
            <a:endParaRPr lang="en-GB" sz="1200" dirty="0">
              <a:ea typeface="Aptos" panose="020B0004020202020204" pitchFamily="34" charset="0"/>
              <a:cs typeface="Aptos" panose="020B0004020202020204" pitchFamily="34" charset="0"/>
            </a:endParaRPr>
          </a:p>
          <a:p>
            <a:pPr marL="628650" lvl="1" indent="-171450">
              <a:buFont typeface="Arial" panose="020B0604020202020204" pitchFamily="34" charset="0"/>
              <a:buChar char="•"/>
            </a:pPr>
            <a:r>
              <a:rPr lang="en-GB" sz="1200" dirty="0">
                <a:ea typeface="Times New Roman" panose="02020603050405020304" pitchFamily="18" charset="0"/>
                <a:cs typeface="Aptos" panose="020B0004020202020204" pitchFamily="34" charset="0"/>
              </a:rPr>
              <a:t>Inclusion health and health inequalities leads from each ICB</a:t>
            </a:r>
            <a:endParaRPr lang="en-GB" sz="1200" dirty="0">
              <a:ea typeface="Aptos" panose="020B0004020202020204" pitchFamily="34" charset="0"/>
              <a:cs typeface="Aptos" panose="020B0004020202020204" pitchFamily="34" charset="0"/>
            </a:endParaRPr>
          </a:p>
          <a:p>
            <a:pPr marL="628650" lvl="1"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Directors of Public Health and local system partners</a:t>
            </a:r>
            <a:endParaRPr lang="en-GB" sz="1200" dirty="0">
              <a:ea typeface="Aptos" panose="020B0004020202020204" pitchFamily="34" charset="0"/>
              <a:cs typeface="Aptos" panose="020B0004020202020204" pitchFamily="34" charset="0"/>
            </a:endParaRPr>
          </a:p>
          <a:p>
            <a:pPr marL="171450" lvl="0" indent="-171450">
              <a:buFont typeface="Arial" panose="020B0604020202020204" pitchFamily="34" charset="0"/>
              <a:buChar char="•"/>
            </a:pPr>
            <a:r>
              <a:rPr lang="en-GB" sz="1200" b="1" dirty="0">
                <a:ea typeface="Times New Roman" panose="02020603050405020304" pitchFamily="18" charset="0"/>
                <a:cs typeface="Aptos" panose="020B0004020202020204" pitchFamily="34" charset="0"/>
              </a:rPr>
              <a:t>Created a regular structured space </a:t>
            </a:r>
            <a:r>
              <a:rPr lang="en-GB" sz="1200" dirty="0">
                <a:ea typeface="Times New Roman" panose="02020603050405020304" pitchFamily="18" charset="0"/>
                <a:cs typeface="Aptos" panose="020B0004020202020204" pitchFamily="34" charset="0"/>
              </a:rPr>
              <a:t>to; </a:t>
            </a:r>
            <a:endParaRPr lang="en-GB" sz="1200" dirty="0">
              <a:ea typeface="Aptos" panose="020B0004020202020204" pitchFamily="34" charset="0"/>
              <a:cs typeface="Aptos" panose="020B0004020202020204" pitchFamily="34" charset="0"/>
            </a:endParaRPr>
          </a:p>
          <a:p>
            <a:pPr marL="628650" lvl="1" indent="-171450">
              <a:buFont typeface="Arial" panose="020B0604020202020204" pitchFamily="34" charset="0"/>
              <a:buChar char="•"/>
            </a:pPr>
            <a:r>
              <a:rPr lang="en-GB" sz="1200" dirty="0">
                <a:ea typeface="Times New Roman" panose="02020603050405020304" pitchFamily="18" charset="0"/>
                <a:cs typeface="Aptos" panose="020B0004020202020204" pitchFamily="34" charset="0"/>
              </a:rPr>
              <a:t>Share intelligence, data, and emerging evidence</a:t>
            </a:r>
            <a:endParaRPr lang="en-GB" sz="1200" dirty="0">
              <a:ea typeface="Aptos" panose="020B0004020202020204" pitchFamily="34" charset="0"/>
              <a:cs typeface="Aptos" panose="020B0004020202020204" pitchFamily="34" charset="0"/>
            </a:endParaRPr>
          </a:p>
          <a:p>
            <a:pPr marL="628650" lvl="1" indent="-171450">
              <a:buFont typeface="Arial" panose="020B0604020202020204" pitchFamily="34" charset="0"/>
              <a:buChar char="•"/>
            </a:pPr>
            <a:r>
              <a:rPr lang="en-GB" sz="1200" dirty="0">
                <a:ea typeface="Times New Roman" panose="02020603050405020304" pitchFamily="18" charset="0"/>
                <a:cs typeface="Aptos" panose="020B0004020202020204" pitchFamily="34" charset="0"/>
              </a:rPr>
              <a:t>Align national programmes with local priorities</a:t>
            </a:r>
            <a:endParaRPr lang="en-GB" sz="1200" dirty="0">
              <a:ea typeface="Aptos" panose="020B0004020202020204" pitchFamily="34" charset="0"/>
              <a:cs typeface="Aptos" panose="020B0004020202020204" pitchFamily="34" charset="0"/>
            </a:endParaRPr>
          </a:p>
          <a:p>
            <a:pPr marL="628650" lvl="1"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Identify common system barriers and enablers</a:t>
            </a:r>
            <a:endParaRPr lang="en-GB" sz="1200"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Use the group to spot duplication, gaps, and variation, supporting more consistent approaches across the region as appropriate.</a:t>
            </a:r>
            <a:endParaRPr lang="en-GB" sz="1200"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b="1" dirty="0">
                <a:ea typeface="Times New Roman" panose="02020603050405020304" pitchFamily="18" charset="0"/>
                <a:cs typeface="Aptos" panose="020B0004020202020204" pitchFamily="34" charset="0"/>
              </a:rPr>
              <a:t>Enable peer learning </a:t>
            </a:r>
            <a:r>
              <a:rPr lang="en-GB" sz="1200" dirty="0">
                <a:ea typeface="Times New Roman" panose="02020603050405020304" pitchFamily="18" charset="0"/>
                <a:cs typeface="Aptos" panose="020B0004020202020204" pitchFamily="34" charset="0"/>
              </a:rPr>
              <a:t>through practical examples, case discussions and shared problem-solving, rather than formal guidance alone.</a:t>
            </a:r>
            <a:endParaRPr lang="en-GB" sz="1200" dirty="0">
              <a:ea typeface="Aptos" panose="020B0004020202020204" pitchFamily="34" charset="0"/>
              <a:cs typeface="Aptos" panose="020B0004020202020204" pitchFamily="34" charset="0"/>
            </a:endParaRPr>
          </a:p>
        </p:txBody>
      </p:sp>
      <p:sp>
        <p:nvSpPr>
          <p:cNvPr id="34" name="TextBox 33">
            <a:extLst>
              <a:ext uri="{FF2B5EF4-FFF2-40B4-BE49-F238E27FC236}">
                <a16:creationId xmlns:a16="http://schemas.microsoft.com/office/drawing/2014/main" id="{C90E188B-BDF5-EA4A-B97B-89FE14A0E151}"/>
              </a:ext>
            </a:extLst>
          </p:cNvPr>
          <p:cNvSpPr txBox="1"/>
          <p:nvPr/>
        </p:nvSpPr>
        <p:spPr>
          <a:xfrm>
            <a:off x="8159715" y="1680888"/>
            <a:ext cx="3474366" cy="3170099"/>
          </a:xfrm>
          <a:prstGeom prst="rect">
            <a:avLst/>
          </a:prstGeom>
          <a:noFill/>
        </p:spPr>
        <p:txBody>
          <a:bodyPr wrap="square">
            <a:spAutoFit/>
          </a:bodyPr>
          <a:lstStyle/>
          <a:p>
            <a:pPr marL="171450" lvl="0" indent="-171450">
              <a:spcAft>
                <a:spcPts val="600"/>
              </a:spcAft>
              <a:buFont typeface="Arial" panose="020B0604020202020204" pitchFamily="34" charset="0"/>
              <a:buChar char="•"/>
            </a:pPr>
            <a:r>
              <a:rPr lang="en-GB" sz="1200" b="1" dirty="0">
                <a:ea typeface="Times New Roman" panose="02020603050405020304" pitchFamily="18" charset="0"/>
                <a:cs typeface="Aptos" panose="020B0004020202020204" pitchFamily="34" charset="0"/>
              </a:rPr>
              <a:t>Regional coordination adds value for inclusion health</a:t>
            </a:r>
            <a:r>
              <a:rPr lang="en-GB" sz="1200" dirty="0">
                <a:ea typeface="Times New Roman" panose="02020603050405020304" pitchFamily="18" charset="0"/>
                <a:cs typeface="Aptos" panose="020B0004020202020204" pitchFamily="34" charset="0"/>
              </a:rPr>
              <a:t>, where accountability and delivery are shared across systems.</a:t>
            </a:r>
            <a:endParaRPr lang="en-GB" sz="1200"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dirty="0">
                <a:ea typeface="Times New Roman" panose="02020603050405020304" pitchFamily="18" charset="0"/>
                <a:cs typeface="Aptos" panose="020B0004020202020204" pitchFamily="34" charset="0"/>
              </a:rPr>
              <a:t>A </a:t>
            </a:r>
            <a:r>
              <a:rPr lang="en-GB" sz="1200" b="1" dirty="0">
                <a:ea typeface="Times New Roman" panose="02020603050405020304" pitchFamily="18" charset="0"/>
                <a:cs typeface="Aptos" panose="020B0004020202020204" pitchFamily="34" charset="0"/>
              </a:rPr>
              <a:t>trusted, relational forum </a:t>
            </a:r>
            <a:r>
              <a:rPr lang="en-GB" sz="1200" dirty="0">
                <a:ea typeface="Times New Roman" panose="02020603050405020304" pitchFamily="18" charset="0"/>
                <a:cs typeface="Aptos" panose="020B0004020202020204" pitchFamily="34" charset="0"/>
              </a:rPr>
              <a:t>supports consistency, confidence, and pace.</a:t>
            </a:r>
            <a:endParaRPr lang="en-GB" sz="1200"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b="1" dirty="0">
                <a:ea typeface="Times New Roman" panose="02020603050405020304" pitchFamily="18" charset="0"/>
                <a:cs typeface="Aptos" panose="020B0004020202020204" pitchFamily="34" charset="0"/>
              </a:rPr>
              <a:t>Peer learning is highly effective in translating policy into practice</a:t>
            </a:r>
            <a:r>
              <a:rPr lang="en-GB" sz="1200" dirty="0">
                <a:ea typeface="Times New Roman" panose="02020603050405020304" pitchFamily="18" charset="0"/>
                <a:cs typeface="Aptos" panose="020B0004020202020204" pitchFamily="34" charset="0"/>
              </a:rPr>
              <a:t>, particularly for complex population groups.</a:t>
            </a:r>
            <a:endParaRPr lang="en-GB" sz="1200"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b="1" dirty="0">
                <a:ea typeface="Times New Roman" panose="02020603050405020304" pitchFamily="18" charset="0"/>
                <a:cs typeface="Aptos" panose="020B0004020202020204" pitchFamily="34" charset="0"/>
              </a:rPr>
              <a:t>Inclusion health benefits </a:t>
            </a:r>
            <a:r>
              <a:rPr lang="en-GB" sz="1200" dirty="0">
                <a:ea typeface="Times New Roman" panose="02020603050405020304" pitchFamily="18" charset="0"/>
                <a:cs typeface="Aptos" panose="020B0004020202020204" pitchFamily="34" charset="0"/>
              </a:rPr>
              <a:t>from being addressed across policy, commissioning, workforce, data, and service design together, rather than in silos. </a:t>
            </a:r>
            <a:endParaRPr lang="en-GB" sz="1200" dirty="0">
              <a:ea typeface="Aptos" panose="020B0004020202020204" pitchFamily="34" charset="0"/>
              <a:cs typeface="Aptos" panose="020B0004020202020204" pitchFamily="34" charset="0"/>
            </a:endParaRPr>
          </a:p>
          <a:p>
            <a:pPr marL="171450" lvl="0" indent="-171450">
              <a:spcAft>
                <a:spcPts val="600"/>
              </a:spcAft>
              <a:buFont typeface="Arial" panose="020B0604020202020204" pitchFamily="34" charset="0"/>
              <a:buChar char="•"/>
            </a:pPr>
            <a:r>
              <a:rPr lang="en-GB" sz="1200" b="1" dirty="0">
                <a:ea typeface="Times New Roman" panose="02020603050405020304" pitchFamily="18" charset="0"/>
                <a:cs typeface="Aptos" panose="020B0004020202020204" pitchFamily="34" charset="0"/>
              </a:rPr>
              <a:t>Sustained progress relies on ongoing relationships and shared ownership, not time-limited initiatives</a:t>
            </a:r>
            <a:r>
              <a:rPr lang="en-GB" sz="1200" dirty="0">
                <a:ea typeface="Times New Roman" panose="02020603050405020304" pitchFamily="18" charset="0"/>
                <a:cs typeface="Aptos" panose="020B0004020202020204" pitchFamily="34" charset="0"/>
              </a:rPr>
              <a:t>. </a:t>
            </a:r>
            <a:endParaRPr lang="en-GB" sz="1200" dirty="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978072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8AC14-122C-5437-9EBE-CB26B22637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2776BC84-6DA5-E713-C1A7-EE4770DADF67}"/>
              </a:ext>
            </a:extLst>
          </p:cNvPr>
          <p:cNvGrpSpPr/>
          <p:nvPr/>
        </p:nvGrpSpPr>
        <p:grpSpPr>
          <a:xfrm>
            <a:off x="461176" y="965221"/>
            <a:ext cx="3585140" cy="5252506"/>
            <a:chOff x="548958" y="1706166"/>
            <a:chExt cx="3392061" cy="4464255"/>
          </a:xfrm>
        </p:grpSpPr>
        <p:grpSp>
          <p:nvGrpSpPr>
            <p:cNvPr id="4" name="Group 3">
              <a:extLst>
                <a:ext uri="{FF2B5EF4-FFF2-40B4-BE49-F238E27FC236}">
                  <a16:creationId xmlns:a16="http://schemas.microsoft.com/office/drawing/2014/main" id="{646628B3-8D08-295A-3947-391529AC6306}"/>
                </a:ext>
              </a:extLst>
            </p:cNvPr>
            <p:cNvGrpSpPr/>
            <p:nvPr/>
          </p:nvGrpSpPr>
          <p:grpSpPr>
            <a:xfrm>
              <a:off x="548958" y="1706166"/>
              <a:ext cx="3392061" cy="4464255"/>
              <a:chOff x="548958" y="1706166"/>
              <a:chExt cx="3392061" cy="4464255"/>
            </a:xfrm>
          </p:grpSpPr>
          <p:sp>
            <p:nvSpPr>
              <p:cNvPr id="6" name="Rectangle 5">
                <a:extLst>
                  <a:ext uri="{FF2B5EF4-FFF2-40B4-BE49-F238E27FC236}">
                    <a16:creationId xmlns:a16="http://schemas.microsoft.com/office/drawing/2014/main" id="{0476AEDC-55F7-49C3-DFCA-E42F350F8E34}"/>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id="{BD669E45-2F4D-A20B-81E7-749DF8F95670}"/>
                  </a:ext>
                </a:extLst>
              </p:cNvPr>
              <p:cNvGrpSpPr/>
              <p:nvPr/>
            </p:nvGrpSpPr>
            <p:grpSpPr>
              <a:xfrm>
                <a:off x="554355" y="1706166"/>
                <a:ext cx="3364425" cy="519798"/>
                <a:chOff x="554355" y="1706166"/>
                <a:chExt cx="3364425" cy="519798"/>
              </a:xfrm>
            </p:grpSpPr>
            <p:sp>
              <p:nvSpPr>
                <p:cNvPr id="10" name="Rectangle 9">
                  <a:extLst>
                    <a:ext uri="{FF2B5EF4-FFF2-40B4-BE49-F238E27FC236}">
                      <a16:creationId xmlns:a16="http://schemas.microsoft.com/office/drawing/2014/main" id="{ABD786BE-A29D-C415-A15C-B373361508F6}"/>
                    </a:ext>
                  </a:extLst>
                </p:cNvPr>
                <p:cNvSpPr/>
                <p:nvPr/>
              </p:nvSpPr>
              <p:spPr>
                <a:xfrm>
                  <a:off x="806125" y="1708726"/>
                  <a:ext cx="3112655" cy="517237"/>
                </a:xfrm>
                <a:prstGeom prst="rect">
                  <a:avLst/>
                </a:prstGeom>
                <a:solidFill>
                  <a:srgbClr val="0580A7"/>
                </a:solidFill>
                <a:ln w="12700" cap="flat" cmpd="sng" algn="ctr">
                  <a:noFill/>
                  <a:prstDash val="solid"/>
                  <a:miter lim="800000"/>
                </a:ln>
                <a:effectLst/>
              </p:spPr>
              <p:txBody>
                <a:bodyPr rtlCol="0" anchor="ctr"/>
                <a:lstStyle/>
                <a:p>
                  <a:pPr algn="ctr" defTabSz="1038995">
                    <a:spcAft>
                      <a:spcPts val="300"/>
                    </a:spcAft>
                    <a:defRPr/>
                  </a:pPr>
                  <a:r>
                    <a:rPr lang="en-GB" b="1" kern="0">
                      <a:solidFill>
                        <a:schemeClr val="bg1"/>
                      </a:solidFill>
                      <a:ea typeface="Tahoma" panose="020B0604030504040204" pitchFamily="34" charset="0"/>
                      <a:cs typeface="Tahoma" panose="020B0604030504040204" pitchFamily="34" charset="0"/>
                    </a:rPr>
                    <a:t>Context and challenge</a:t>
                  </a:r>
                  <a:endPar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1" name="Oval 10">
                  <a:extLst>
                    <a:ext uri="{FF2B5EF4-FFF2-40B4-BE49-F238E27FC236}">
                      <a16:creationId xmlns:a16="http://schemas.microsoft.com/office/drawing/2014/main" id="{D557B573-686E-1608-B404-1167407ABC94}"/>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8" name="Oval 7">
                <a:extLst>
                  <a:ext uri="{FF2B5EF4-FFF2-40B4-BE49-F238E27FC236}">
                    <a16:creationId xmlns:a16="http://schemas.microsoft.com/office/drawing/2014/main" id="{D842E7F3-987B-CA75-220E-97345071080F}"/>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AECE07B5-501D-2D79-0803-30C9F042FAF4}"/>
                  </a:ext>
                </a:extLst>
              </p:cNvPr>
              <p:cNvSpPr txBox="1"/>
              <p:nvPr/>
            </p:nvSpPr>
            <p:spPr>
              <a:xfrm>
                <a:off x="548958" y="2267520"/>
                <a:ext cx="3392061" cy="227035"/>
              </a:xfrm>
              <a:prstGeom prst="rect">
                <a:avLst/>
              </a:prstGeom>
              <a:noFill/>
            </p:spPr>
            <p:txBody>
              <a:bodyPr wrap="square">
                <a:spAutoFit/>
              </a:bodyPr>
              <a:lstStyle/>
              <a:p>
                <a:pPr marL="171450" indent="-171450">
                  <a:spcAft>
                    <a:spcPts val="300"/>
                  </a:spcAft>
                  <a:buFont typeface="Arial" panose="020B0604020202020204" pitchFamily="34" charset="0"/>
                  <a:buChar char="•"/>
                </a:pPr>
                <a:endParaRPr lang="en-GB" sz="1200">
                  <a:ea typeface="Tahoma" panose="020B0604030504040204" pitchFamily="34" charset="0"/>
                  <a:cs typeface="Tahoma" panose="020B0604030504040204" pitchFamily="34" charset="0"/>
                </a:endParaRPr>
              </a:p>
            </p:txBody>
          </p:sp>
        </p:grpSp>
        <p:pic>
          <p:nvPicPr>
            <p:cNvPr id="5" name="Graphic 4" descr="Newspaper with solid fill">
              <a:extLst>
                <a:ext uri="{FF2B5EF4-FFF2-40B4-BE49-F238E27FC236}">
                  <a16:creationId xmlns:a16="http://schemas.microsoft.com/office/drawing/2014/main" id="{9E68238C-F4AF-6E2E-A8DF-CF465B14102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3615" y="1757634"/>
              <a:ext cx="400949" cy="400949"/>
            </a:xfrm>
            <a:prstGeom prst="rect">
              <a:avLst/>
            </a:prstGeom>
          </p:spPr>
        </p:pic>
      </p:grpSp>
      <p:grpSp>
        <p:nvGrpSpPr>
          <p:cNvPr id="12" name="Group 11">
            <a:extLst>
              <a:ext uri="{FF2B5EF4-FFF2-40B4-BE49-F238E27FC236}">
                <a16:creationId xmlns:a16="http://schemas.microsoft.com/office/drawing/2014/main" id="{54F72FAA-A3BC-CBA8-76CE-4CC8B63A72BA}"/>
              </a:ext>
            </a:extLst>
          </p:cNvPr>
          <p:cNvGrpSpPr/>
          <p:nvPr/>
        </p:nvGrpSpPr>
        <p:grpSpPr>
          <a:xfrm>
            <a:off x="4323760" y="965219"/>
            <a:ext cx="3535006" cy="5252507"/>
            <a:chOff x="554355" y="1706166"/>
            <a:chExt cx="3364425" cy="4464255"/>
          </a:xfrm>
        </p:grpSpPr>
        <p:grpSp>
          <p:nvGrpSpPr>
            <p:cNvPr id="13" name="Group 12">
              <a:extLst>
                <a:ext uri="{FF2B5EF4-FFF2-40B4-BE49-F238E27FC236}">
                  <a16:creationId xmlns:a16="http://schemas.microsoft.com/office/drawing/2014/main" id="{E2202E04-0F8A-72AC-5580-509D74457DB2}"/>
                </a:ext>
              </a:extLst>
            </p:cNvPr>
            <p:cNvGrpSpPr/>
            <p:nvPr/>
          </p:nvGrpSpPr>
          <p:grpSpPr>
            <a:xfrm>
              <a:off x="554355" y="1706166"/>
              <a:ext cx="3364425" cy="4464255"/>
              <a:chOff x="554355" y="1706166"/>
              <a:chExt cx="3364425" cy="4464255"/>
            </a:xfrm>
          </p:grpSpPr>
          <p:sp>
            <p:nvSpPr>
              <p:cNvPr id="15" name="Rectangle 14">
                <a:extLst>
                  <a:ext uri="{FF2B5EF4-FFF2-40B4-BE49-F238E27FC236}">
                    <a16:creationId xmlns:a16="http://schemas.microsoft.com/office/drawing/2014/main" id="{1372720F-521D-A572-28E9-E719333F98F1}"/>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B1518B0F-2B8A-44CC-6460-B104F5E09691}"/>
                  </a:ext>
                </a:extLst>
              </p:cNvPr>
              <p:cNvGrpSpPr/>
              <p:nvPr/>
            </p:nvGrpSpPr>
            <p:grpSpPr>
              <a:xfrm>
                <a:off x="554355" y="1706166"/>
                <a:ext cx="3364425" cy="519798"/>
                <a:chOff x="554355" y="1706166"/>
                <a:chExt cx="3364425" cy="519798"/>
              </a:xfrm>
            </p:grpSpPr>
            <p:sp>
              <p:nvSpPr>
                <p:cNvPr id="19" name="Rectangle 18">
                  <a:extLst>
                    <a:ext uri="{FF2B5EF4-FFF2-40B4-BE49-F238E27FC236}">
                      <a16:creationId xmlns:a16="http://schemas.microsoft.com/office/drawing/2014/main" id="{BB728AAA-4E69-144A-3104-548B8843C5C1}"/>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Action</a:t>
                  </a:r>
                </a:p>
              </p:txBody>
            </p:sp>
            <p:sp>
              <p:nvSpPr>
                <p:cNvPr id="20" name="Oval 19">
                  <a:extLst>
                    <a:ext uri="{FF2B5EF4-FFF2-40B4-BE49-F238E27FC236}">
                      <a16:creationId xmlns:a16="http://schemas.microsoft.com/office/drawing/2014/main" id="{01D18F53-2A98-AE61-B06F-F898B9C65F73}"/>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17" name="Oval 16">
                <a:extLst>
                  <a:ext uri="{FF2B5EF4-FFF2-40B4-BE49-F238E27FC236}">
                    <a16:creationId xmlns:a16="http://schemas.microsoft.com/office/drawing/2014/main" id="{5037BD0C-48E5-0C79-03BD-A267DE88E1CF}"/>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25AD8E79-31ED-0CCA-D37A-5C3B8188849F}"/>
                  </a:ext>
                </a:extLst>
              </p:cNvPr>
              <p:cNvSpPr txBox="1"/>
              <p:nvPr/>
            </p:nvSpPr>
            <p:spPr>
              <a:xfrm>
                <a:off x="568679" y="2270865"/>
                <a:ext cx="3332501" cy="229041"/>
              </a:xfrm>
              <a:prstGeom prst="rect">
                <a:avLst/>
              </a:prstGeom>
              <a:noFill/>
            </p:spPr>
            <p:txBody>
              <a:bodyPr wrap="square" lIns="91440" tIns="45720" rIns="91440" bIns="45720" anchor="t">
                <a:spAutoFit/>
              </a:bodyPr>
              <a:lstStyle/>
              <a:p>
                <a:pPr lvl="0" defTabSz="203831">
                  <a:spcAft>
                    <a:spcPts val="300"/>
                  </a:spcAft>
                  <a:defRPr/>
                </a:pPr>
                <a:endParaRPr kumimoji="0" lang="en-GB" sz="1200" i="0" u="none" strike="noStrike" kern="0" cap="none" spc="0" normalizeH="0" baseline="0" noProof="0">
                  <a:ln>
                    <a:noFill/>
                  </a:ln>
                  <a:solidFill>
                    <a:srgbClr val="242424"/>
                  </a:solidFill>
                  <a:effectLst/>
                  <a:uLnTx/>
                  <a:uFillTx/>
                  <a:ea typeface="Tahoma" panose="020B0604030504040204" pitchFamily="34" charset="0"/>
                  <a:cs typeface="Tahoma" panose="020B0604030504040204" pitchFamily="34" charset="0"/>
                </a:endParaRPr>
              </a:p>
            </p:txBody>
          </p:sp>
        </p:grpSp>
        <p:pic>
          <p:nvPicPr>
            <p:cNvPr id="14" name="Graphic 13" descr="Open hand with solid fill">
              <a:extLst>
                <a:ext uri="{FF2B5EF4-FFF2-40B4-BE49-F238E27FC236}">
                  <a16:creationId xmlns:a16="http://schemas.microsoft.com/office/drawing/2014/main" id="{46DF9766-DDDF-6951-A6CE-7F2DA6EC2F7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3615" y="1757634"/>
              <a:ext cx="400949" cy="400949"/>
            </a:xfrm>
            <a:prstGeom prst="rect">
              <a:avLst/>
            </a:prstGeom>
          </p:spPr>
        </p:pic>
      </p:grpSp>
      <p:grpSp>
        <p:nvGrpSpPr>
          <p:cNvPr id="21" name="Group 20">
            <a:extLst>
              <a:ext uri="{FF2B5EF4-FFF2-40B4-BE49-F238E27FC236}">
                <a16:creationId xmlns:a16="http://schemas.microsoft.com/office/drawing/2014/main" id="{4A78B1B5-03A0-7551-D588-0FD8634D3A06}"/>
              </a:ext>
            </a:extLst>
          </p:cNvPr>
          <p:cNvGrpSpPr/>
          <p:nvPr/>
        </p:nvGrpSpPr>
        <p:grpSpPr>
          <a:xfrm>
            <a:off x="8112705" y="965219"/>
            <a:ext cx="3549782" cy="5229440"/>
            <a:chOff x="554355" y="1706166"/>
            <a:chExt cx="3364425" cy="4464255"/>
          </a:xfrm>
        </p:grpSpPr>
        <p:grpSp>
          <p:nvGrpSpPr>
            <p:cNvPr id="22" name="Group 21">
              <a:extLst>
                <a:ext uri="{FF2B5EF4-FFF2-40B4-BE49-F238E27FC236}">
                  <a16:creationId xmlns:a16="http://schemas.microsoft.com/office/drawing/2014/main" id="{17343EB7-0E04-E427-F4B8-A8D3ACF62365}"/>
                </a:ext>
              </a:extLst>
            </p:cNvPr>
            <p:cNvGrpSpPr/>
            <p:nvPr/>
          </p:nvGrpSpPr>
          <p:grpSpPr>
            <a:xfrm>
              <a:off x="554355" y="1706166"/>
              <a:ext cx="3364425" cy="4464255"/>
              <a:chOff x="554355" y="1706166"/>
              <a:chExt cx="3364425" cy="4464255"/>
            </a:xfrm>
          </p:grpSpPr>
          <p:sp>
            <p:nvSpPr>
              <p:cNvPr id="24" name="Rectangle 23">
                <a:extLst>
                  <a:ext uri="{FF2B5EF4-FFF2-40B4-BE49-F238E27FC236}">
                    <a16:creationId xmlns:a16="http://schemas.microsoft.com/office/drawing/2014/main" id="{F6F56307-A19F-E1F5-76A7-B6D116A1AFA1}"/>
                  </a:ext>
                </a:extLst>
              </p:cNvPr>
              <p:cNvSpPr/>
              <p:nvPr/>
            </p:nvSpPr>
            <p:spPr>
              <a:xfrm>
                <a:off x="554355" y="1958109"/>
                <a:ext cx="3364425" cy="4212312"/>
              </a:xfrm>
              <a:prstGeom prst="rect">
                <a:avLst/>
              </a:prstGeom>
              <a:solidFill>
                <a:srgbClr val="CDECF2"/>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AD98121A-A8BE-7962-9363-58ACE0598562}"/>
                  </a:ext>
                </a:extLst>
              </p:cNvPr>
              <p:cNvGrpSpPr/>
              <p:nvPr/>
            </p:nvGrpSpPr>
            <p:grpSpPr>
              <a:xfrm>
                <a:off x="554355" y="1706166"/>
                <a:ext cx="3364425" cy="519798"/>
                <a:chOff x="554355" y="1706166"/>
                <a:chExt cx="3364425" cy="519798"/>
              </a:xfrm>
            </p:grpSpPr>
            <p:sp>
              <p:nvSpPr>
                <p:cNvPr id="28" name="Rectangle 27">
                  <a:extLst>
                    <a:ext uri="{FF2B5EF4-FFF2-40B4-BE49-F238E27FC236}">
                      <a16:creationId xmlns:a16="http://schemas.microsoft.com/office/drawing/2014/main" id="{9B236A3C-BCF5-DD5C-63D1-45BACECC7B39}"/>
                    </a:ext>
                  </a:extLst>
                </p:cNvPr>
                <p:cNvSpPr/>
                <p:nvPr/>
              </p:nvSpPr>
              <p:spPr>
                <a:xfrm>
                  <a:off x="806125" y="1708727"/>
                  <a:ext cx="3112655" cy="517237"/>
                </a:xfrm>
                <a:prstGeom prst="rect">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r>
                    <a:rPr kumimoji="0" lang="en-GB" b="1"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rPr>
                    <a:t>Learning </a:t>
                  </a:r>
                </a:p>
              </p:txBody>
            </p:sp>
            <p:sp>
              <p:nvSpPr>
                <p:cNvPr id="29" name="Oval 28">
                  <a:extLst>
                    <a:ext uri="{FF2B5EF4-FFF2-40B4-BE49-F238E27FC236}">
                      <a16:creationId xmlns:a16="http://schemas.microsoft.com/office/drawing/2014/main" id="{2C21CBD1-6941-9896-04A0-0B336FAD31BE}"/>
                    </a:ext>
                  </a:extLst>
                </p:cNvPr>
                <p:cNvSpPr/>
                <p:nvPr/>
              </p:nvSpPr>
              <p:spPr>
                <a:xfrm>
                  <a:off x="554355" y="1706166"/>
                  <a:ext cx="519798" cy="519798"/>
                </a:xfrm>
                <a:prstGeom prst="ellipse">
                  <a:avLst/>
                </a:prstGeom>
                <a:solidFill>
                  <a:srgbClr val="0580A7"/>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grpSp>
          <p:sp>
            <p:nvSpPr>
              <p:cNvPr id="26" name="Oval 25">
                <a:extLst>
                  <a:ext uri="{FF2B5EF4-FFF2-40B4-BE49-F238E27FC236}">
                    <a16:creationId xmlns:a16="http://schemas.microsoft.com/office/drawing/2014/main" id="{51C74BB8-AF37-EFDC-3EE7-4FB5698D2F49}"/>
                  </a:ext>
                </a:extLst>
              </p:cNvPr>
              <p:cNvSpPr/>
              <p:nvPr/>
            </p:nvSpPr>
            <p:spPr>
              <a:xfrm>
                <a:off x="601817" y="1753628"/>
                <a:ext cx="424873" cy="424873"/>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1038995" eaLnBrk="1" fontAlgn="auto" latinLnBrk="0" hangingPunct="1">
                  <a:lnSpc>
                    <a:spcPct val="100000"/>
                  </a:lnSpc>
                  <a:spcBef>
                    <a:spcPts val="0"/>
                  </a:spcBef>
                  <a:spcAft>
                    <a:spcPts val="300"/>
                  </a:spcAft>
                  <a:buClrTx/>
                  <a:buSzTx/>
                  <a:buFontTx/>
                  <a:buNone/>
                  <a:tabLst/>
                  <a:defRPr/>
                </a:pPr>
                <a:endParaRPr kumimoji="0" lang="en-GB" sz="1400" b="0" i="0" u="none" strike="noStrike" kern="0" cap="none" spc="0" normalizeH="0" baseline="0" noProof="0">
                  <a:ln>
                    <a:noFill/>
                  </a:ln>
                  <a:solidFill>
                    <a:srgbClr val="FFFFFF"/>
                  </a:solidFill>
                  <a:effectLst/>
                  <a:uLnTx/>
                  <a:uFillTx/>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A987375A-D987-2E69-3FB0-18402F64ADA5}"/>
                  </a:ext>
                </a:extLst>
              </p:cNvPr>
              <p:cNvSpPr txBox="1"/>
              <p:nvPr/>
            </p:nvSpPr>
            <p:spPr>
              <a:xfrm>
                <a:off x="554355" y="2335356"/>
                <a:ext cx="3338304" cy="228037"/>
              </a:xfrm>
              <a:prstGeom prst="rect">
                <a:avLst/>
              </a:prstGeom>
              <a:noFill/>
            </p:spPr>
            <p:txBody>
              <a:bodyPr wrap="square" lIns="91440" tIns="45720" rIns="91440" bIns="45720" anchor="t">
                <a:spAutoFit/>
              </a:bodyPr>
              <a:lstStyle/>
              <a:p>
                <a:pPr marL="171450" indent="-171450" defTabSz="203831">
                  <a:spcAft>
                    <a:spcPts val="600"/>
                  </a:spcAft>
                  <a:buFont typeface="Arial" panose="020B0604020202020204" pitchFamily="34" charset="0"/>
                  <a:buChar char="•"/>
                  <a:defRPr/>
                </a:pPr>
                <a:endParaRPr lang="en-GB" sz="1200">
                  <a:solidFill>
                    <a:srgbClr val="000000"/>
                  </a:solidFill>
                  <a:ea typeface="Tahoma" panose="020B0604030504040204" pitchFamily="34" charset="0"/>
                  <a:cs typeface="Tahoma" panose="020B0604030504040204" pitchFamily="34" charset="0"/>
                </a:endParaRPr>
              </a:p>
            </p:txBody>
          </p:sp>
        </p:grpSp>
        <p:pic>
          <p:nvPicPr>
            <p:cNvPr id="23" name="Graphic 22" descr="Shooting star with solid fill">
              <a:extLst>
                <a:ext uri="{FF2B5EF4-FFF2-40B4-BE49-F238E27FC236}">
                  <a16:creationId xmlns:a16="http://schemas.microsoft.com/office/drawing/2014/main" id="{187FB6C6-6DE8-0A6D-2270-D50E345A84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50560" y="1806501"/>
              <a:ext cx="324374" cy="324374"/>
            </a:xfrm>
            <a:prstGeom prst="rect">
              <a:avLst/>
            </a:prstGeom>
          </p:spPr>
        </p:pic>
      </p:grpSp>
      <p:sp>
        <p:nvSpPr>
          <p:cNvPr id="30" name="Title 1">
            <a:extLst>
              <a:ext uri="{FF2B5EF4-FFF2-40B4-BE49-F238E27FC236}">
                <a16:creationId xmlns:a16="http://schemas.microsoft.com/office/drawing/2014/main" id="{25FF6C61-469B-680B-410F-96CC738EB383}"/>
              </a:ext>
            </a:extLst>
          </p:cNvPr>
          <p:cNvSpPr txBox="1">
            <a:spLocks/>
          </p:cNvSpPr>
          <p:nvPr/>
        </p:nvSpPr>
        <p:spPr>
          <a:xfrm>
            <a:off x="140544" y="367946"/>
            <a:ext cx="12051456"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dirty="0">
                <a:latin typeface="+mn-lt"/>
                <a:ea typeface="Tahoma" panose="020B0604030504040204" pitchFamily="34" charset="0"/>
                <a:cs typeface="Tahoma" panose="020B0604030504040204" pitchFamily="34" charset="0"/>
              </a:rPr>
              <a:t>10. Practice examples: </a:t>
            </a:r>
            <a:r>
              <a:rPr lang="en-GB" sz="2800" b="0" dirty="0">
                <a:latin typeface="+mn-lt"/>
                <a:ea typeface="Tahoma" panose="020B0604030504040204" pitchFamily="34" charset="0"/>
                <a:cs typeface="Tahoma" panose="020B0604030504040204" pitchFamily="34" charset="0"/>
              </a:rPr>
              <a:t>National - Co-production with GRT community</a:t>
            </a:r>
          </a:p>
        </p:txBody>
      </p:sp>
      <p:sp>
        <p:nvSpPr>
          <p:cNvPr id="32" name="TextBox 30">
            <a:extLst>
              <a:ext uri="{FF2B5EF4-FFF2-40B4-BE49-F238E27FC236}">
                <a16:creationId xmlns:a16="http://schemas.microsoft.com/office/drawing/2014/main" id="{C18A6920-4072-2E32-8C41-CE7DE1F810FC}"/>
              </a:ext>
            </a:extLst>
          </p:cNvPr>
          <p:cNvSpPr txBox="1"/>
          <p:nvPr/>
        </p:nvSpPr>
        <p:spPr>
          <a:xfrm>
            <a:off x="517044" y="1647244"/>
            <a:ext cx="3491880" cy="457048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spcAft>
                <a:spcPts val="600"/>
              </a:spcAft>
              <a:buFont typeface="Arial" panose="020B0604020202020204" pitchFamily="34" charset="0"/>
              <a:buChar char="•"/>
            </a:pPr>
            <a:r>
              <a:rPr lang="en-GB" sz="1200" dirty="0"/>
              <a:t>Research has shown that </a:t>
            </a:r>
            <a:r>
              <a:rPr lang="en-GB" sz="1200" b="1" dirty="0"/>
              <a:t>vaccination uptake and other preventative health measures are lower among Gypsy Roma and Traveller </a:t>
            </a:r>
            <a:r>
              <a:rPr lang="en-GB" sz="1200" dirty="0"/>
              <a:t>(GRT) communities.</a:t>
            </a:r>
          </a:p>
          <a:p>
            <a:pPr marL="171450" indent="-171450">
              <a:spcAft>
                <a:spcPts val="600"/>
              </a:spcAft>
              <a:buFont typeface="Arial" panose="020B0604020202020204" pitchFamily="34" charset="0"/>
              <a:buChar char="•"/>
            </a:pPr>
            <a:r>
              <a:rPr lang="en-GB" sz="1200" dirty="0"/>
              <a:t>Barriers to preventative health measures include </a:t>
            </a:r>
            <a:r>
              <a:rPr lang="en-GB" sz="1200" b="1" dirty="0"/>
              <a:t>literacy barriers, digital exclusion, language barriers, historic discrimination, and mistrust</a:t>
            </a:r>
            <a:r>
              <a:rPr lang="en-GB" sz="1200" dirty="0"/>
              <a:t> in statutory services. </a:t>
            </a:r>
          </a:p>
          <a:p>
            <a:pPr marL="171450" indent="-171450">
              <a:spcAft>
                <a:spcPts val="600"/>
              </a:spcAft>
              <a:buFont typeface="Arial" panose="020B0604020202020204" pitchFamily="34" charset="0"/>
              <a:buChar char="•"/>
            </a:pPr>
            <a:r>
              <a:rPr lang="en-GB" sz="1200" b="1" dirty="0"/>
              <a:t>Traditional written materials and top-down messaging </a:t>
            </a:r>
            <a:r>
              <a:rPr lang="en-GB" sz="1200" dirty="0"/>
              <a:t>had limited impact. Previous resources on immunisation were often text-heavy, generic and not co designed with GRT communities, and therefore were</a:t>
            </a:r>
            <a:r>
              <a:rPr lang="en-GB" sz="1200" b="1" dirty="0"/>
              <a:t> not accessible or effective at building trust</a:t>
            </a:r>
            <a:r>
              <a:rPr lang="en-GB" sz="1200" dirty="0"/>
              <a:t>. This contributed to significant immunisation inequities. </a:t>
            </a:r>
          </a:p>
          <a:p>
            <a:pPr marL="171450" indent="-171450">
              <a:spcAft>
                <a:spcPts val="600"/>
              </a:spcAft>
              <a:buFont typeface="Arial" panose="020B0604020202020204" pitchFamily="34" charset="0"/>
              <a:buChar char="•"/>
            </a:pPr>
            <a:r>
              <a:rPr lang="en-GB" sz="1200" dirty="0"/>
              <a:t>In the summer prior to the start of the project, there had been </a:t>
            </a:r>
            <a:r>
              <a:rPr lang="en-GB" sz="1200" b="1" dirty="0"/>
              <a:t>outbreaks of measles and whooping cough </a:t>
            </a:r>
            <a:r>
              <a:rPr lang="en-GB" sz="1200" dirty="0"/>
              <a:t>within GRT communities. As such, the project aimed to </a:t>
            </a:r>
            <a:r>
              <a:rPr lang="en-GB" sz="1200" b="1" dirty="0"/>
              <a:t>co-develop resources about maternal and childhood vaccination</a:t>
            </a:r>
            <a:r>
              <a:rPr lang="en-GB" sz="1200" dirty="0"/>
              <a:t>, with a focus on measles and whooping cough. </a:t>
            </a:r>
          </a:p>
        </p:txBody>
      </p:sp>
      <p:sp>
        <p:nvSpPr>
          <p:cNvPr id="33" name="TextBox 32">
            <a:extLst>
              <a:ext uri="{FF2B5EF4-FFF2-40B4-BE49-F238E27FC236}">
                <a16:creationId xmlns:a16="http://schemas.microsoft.com/office/drawing/2014/main" id="{120D33F8-F17A-6C2D-E942-8926CE6E40BE}"/>
              </a:ext>
            </a:extLst>
          </p:cNvPr>
          <p:cNvSpPr txBox="1"/>
          <p:nvPr/>
        </p:nvSpPr>
        <p:spPr>
          <a:xfrm>
            <a:off x="4301157" y="1660850"/>
            <a:ext cx="3589686" cy="375487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spcAft>
                <a:spcPts val="600"/>
              </a:spcAft>
              <a:buFont typeface="Arial" panose="020B0604020202020204" pitchFamily="34" charset="0"/>
              <a:buChar char="•"/>
            </a:pPr>
            <a:r>
              <a:rPr lang="en-GB" sz="1200"/>
              <a:t>The project co </a:t>
            </a:r>
            <a:r>
              <a:rPr lang="en-GB" sz="1200" b="1"/>
              <a:t>produced a suite of short-animated films and a testimonial video on maternal and childhood vaccination </a:t>
            </a:r>
            <a:r>
              <a:rPr lang="en-GB" sz="1200"/>
              <a:t>with and for Gypsy Roma Traveller communities, led by Friends, Families and Travellers in partnership with UKHSA and Roma Support Group. </a:t>
            </a:r>
          </a:p>
          <a:p>
            <a:pPr marL="171450" indent="-171450">
              <a:spcAft>
                <a:spcPts val="600"/>
              </a:spcAft>
              <a:buFont typeface="Arial" panose="020B0604020202020204" pitchFamily="34" charset="0"/>
              <a:buChar char="•"/>
            </a:pPr>
            <a:r>
              <a:rPr lang="en-GB" sz="1200"/>
              <a:t>A </a:t>
            </a:r>
            <a:r>
              <a:rPr lang="en-GB" sz="1200" b="1"/>
              <a:t>lived experience steering panel </a:t>
            </a:r>
            <a:r>
              <a:rPr lang="en-GB" sz="1200"/>
              <a:t>and two focus groups (Irish Travellers, Romany Gypsies, Roma, New Travellers, a Liveaboard Boater) shaped the content, language, imagery and tone. </a:t>
            </a:r>
          </a:p>
          <a:p>
            <a:pPr marL="171450" indent="-171450">
              <a:spcAft>
                <a:spcPts val="600"/>
              </a:spcAft>
              <a:buFont typeface="Arial" panose="020B0604020202020204" pitchFamily="34" charset="0"/>
              <a:buChar char="•"/>
            </a:pPr>
            <a:r>
              <a:rPr lang="en-GB" sz="1200"/>
              <a:t>Three co production workshops with a community illustrator refined scripts, visuals and branding (including use of NHS logos), and identified the need for elders’ </a:t>
            </a:r>
            <a:r>
              <a:rPr lang="en-GB" sz="1200" b="1"/>
              <a:t>testimonies to build trust. </a:t>
            </a:r>
            <a:r>
              <a:rPr lang="en-GB" sz="1200"/>
              <a:t>Community members recorded English voiceovers and </a:t>
            </a:r>
            <a:r>
              <a:rPr lang="en-GB" sz="1200" b="1"/>
              <a:t>translators </a:t>
            </a:r>
            <a:r>
              <a:rPr lang="en-GB" sz="1200"/>
              <a:t>produced versions in three different Romanesque languages. </a:t>
            </a:r>
          </a:p>
        </p:txBody>
      </p:sp>
      <p:sp>
        <p:nvSpPr>
          <p:cNvPr id="35" name="TextBox 36">
            <a:extLst>
              <a:ext uri="{FF2B5EF4-FFF2-40B4-BE49-F238E27FC236}">
                <a16:creationId xmlns:a16="http://schemas.microsoft.com/office/drawing/2014/main" id="{9F1BE719-F2AA-74DA-0590-AE4538F2830D}"/>
              </a:ext>
            </a:extLst>
          </p:cNvPr>
          <p:cNvSpPr txBox="1"/>
          <p:nvPr/>
        </p:nvSpPr>
        <p:spPr>
          <a:xfrm>
            <a:off x="8136210" y="1660850"/>
            <a:ext cx="3498717" cy="464742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lvl="0" indent="-171450">
              <a:spcAft>
                <a:spcPts val="600"/>
              </a:spcAft>
              <a:buFont typeface="Arial" panose="020B0604020202020204" pitchFamily="34" charset="0"/>
              <a:buChar char="•"/>
            </a:pPr>
            <a:r>
              <a:rPr lang="en-GB" sz="1200" b="1"/>
              <a:t>Genuine co‑production with trusted VCSE partners is essential</a:t>
            </a:r>
            <a:r>
              <a:rPr lang="en-GB" sz="1200"/>
              <a:t>; investing in relationships and community leadership increases relevance and impact and can be replicated with other inclusion health groups.</a:t>
            </a:r>
          </a:p>
          <a:p>
            <a:pPr marL="171450" lvl="0" indent="-171450">
              <a:spcAft>
                <a:spcPts val="600"/>
              </a:spcAft>
              <a:buFont typeface="Arial" panose="020B0604020202020204" pitchFamily="34" charset="0"/>
              <a:buChar char="•"/>
            </a:pPr>
            <a:r>
              <a:rPr lang="en-GB" sz="1200" b="1"/>
              <a:t>Build in time and flexibility for iterative </a:t>
            </a:r>
            <a:r>
              <a:rPr lang="en-GB" sz="1200"/>
              <a:t>feedback, translation and sign‑off, including clear roles and a single coordinating contact to manage multi‑agency input.</a:t>
            </a:r>
          </a:p>
          <a:p>
            <a:pPr marL="171450" indent="-171450">
              <a:spcAft>
                <a:spcPts val="600"/>
              </a:spcAft>
              <a:buFont typeface="Arial" panose="020B0604020202020204" pitchFamily="34" charset="0"/>
              <a:buChar char="•"/>
            </a:pPr>
            <a:r>
              <a:rPr lang="en-GB" sz="1200" b="1"/>
              <a:t>Co-production requires resource. </a:t>
            </a:r>
            <a:r>
              <a:rPr lang="en-GB" sz="1200"/>
              <a:t>The resources required included staff time for community engagement and coordination, partner input from UKHSA/RSG, professional illustration and animation, recording facilities, translation fees and appropriate remuneration for participants.</a:t>
            </a:r>
          </a:p>
          <a:p>
            <a:pPr marL="171450" lvl="0" indent="-171450">
              <a:spcAft>
                <a:spcPts val="600"/>
              </a:spcAft>
              <a:buFont typeface="Arial" panose="020B0604020202020204" pitchFamily="34" charset="0"/>
              <a:buChar char="•"/>
            </a:pPr>
            <a:r>
              <a:rPr lang="en-GB" sz="1200"/>
              <a:t>Dissemination works best when resources are </a:t>
            </a:r>
            <a:r>
              <a:rPr lang="en-GB" sz="1200" b="1"/>
              <a:t>embedded in both professional pathways </a:t>
            </a:r>
            <a:r>
              <a:rPr lang="en-GB" sz="1200"/>
              <a:t>(ICBs, PCNs, maternity services, health buses) </a:t>
            </a:r>
            <a:r>
              <a:rPr lang="en-GB" sz="1200" b="1"/>
              <a:t>and community‑controlled channels</a:t>
            </a:r>
            <a:r>
              <a:rPr lang="en-GB" sz="1200"/>
              <a:t> (local Facebook groups, community media, faith networks).</a:t>
            </a:r>
          </a:p>
          <a:p>
            <a:endParaRPr lang="en-GB" sz="1200"/>
          </a:p>
        </p:txBody>
      </p:sp>
    </p:spTree>
    <p:extLst>
      <p:ext uri="{BB962C8B-B14F-4D97-AF65-F5344CB8AC3E}">
        <p14:creationId xmlns:p14="http://schemas.microsoft.com/office/powerpoint/2010/main" val="4172530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D38E8D1-4379-0BA7-9F13-8AB360B412D9}"/>
              </a:ext>
            </a:extLst>
          </p:cNvPr>
          <p:cNvSpPr txBox="1"/>
          <p:nvPr/>
        </p:nvSpPr>
        <p:spPr>
          <a:xfrm>
            <a:off x="430376" y="777721"/>
            <a:ext cx="11331248" cy="5715924"/>
          </a:xfrm>
          <a:prstGeom prst="rect">
            <a:avLst/>
          </a:prstGeom>
          <a:noFill/>
        </p:spPr>
        <p:txBody>
          <a:bodyPr wrap="square">
            <a:spAutoFit/>
          </a:bodyPr>
          <a:lstStyle/>
          <a:p>
            <a:pPr>
              <a:lnSpc>
                <a:spcPct val="120000"/>
              </a:lnSpc>
              <a:spcAft>
                <a:spcPts val="0"/>
              </a:spcAft>
            </a:pPr>
            <a:r>
              <a:rPr lang="en-GB" b="0" dirty="0">
                <a:ea typeface="Tahoma" panose="020B0604030504040204" pitchFamily="34" charset="0"/>
                <a:cs typeface="Tahoma" panose="020B0604030504040204" pitchFamily="34" charset="0"/>
              </a:rPr>
              <a:t>National policy frameworks </a:t>
            </a:r>
          </a:p>
          <a:p>
            <a:pPr marL="285750" indent="-285750">
              <a:lnSpc>
                <a:spcPct val="120000"/>
              </a:lnSpc>
              <a:spcAft>
                <a:spcPts val="0"/>
              </a:spcAft>
              <a:buFont typeface="Arial" panose="020B0604020202020204" pitchFamily="34" charset="0"/>
              <a:buChar char="•"/>
            </a:pPr>
            <a:r>
              <a:rPr lang="en-GB" sz="1600" b="0" dirty="0">
                <a:ea typeface="Tahoma" panose="020B0604030504040204" pitchFamily="34" charset="0"/>
                <a:cs typeface="Tahoma" panose="020B0604030504040204" pitchFamily="34" charset="0"/>
                <a:hlinkClick r:id="rId2"/>
              </a:rPr>
              <a:t>10 Year Health Plan for England: fit for the future - GOV.UK</a:t>
            </a:r>
            <a:endParaRPr lang="en-GB" sz="1600" b="0" dirty="0">
              <a:ea typeface="Tahoma" panose="020B0604030504040204" pitchFamily="34" charset="0"/>
              <a:cs typeface="Tahoma" panose="020B0604030504040204" pitchFamily="34" charset="0"/>
            </a:endParaRPr>
          </a:p>
          <a:p>
            <a:pPr marL="285750" indent="-285750">
              <a:lnSpc>
                <a:spcPct val="120000"/>
              </a:lnSpc>
              <a:spcAft>
                <a:spcPts val="0"/>
              </a:spcAft>
              <a:buFont typeface="Arial" panose="020B0604020202020204" pitchFamily="34" charset="0"/>
              <a:buChar char="•"/>
            </a:pPr>
            <a:r>
              <a:rPr lang="en-GB" sz="1600" b="0" dirty="0">
                <a:ea typeface="Tahoma" panose="020B0604030504040204" pitchFamily="34" charset="0"/>
                <a:cs typeface="Tahoma" panose="020B0604030504040204" pitchFamily="34" charset="0"/>
                <a:hlinkClick r:id="rId3"/>
              </a:rPr>
              <a:t>Health Mission: Build an NHS Fit For the Future - GOV.UK</a:t>
            </a:r>
            <a:endParaRPr lang="en-GB" sz="1600" b="0" dirty="0">
              <a:ea typeface="Tahoma" panose="020B0604030504040204" pitchFamily="34" charset="0"/>
              <a:cs typeface="Tahoma" panose="020B0604030504040204" pitchFamily="34" charset="0"/>
            </a:endParaRPr>
          </a:p>
          <a:p>
            <a:pPr marL="285750" indent="-285750">
              <a:lnSpc>
                <a:spcPct val="120000"/>
              </a:lnSpc>
              <a:spcAft>
                <a:spcPts val="0"/>
              </a:spcAft>
              <a:buFont typeface="Arial" panose="020B0604020202020204" pitchFamily="34" charset="0"/>
              <a:buChar char="•"/>
            </a:pPr>
            <a:r>
              <a:rPr lang="en-GB" sz="1600" b="0" dirty="0">
                <a:ea typeface="Tahoma" panose="020B0604030504040204" pitchFamily="34" charset="0"/>
                <a:cs typeface="Tahoma" panose="020B0604030504040204" pitchFamily="34" charset="0"/>
                <a:hlinkClick r:id="rId4"/>
              </a:rPr>
              <a:t>Digital Inclusion Action Plan: First Steps - GOV.UK</a:t>
            </a:r>
            <a:endParaRPr lang="en-GB" sz="1600" b="0" dirty="0">
              <a:ea typeface="Tahoma" panose="020B0604030504040204" pitchFamily="34" charset="0"/>
              <a:cs typeface="Tahoma" panose="020B0604030504040204" pitchFamily="34" charset="0"/>
            </a:endParaRPr>
          </a:p>
          <a:p>
            <a:pPr marL="285750" indent="-285750">
              <a:lnSpc>
                <a:spcPct val="120000"/>
              </a:lnSpc>
              <a:spcAft>
                <a:spcPts val="0"/>
              </a:spcAft>
              <a:buFont typeface="Arial" panose="020B0604020202020204" pitchFamily="34" charset="0"/>
              <a:buChar char="•"/>
            </a:pPr>
            <a:r>
              <a:rPr lang="en-GB" sz="1600" dirty="0">
                <a:hlinkClick r:id="rId5"/>
              </a:rPr>
              <a:t>Chief Medical Officer: The health of people in prison, on probation and in the secure NHS estate in England - GOV.UK</a:t>
            </a:r>
            <a:endParaRPr lang="en-GB" sz="1600" dirty="0"/>
          </a:p>
          <a:p>
            <a:pPr marL="285750" indent="-285750">
              <a:lnSpc>
                <a:spcPct val="120000"/>
              </a:lnSpc>
              <a:spcAft>
                <a:spcPts val="0"/>
              </a:spcAft>
              <a:buFont typeface="Arial" panose="020B0604020202020204" pitchFamily="34" charset="0"/>
              <a:buChar char="•"/>
            </a:pPr>
            <a:r>
              <a:rPr lang="en-GB" sz="1600" dirty="0">
                <a:hlinkClick r:id="rId6"/>
              </a:rPr>
              <a:t>Chief Medical Officer’s annual report 2025: infections - GOV.UK</a:t>
            </a:r>
            <a:endParaRPr lang="en-GB" sz="1600" dirty="0">
              <a:ea typeface="Tahoma" panose="020B0604030504040204" pitchFamily="34" charset="0"/>
              <a:cs typeface="Tahoma" panose="020B0604030504040204" pitchFamily="34" charset="0"/>
              <a:hlinkClick r:id="rId7"/>
            </a:endParaRPr>
          </a:p>
          <a:p>
            <a:pPr marL="285750" indent="-285750">
              <a:lnSpc>
                <a:spcPct val="120000"/>
              </a:lnSpc>
              <a:spcAft>
                <a:spcPts val="0"/>
              </a:spcAft>
              <a:buFont typeface="Arial" panose="020B0604020202020204" pitchFamily="34" charset="0"/>
              <a:buChar char="•"/>
            </a:pPr>
            <a:r>
              <a:rPr lang="en-GB" sz="1600" b="0" dirty="0">
                <a:ea typeface="Tahoma" panose="020B0604030504040204" pitchFamily="34" charset="0"/>
                <a:cs typeface="Tahoma" panose="020B0604030504040204" pitchFamily="34" charset="0"/>
                <a:hlinkClick r:id="rId8"/>
              </a:rPr>
              <a:t>NHS England » A national framework for NHS – action on inclusion health</a:t>
            </a:r>
            <a:endParaRPr lang="en-GB" sz="1600" b="0" dirty="0">
              <a:ea typeface="Tahoma" panose="020B0604030504040204" pitchFamily="34" charset="0"/>
              <a:cs typeface="Tahoma" panose="020B0604030504040204" pitchFamily="34" charset="0"/>
            </a:endParaRPr>
          </a:p>
          <a:p>
            <a:pPr marL="285750" indent="-285750">
              <a:lnSpc>
                <a:spcPct val="120000"/>
              </a:lnSpc>
              <a:spcAft>
                <a:spcPts val="0"/>
              </a:spcAft>
              <a:buFont typeface="Arial" panose="020B0604020202020204" pitchFamily="34" charset="0"/>
              <a:buChar char="•"/>
            </a:pPr>
            <a:r>
              <a:rPr lang="en-GB" sz="1600" b="0" dirty="0">
                <a:ea typeface="Tahoma" panose="020B0604030504040204" pitchFamily="34" charset="0"/>
                <a:cs typeface="Tahoma" panose="020B0604030504040204" pitchFamily="34" charset="0"/>
                <a:hlinkClick r:id="rId9"/>
              </a:rPr>
              <a:t>NHS England » Health inequalities and equality legal duties: A reference document for NHS commissioners and providers</a:t>
            </a:r>
            <a:r>
              <a:rPr lang="en-GB" sz="1600" b="0" dirty="0">
                <a:ea typeface="Tahoma" panose="020B0604030504040204" pitchFamily="34" charset="0"/>
                <a:cs typeface="Tahoma" panose="020B0604030504040204" pitchFamily="34" charset="0"/>
              </a:rPr>
              <a:t> </a:t>
            </a:r>
          </a:p>
          <a:p>
            <a:pPr marL="285750" indent="-285750">
              <a:lnSpc>
                <a:spcPct val="120000"/>
              </a:lnSpc>
              <a:spcAft>
                <a:spcPts val="0"/>
              </a:spcAft>
              <a:buFont typeface="Arial" panose="020B0604020202020204" pitchFamily="34" charset="0"/>
              <a:buChar char="•"/>
            </a:pPr>
            <a:r>
              <a:rPr lang="en-GB" sz="1600" b="0" dirty="0">
                <a:ea typeface="Tahoma" panose="020B0604030504040204" pitchFamily="34" charset="0"/>
                <a:cs typeface="Tahoma" panose="020B0604030504040204" pitchFamily="34" charset="0"/>
                <a:hlinkClick r:id="rId10"/>
              </a:rPr>
              <a:t>NHS England » NHS England </a:t>
            </a:r>
            <a:r>
              <a:rPr lang="en-GB" sz="1600" b="0" dirty="0">
                <a:ea typeface="Tahoma" panose="020B0604030504040204" pitchFamily="34" charset="0"/>
                <a:cs typeface="Tahoma" panose="020B0604030504040204" pitchFamily="34" charset="0"/>
                <a:hlinkClick r:id="rId11"/>
              </a:rPr>
              <a:t>» </a:t>
            </a:r>
            <a:r>
              <a:rPr lang="en-GB" sz="1600" b="0" dirty="0">
                <a:ea typeface="Tahoma" panose="020B0604030504040204" pitchFamily="34" charset="0"/>
                <a:cs typeface="Tahoma" panose="020B0604030504040204" pitchFamily="34" charset="0"/>
                <a:hlinkClick r:id="rId10"/>
              </a:rPr>
              <a:t>Core20PLUS5 (adults) – an approach to reducing healthcare inequalities</a:t>
            </a:r>
            <a:endParaRPr lang="en-GB" sz="1600" b="0" dirty="0">
              <a:ea typeface="Tahoma" panose="020B0604030504040204" pitchFamily="34" charset="0"/>
              <a:cs typeface="Tahoma" panose="020B0604030504040204" pitchFamily="34" charset="0"/>
            </a:endParaRPr>
          </a:p>
          <a:p>
            <a:pPr marL="285750" indent="-285750">
              <a:lnSpc>
                <a:spcPct val="120000"/>
              </a:lnSpc>
              <a:spcAft>
                <a:spcPts val="0"/>
              </a:spcAft>
              <a:buFont typeface="Arial" panose="020B0604020202020204" pitchFamily="34" charset="0"/>
              <a:buChar char="•"/>
            </a:pPr>
            <a:r>
              <a:rPr lang="en-GB" sz="1600" b="0" dirty="0">
                <a:ea typeface="Tahoma" panose="020B0604030504040204" pitchFamily="34" charset="0"/>
                <a:cs typeface="Tahoma" panose="020B0604030504040204" pitchFamily="34" charset="0"/>
                <a:hlinkClick r:id="rId11"/>
              </a:rPr>
              <a:t>NHS England » Core20PLUS5 (CYP) – an approach to reducing health inequalities for children and young people</a:t>
            </a:r>
            <a:endParaRPr lang="en-GB" sz="1600" b="0" dirty="0">
              <a:ea typeface="Tahoma" panose="020B0604030504040204" pitchFamily="34" charset="0"/>
              <a:cs typeface="Tahoma" panose="020B0604030504040204" pitchFamily="34" charset="0"/>
            </a:endParaRPr>
          </a:p>
          <a:p>
            <a:pPr marL="285750" indent="-285750">
              <a:lnSpc>
                <a:spcPct val="120000"/>
              </a:lnSpc>
              <a:spcAft>
                <a:spcPts val="0"/>
              </a:spcAft>
              <a:buFont typeface="Arial" panose="020B0604020202020204" pitchFamily="34" charset="0"/>
              <a:buChar char="•"/>
            </a:pPr>
            <a:r>
              <a:rPr lang="en-GB" sz="1600" b="0" dirty="0">
                <a:ea typeface="Tahoma" panose="020B0604030504040204" pitchFamily="34" charset="0"/>
                <a:cs typeface="Tahoma" panose="020B0604030504040204" pitchFamily="34" charset="0"/>
                <a:hlinkClick r:id="rId7"/>
              </a:rPr>
              <a:t>NHS England » Neighbourhood health guidelines 2025/26</a:t>
            </a:r>
            <a:endParaRPr lang="en-GB" sz="1600" b="0" dirty="0">
              <a:ea typeface="Tahoma" panose="020B0604030504040204" pitchFamily="34" charset="0"/>
              <a:cs typeface="Tahoma" panose="020B0604030504040204" pitchFamily="34" charset="0"/>
            </a:endParaRPr>
          </a:p>
          <a:p>
            <a:pPr marL="285750" indent="-285750">
              <a:lnSpc>
                <a:spcPct val="120000"/>
              </a:lnSpc>
              <a:spcAft>
                <a:spcPts val="0"/>
              </a:spcAft>
              <a:buFont typeface="Arial" panose="020B0604020202020204" pitchFamily="34" charset="0"/>
              <a:buChar char="•"/>
            </a:pPr>
            <a:r>
              <a:rPr lang="en-GB" sz="1600" b="0" dirty="0">
                <a:ea typeface="Tahoma" panose="020B0604030504040204" pitchFamily="34" charset="0"/>
                <a:cs typeface="Tahoma" panose="020B0604030504040204" pitchFamily="34" charset="0"/>
                <a:hlinkClick r:id="rId12"/>
              </a:rPr>
              <a:t>NHS England » Strategic commissioning framework</a:t>
            </a:r>
            <a:endParaRPr lang="en-GB" sz="1600" b="0" dirty="0">
              <a:ea typeface="Tahoma" panose="020B0604030504040204" pitchFamily="34" charset="0"/>
              <a:cs typeface="Tahoma" panose="020B0604030504040204" pitchFamily="34" charset="0"/>
            </a:endParaRPr>
          </a:p>
          <a:p>
            <a:pPr marL="285750" indent="-285750">
              <a:lnSpc>
                <a:spcPct val="120000"/>
              </a:lnSpc>
              <a:spcAft>
                <a:spcPts val="0"/>
              </a:spcAft>
              <a:buFont typeface="Arial" panose="020B0604020202020204" pitchFamily="34" charset="0"/>
              <a:buChar char="•"/>
            </a:pPr>
            <a:r>
              <a:rPr lang="en-GB" sz="1600" b="0" dirty="0">
                <a:ea typeface="Tahoma" panose="020B0604030504040204" pitchFamily="34" charset="0"/>
                <a:cs typeface="Tahoma" panose="020B0604030504040204" pitchFamily="34" charset="0"/>
                <a:hlinkClick r:id="rId13"/>
              </a:rPr>
              <a:t>NHS England » Ethnicity Recording Improvement Plan</a:t>
            </a:r>
            <a:endParaRPr lang="en-GB" sz="1600" b="0" dirty="0">
              <a:ea typeface="Tahoma" panose="020B0604030504040204" pitchFamily="34" charset="0"/>
              <a:cs typeface="Tahoma" panose="020B0604030504040204" pitchFamily="34" charset="0"/>
            </a:endParaRPr>
          </a:p>
          <a:p>
            <a:pPr marL="285750" indent="-285750">
              <a:lnSpc>
                <a:spcPct val="120000"/>
              </a:lnSpc>
              <a:spcAft>
                <a:spcPts val="0"/>
              </a:spcAft>
              <a:buFont typeface="Arial" panose="020B0604020202020204" pitchFamily="34" charset="0"/>
              <a:buChar char="•"/>
            </a:pPr>
            <a:r>
              <a:rPr lang="en-GB" sz="1600" b="0" dirty="0">
                <a:ea typeface="Tahoma" panose="020B0604030504040204" pitchFamily="34" charset="0"/>
                <a:cs typeface="Tahoma" panose="020B0604030504040204" pitchFamily="34" charset="0"/>
                <a:hlinkClick r:id="rId14"/>
              </a:rPr>
              <a:t>NHS England » Improvement framework: community language translation and interpreting services</a:t>
            </a:r>
            <a:endParaRPr lang="en-GB" sz="1600" b="0" dirty="0">
              <a:ea typeface="Tahoma" panose="020B0604030504040204" pitchFamily="34" charset="0"/>
              <a:cs typeface="Tahoma" panose="020B0604030504040204" pitchFamily="34" charset="0"/>
            </a:endParaRPr>
          </a:p>
          <a:p>
            <a:pPr marL="285750" indent="-285750">
              <a:lnSpc>
                <a:spcPct val="120000"/>
              </a:lnSpc>
              <a:spcAft>
                <a:spcPts val="0"/>
              </a:spcAft>
              <a:buFont typeface="Arial" panose="020B0604020202020204" pitchFamily="34" charset="0"/>
              <a:buChar char="•"/>
            </a:pPr>
            <a:r>
              <a:rPr lang="en-GB" sz="1600" b="0" dirty="0">
                <a:ea typeface="Tahoma" panose="020B0604030504040204" pitchFamily="34" charset="0"/>
                <a:cs typeface="Tahoma" panose="020B0604030504040204" pitchFamily="34" charset="0"/>
                <a:hlinkClick r:id="rId15"/>
              </a:rPr>
              <a:t>NHS England » Inclusive digital healthcare: a framework for NHS action on digital inclusion</a:t>
            </a:r>
            <a:endParaRPr lang="en-GB" sz="1600" b="0" dirty="0">
              <a:ea typeface="Tahoma" panose="020B0604030504040204" pitchFamily="34" charset="0"/>
              <a:cs typeface="Tahoma" panose="020B0604030504040204" pitchFamily="34" charset="0"/>
            </a:endParaRPr>
          </a:p>
          <a:p>
            <a:pPr marL="285750" indent="-285750">
              <a:lnSpc>
                <a:spcPct val="120000"/>
              </a:lnSpc>
              <a:spcAft>
                <a:spcPts val="0"/>
              </a:spcAft>
              <a:buFont typeface="Arial" panose="020B0604020202020204" pitchFamily="34" charset="0"/>
              <a:buChar char="•"/>
            </a:pPr>
            <a:r>
              <a:rPr lang="en-GB" sz="1600" b="0" dirty="0">
                <a:ea typeface="Tahoma" panose="020B0604030504040204" pitchFamily="34" charset="0"/>
                <a:cs typeface="Tahoma" panose="020B0604030504040204" pitchFamily="34" charset="0"/>
                <a:hlinkClick r:id="rId16"/>
              </a:rPr>
              <a:t>NHS England » Patient safety healthcare inequalities reduction framework</a:t>
            </a:r>
            <a:endParaRPr lang="en-GB" sz="1600" b="0" dirty="0">
              <a:ea typeface="Tahoma" panose="020B0604030504040204" pitchFamily="34" charset="0"/>
              <a:cs typeface="Tahoma" panose="020B0604030504040204" pitchFamily="34" charset="0"/>
            </a:endParaRPr>
          </a:p>
          <a:p>
            <a:pPr marL="285750" indent="-285750">
              <a:lnSpc>
                <a:spcPct val="120000"/>
              </a:lnSpc>
              <a:spcAft>
                <a:spcPts val="0"/>
              </a:spcAft>
              <a:buFont typeface="Arial" panose="020B0604020202020204" pitchFamily="34" charset="0"/>
              <a:buChar char="•"/>
            </a:pPr>
            <a:r>
              <a:rPr lang="en-GB" sz="1600" dirty="0">
                <a:hlinkClick r:id="rId17"/>
              </a:rPr>
              <a:t>NHS England » The Digital Exclusion Risk Atlas (DERA)</a:t>
            </a:r>
            <a:endParaRPr lang="en-GB" sz="1600" b="0" dirty="0">
              <a:ea typeface="Tahoma" panose="020B0604030504040204" pitchFamily="34" charset="0"/>
              <a:cs typeface="Tahoma" panose="020B0604030504040204" pitchFamily="34" charset="0"/>
              <a:hlinkClick r:id="rId3"/>
            </a:endParaRPr>
          </a:p>
          <a:p>
            <a:pPr marL="285750" indent="-285750">
              <a:lnSpc>
                <a:spcPct val="120000"/>
              </a:lnSpc>
              <a:spcAft>
                <a:spcPts val="0"/>
              </a:spcAft>
              <a:buFont typeface="Arial" panose="020B0604020202020204" pitchFamily="34" charset="0"/>
              <a:buChar char="•"/>
            </a:pPr>
            <a:r>
              <a:rPr lang="en-GB" sz="1600" b="0" dirty="0">
                <a:ea typeface="Tahoma" panose="020B0604030504040204" pitchFamily="34" charset="0"/>
                <a:cs typeface="Tahoma" panose="020B0604030504040204" pitchFamily="34" charset="0"/>
                <a:hlinkClick r:id="rId18"/>
              </a:rPr>
              <a:t>UKSHA Health Equity for Health Security Strategy 2023 to 2026</a:t>
            </a:r>
            <a:endParaRPr lang="en-GB" sz="2000" b="0" dirty="0">
              <a:ea typeface="Tahoma" panose="020B0604030504040204" pitchFamily="34" charset="0"/>
              <a:cs typeface="Tahoma" panose="020B0604030504040204" pitchFamily="34" charset="0"/>
            </a:endParaRPr>
          </a:p>
        </p:txBody>
      </p:sp>
      <p:sp>
        <p:nvSpPr>
          <p:cNvPr id="6" name="Title 1">
            <a:extLst>
              <a:ext uri="{FF2B5EF4-FFF2-40B4-BE49-F238E27FC236}">
                <a16:creationId xmlns:a16="http://schemas.microsoft.com/office/drawing/2014/main" id="{113A775C-3BB4-2FF1-4144-99DBB12AB1F4}"/>
              </a:ext>
            </a:extLst>
          </p:cNvPr>
          <p:cNvSpPr txBox="1">
            <a:spLocks/>
          </p:cNvSpPr>
          <p:nvPr/>
        </p:nvSpPr>
        <p:spPr>
          <a:xfrm>
            <a:off x="140544" y="367946"/>
            <a:ext cx="11446163"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a:latin typeface="+mn-lt"/>
                <a:ea typeface="Tahoma" panose="020B0604030504040204" pitchFamily="34" charset="0"/>
                <a:cs typeface="Tahoma" panose="020B0604030504040204" pitchFamily="34" charset="0"/>
              </a:rPr>
              <a:t>11. Further resources</a:t>
            </a:r>
          </a:p>
        </p:txBody>
      </p:sp>
    </p:spTree>
    <p:extLst>
      <p:ext uri="{BB962C8B-B14F-4D97-AF65-F5344CB8AC3E}">
        <p14:creationId xmlns:p14="http://schemas.microsoft.com/office/powerpoint/2010/main" val="2477205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87123-7266-6C2E-4B27-92C227BFC96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E2A7A38-D17D-A3CF-407D-21AE35811129}"/>
              </a:ext>
            </a:extLst>
          </p:cNvPr>
          <p:cNvSpPr txBox="1"/>
          <p:nvPr/>
        </p:nvSpPr>
        <p:spPr>
          <a:xfrm>
            <a:off x="365190" y="777465"/>
            <a:ext cx="11221517" cy="5712589"/>
          </a:xfrm>
          <a:prstGeom prst="rect">
            <a:avLst/>
          </a:prstGeom>
          <a:noFill/>
        </p:spPr>
        <p:txBody>
          <a:bodyPr wrap="square" lIns="91440" tIns="45720" rIns="91440" bIns="45720" anchor="t">
            <a:spAutoFit/>
          </a:bodyPr>
          <a:lstStyle/>
          <a:p>
            <a:pPr>
              <a:lnSpc>
                <a:spcPct val="120000"/>
              </a:lnSpc>
              <a:spcAft>
                <a:spcPts val="0"/>
              </a:spcAft>
            </a:pPr>
            <a:r>
              <a:rPr lang="en-GB" sz="1800" b="0" dirty="0">
                <a:ea typeface="Tahoma"/>
                <a:cs typeface="Tahoma"/>
              </a:rPr>
              <a:t>Resources</a:t>
            </a:r>
          </a:p>
          <a:p>
            <a:pPr marL="285750" indent="-285750">
              <a:lnSpc>
                <a:spcPct val="120000"/>
              </a:lnSpc>
              <a:spcAft>
                <a:spcPts val="0"/>
              </a:spcAft>
              <a:buFont typeface="Arial" panose="020B0604020202020204" pitchFamily="34" charset="0"/>
              <a:buChar char="•"/>
            </a:pPr>
            <a:r>
              <a:rPr lang="en-GB" sz="1800" b="0" dirty="0">
                <a:ea typeface="Tahoma"/>
                <a:cs typeface="Tahoma"/>
                <a:hlinkClick r:id="rId2"/>
              </a:rPr>
              <a:t>Pathway - Research, Policy and Practice</a:t>
            </a:r>
            <a:endParaRPr lang="en-GB" sz="1800" b="0" dirty="0">
              <a:ea typeface="Tahoma"/>
              <a:cs typeface="Tahoma"/>
            </a:endParaRPr>
          </a:p>
          <a:p>
            <a:pPr marL="285750" indent="-285750">
              <a:lnSpc>
                <a:spcPct val="120000"/>
              </a:lnSpc>
              <a:spcAft>
                <a:spcPts val="0"/>
              </a:spcAft>
              <a:buFont typeface="Arial" panose="020B0604020202020204" pitchFamily="34" charset="0"/>
              <a:buChar char="•"/>
            </a:pPr>
            <a:r>
              <a:rPr lang="en-GB" sz="1800" b="0" dirty="0">
                <a:ea typeface="Tahoma"/>
                <a:cs typeface="Tahoma"/>
                <a:hlinkClick r:id="rId3"/>
              </a:rPr>
              <a:t>NICE - Integrated health and social care for people experiencing homelessness | Guidance | NICE</a:t>
            </a:r>
            <a:endParaRPr lang="en-GB" sz="1800" b="0" dirty="0">
              <a:ea typeface="Tahoma"/>
              <a:cs typeface="Tahoma"/>
            </a:endParaRPr>
          </a:p>
          <a:p>
            <a:pPr marL="285750" indent="-285750">
              <a:lnSpc>
                <a:spcPct val="120000"/>
              </a:lnSpc>
              <a:spcAft>
                <a:spcPts val="0"/>
              </a:spcAft>
              <a:buFont typeface="Arial" panose="020B0604020202020204" pitchFamily="34" charset="0"/>
              <a:buChar char="•"/>
            </a:pPr>
            <a:r>
              <a:rPr lang="en-GB" sz="1800" b="0" dirty="0">
                <a:hlinkClick r:id="rId4"/>
              </a:rPr>
              <a:t>NIHR - Multiple conditions and health inequalities: addressing the challenge with research</a:t>
            </a:r>
            <a:endParaRPr lang="en-GB" sz="1800" b="0" dirty="0">
              <a:ea typeface="Tahoma" panose="020B0604030504040204" pitchFamily="34" charset="0"/>
              <a:cs typeface="Tahoma" panose="020B0604030504040204" pitchFamily="34" charset="0"/>
            </a:endParaRPr>
          </a:p>
          <a:p>
            <a:pPr marL="285750" indent="-285750">
              <a:lnSpc>
                <a:spcPct val="120000"/>
              </a:lnSpc>
              <a:spcAft>
                <a:spcPts val="0"/>
              </a:spcAft>
              <a:buFont typeface="Arial" panose="020B0604020202020204" pitchFamily="34" charset="0"/>
              <a:buChar char="•"/>
            </a:pPr>
            <a:r>
              <a:rPr lang="en-GB" sz="1800" b="0" u="sng" dirty="0">
                <a:ea typeface="Tahoma"/>
                <a:cs typeface="Tahoma"/>
                <a:hlinkClick r:id="rId5"/>
              </a:rPr>
              <a:t>CQC - Framework for engaging with people and communities to address health inequalities (2025)</a:t>
            </a:r>
            <a:endParaRPr lang="en-GB" sz="1800" b="0" dirty="0">
              <a:ea typeface="Tahoma"/>
              <a:cs typeface="Tahoma"/>
              <a:hlinkClick r:id="rId6"/>
            </a:endParaRPr>
          </a:p>
          <a:p>
            <a:pPr marL="285750" indent="-285750">
              <a:lnSpc>
                <a:spcPct val="120000"/>
              </a:lnSpc>
              <a:spcAft>
                <a:spcPts val="0"/>
              </a:spcAft>
              <a:buFont typeface="Arial" panose="020B0604020202020204" pitchFamily="34" charset="0"/>
              <a:buChar char="•"/>
            </a:pPr>
            <a:r>
              <a:rPr lang="en-GB" sz="1800" b="0" dirty="0">
                <a:ea typeface="Tahoma"/>
                <a:cs typeface="Tahoma"/>
                <a:hlinkClick r:id="rId6"/>
              </a:rPr>
              <a:t>MEAM - How can we use cost benefit / avoidance analyses to benefit people experiencing multiple disadvantage? </a:t>
            </a:r>
            <a:endParaRPr lang="en-GB" sz="1800" b="0" dirty="0">
              <a:ea typeface="Tahoma"/>
              <a:cs typeface="Tahoma"/>
            </a:endParaRPr>
          </a:p>
          <a:p>
            <a:pPr marL="285750" indent="-285750">
              <a:lnSpc>
                <a:spcPct val="120000"/>
              </a:lnSpc>
              <a:spcAft>
                <a:spcPts val="0"/>
              </a:spcAft>
              <a:buFont typeface="Arial" panose="020B0604020202020204" pitchFamily="34" charset="0"/>
              <a:buChar char="•"/>
            </a:pPr>
            <a:r>
              <a:rPr lang="en-GB" sz="1800" b="0" dirty="0">
                <a:ea typeface="Tahoma"/>
                <a:cs typeface="Tahoma"/>
                <a:hlinkClick r:id="rId7"/>
              </a:rPr>
              <a:t>Local Government Association - Championing inclusion health: Local government’s key role</a:t>
            </a:r>
            <a:endParaRPr lang="en-GB" sz="1800" b="0" dirty="0">
              <a:ea typeface="Tahoma"/>
              <a:cs typeface="Tahoma"/>
            </a:endParaRPr>
          </a:p>
          <a:p>
            <a:pPr marL="285750" indent="-285750">
              <a:lnSpc>
                <a:spcPct val="120000"/>
              </a:lnSpc>
              <a:spcAft>
                <a:spcPts val="0"/>
              </a:spcAft>
              <a:buFont typeface="Arial" panose="020B0604020202020204" pitchFamily="34" charset="0"/>
              <a:buChar char="•"/>
            </a:pPr>
            <a:r>
              <a:rPr lang="en-GB" sz="1800" b="0" dirty="0">
                <a:hlinkClick r:id="rId8"/>
              </a:rPr>
              <a:t>HFMA - Health inequalities and prevention</a:t>
            </a:r>
            <a:endParaRPr lang="en-GB" sz="1800" b="0" dirty="0"/>
          </a:p>
          <a:p>
            <a:pPr marL="285750" indent="-285750">
              <a:lnSpc>
                <a:spcPct val="120000"/>
              </a:lnSpc>
              <a:spcAft>
                <a:spcPts val="0"/>
              </a:spcAft>
              <a:buFont typeface="Arial" panose="020B0604020202020204" pitchFamily="34" charset="0"/>
              <a:buChar char="•"/>
            </a:pPr>
            <a:r>
              <a:rPr lang="en-GB" dirty="0">
                <a:hlinkClick r:id="rId9"/>
              </a:rPr>
              <a:t>HFMA - Health Inequalities costing briefing </a:t>
            </a:r>
            <a:endParaRPr lang="en-GB" dirty="0"/>
          </a:p>
          <a:p>
            <a:pPr marL="285750" indent="-285750">
              <a:lnSpc>
                <a:spcPct val="120000"/>
              </a:lnSpc>
              <a:spcAft>
                <a:spcPts val="0"/>
              </a:spcAft>
              <a:buFont typeface="Arial" panose="020B0604020202020204" pitchFamily="34" charset="0"/>
              <a:buChar char="•"/>
            </a:pPr>
            <a:r>
              <a:rPr lang="en-GB" dirty="0">
                <a:hlinkClick r:id="rId10"/>
              </a:rPr>
              <a:t>The Strategy Unit - Scoping a Health Needs Assessment for Adults on Probation in England</a:t>
            </a:r>
            <a:endParaRPr lang="en-GB" sz="1800" b="0" dirty="0">
              <a:ea typeface="Tahoma" panose="020B0604030504040204" pitchFamily="34" charset="0"/>
              <a:cs typeface="Tahoma" panose="020B0604030504040204" pitchFamily="34" charset="0"/>
            </a:endParaRPr>
          </a:p>
          <a:p>
            <a:pPr marL="285750" indent="-285750">
              <a:lnSpc>
                <a:spcPct val="120000"/>
              </a:lnSpc>
              <a:buFont typeface="Arial" panose="020B0604020202020204" pitchFamily="34" charset="0"/>
              <a:buChar char="•"/>
            </a:pPr>
            <a:r>
              <a:rPr lang="en-GB" dirty="0">
                <a:ea typeface="+mn-lt"/>
                <a:cs typeface="+mn-lt"/>
                <a:hlinkClick r:id="rId11"/>
              </a:rPr>
              <a:t>Homeless Link - Homeless Health Needs Audit Report 2025</a:t>
            </a:r>
            <a:endParaRPr lang="en-GB" dirty="0">
              <a:ea typeface="+mn-lt"/>
              <a:cs typeface="+mn-lt"/>
            </a:endParaRPr>
          </a:p>
          <a:p>
            <a:pPr marL="285750" indent="-285750">
              <a:lnSpc>
                <a:spcPct val="120000"/>
              </a:lnSpc>
              <a:buFont typeface="Arial" panose="020B0604020202020204" pitchFamily="34" charset="0"/>
              <a:buChar char="•"/>
            </a:pPr>
            <a:r>
              <a:rPr lang="en-GB" dirty="0">
                <a:hlinkClick r:id="rId12"/>
              </a:rPr>
              <a:t>Policy &amp; Publications - Friends, Families and Travellers</a:t>
            </a:r>
            <a:endParaRPr lang="en-GB" dirty="0">
              <a:ea typeface="+mn-lt"/>
              <a:cs typeface="+mn-lt"/>
            </a:endParaRPr>
          </a:p>
          <a:p>
            <a:pPr marL="285750" indent="-285750">
              <a:lnSpc>
                <a:spcPct val="120000"/>
              </a:lnSpc>
              <a:buFont typeface="Arial" panose="020B0604020202020204" pitchFamily="34" charset="0"/>
              <a:buChar char="•"/>
            </a:pPr>
            <a:r>
              <a:rPr lang="en-GB" dirty="0">
                <a:hlinkClick r:id="rId13"/>
              </a:rPr>
              <a:t>Reducing Health Inequalities for People Living with Frailty A resource for commissioners, service providers and health, care and support staff</a:t>
            </a:r>
            <a:endParaRPr lang="en-GB" sz="1800" b="0" dirty="0">
              <a:ea typeface="Tahoma" panose="020B0604030504040204" pitchFamily="34" charset="0"/>
              <a:cs typeface="Arial"/>
            </a:endParaRPr>
          </a:p>
          <a:p>
            <a:pPr>
              <a:lnSpc>
                <a:spcPct val="120000"/>
              </a:lnSpc>
              <a:spcAft>
                <a:spcPts val="0"/>
              </a:spcAft>
            </a:pPr>
            <a:r>
              <a:rPr lang="en-GB" sz="1800" b="0" dirty="0">
                <a:ea typeface="Tahoma"/>
                <a:cs typeface="Tahoma"/>
              </a:rPr>
              <a:t>Training </a:t>
            </a:r>
          </a:p>
          <a:p>
            <a:pPr marL="285750" indent="-285750">
              <a:lnSpc>
                <a:spcPct val="120000"/>
              </a:lnSpc>
              <a:spcAft>
                <a:spcPts val="0"/>
              </a:spcAft>
              <a:buFont typeface="Arial" panose="020B0604020202020204" pitchFamily="34" charset="0"/>
              <a:buChar char="•"/>
            </a:pPr>
            <a:r>
              <a:rPr lang="en-GB" sz="1800" b="0" dirty="0">
                <a:ea typeface="Tahoma"/>
                <a:cs typeface="Tahoma"/>
                <a:hlinkClick r:id="rId14"/>
              </a:rPr>
              <a:t>All Our Health</a:t>
            </a:r>
            <a:r>
              <a:rPr lang="en-GB" sz="1800" b="0" dirty="0">
                <a:ea typeface="Tahoma"/>
                <a:cs typeface="Tahoma"/>
              </a:rPr>
              <a:t>: </a:t>
            </a:r>
            <a:r>
              <a:rPr lang="en-GB" sz="1800" b="0" dirty="0">
                <a:ea typeface="Tahoma"/>
                <a:cs typeface="Tahoma"/>
                <a:hlinkClick r:id="rId15"/>
              </a:rPr>
              <a:t>Inclusion health: applying All Our Health</a:t>
            </a:r>
            <a:r>
              <a:rPr lang="en-GB" sz="1800" b="0" dirty="0">
                <a:ea typeface="Tahoma"/>
                <a:cs typeface="Tahoma"/>
              </a:rPr>
              <a:t> &amp; </a:t>
            </a:r>
            <a:r>
              <a:rPr lang="en-GB" sz="1800" b="0" dirty="0">
                <a:ea typeface="Tahoma"/>
                <a:cs typeface="Tahoma"/>
                <a:hlinkClick r:id="rId16"/>
              </a:rPr>
              <a:t>Homelessness: applying All Our Health</a:t>
            </a:r>
            <a:endParaRPr lang="en-GB" sz="1800" b="0" dirty="0">
              <a:ea typeface="Tahoma"/>
              <a:cs typeface="Tahoma"/>
            </a:endParaRPr>
          </a:p>
        </p:txBody>
      </p:sp>
      <p:sp>
        <p:nvSpPr>
          <p:cNvPr id="6" name="Title 1">
            <a:extLst>
              <a:ext uri="{FF2B5EF4-FFF2-40B4-BE49-F238E27FC236}">
                <a16:creationId xmlns:a16="http://schemas.microsoft.com/office/drawing/2014/main" id="{000DC9F0-5481-D3D4-445C-FAD5CC3A4E87}"/>
              </a:ext>
            </a:extLst>
          </p:cNvPr>
          <p:cNvSpPr txBox="1">
            <a:spLocks/>
          </p:cNvSpPr>
          <p:nvPr/>
        </p:nvSpPr>
        <p:spPr>
          <a:xfrm>
            <a:off x="140544" y="367946"/>
            <a:ext cx="11446163"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a:latin typeface="+mn-lt"/>
                <a:ea typeface="Tahoma" panose="020B0604030504040204" pitchFamily="34" charset="0"/>
                <a:cs typeface="Tahoma" panose="020B0604030504040204" pitchFamily="34" charset="0"/>
              </a:rPr>
              <a:t>11. Further resources</a:t>
            </a:r>
          </a:p>
        </p:txBody>
      </p:sp>
    </p:spTree>
    <p:extLst>
      <p:ext uri="{BB962C8B-B14F-4D97-AF65-F5344CB8AC3E}">
        <p14:creationId xmlns:p14="http://schemas.microsoft.com/office/powerpoint/2010/main" val="2031126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9A3324-1B30-C6EC-EA38-70C13F987F36}"/>
              </a:ext>
            </a:extLst>
          </p:cNvPr>
          <p:cNvSpPr>
            <a:spLocks noGrp="1"/>
          </p:cNvSpPr>
          <p:nvPr>
            <p:ph idx="1"/>
          </p:nvPr>
        </p:nvSpPr>
        <p:spPr>
          <a:xfrm>
            <a:off x="680065" y="1460172"/>
            <a:ext cx="5512294" cy="4928851"/>
          </a:xfrm>
        </p:spPr>
        <p:txBody>
          <a:bodyPr>
            <a:normAutofit/>
          </a:bodyPr>
          <a:lstStyle/>
          <a:p>
            <a:pPr marL="342900" indent="-342900" fontAlgn="base">
              <a:buFont typeface="Arial" panose="020B0604020202020204" pitchFamily="34" charset="0"/>
              <a:buChar char="•"/>
            </a:pPr>
            <a:r>
              <a:rPr lang="en-GB" sz="2000" b="1">
                <a:hlinkClick r:id="rId2"/>
              </a:rPr>
              <a:t>DHSC</a:t>
            </a:r>
            <a:r>
              <a:rPr lang="en-GB" sz="2000">
                <a:hlinkClick r:id="rId2"/>
              </a:rPr>
              <a:t>: Department of Health and Social Care</a:t>
            </a:r>
            <a:r>
              <a:rPr lang="en-GB" sz="2000"/>
              <a:t>​</a:t>
            </a:r>
          </a:p>
          <a:p>
            <a:pPr marL="342900" indent="-342900" fontAlgn="base">
              <a:buFont typeface="Arial" panose="020B0604020202020204" pitchFamily="34" charset="0"/>
              <a:buChar char="•"/>
            </a:pPr>
            <a:r>
              <a:rPr lang="en-GB" sz="2000" b="1">
                <a:hlinkClick r:id="rId3"/>
              </a:rPr>
              <a:t>HEAT: </a:t>
            </a:r>
            <a:r>
              <a:rPr lang="en-GB" sz="2000">
                <a:hlinkClick r:id="rId3"/>
              </a:rPr>
              <a:t>Health Equity Assessment Tool </a:t>
            </a:r>
            <a:endParaRPr lang="en-GB" sz="2000"/>
          </a:p>
          <a:p>
            <a:pPr marL="342900" indent="-342900" fontAlgn="base">
              <a:buFont typeface="Arial" panose="020B0604020202020204" pitchFamily="34" charset="0"/>
              <a:buChar char="•"/>
            </a:pPr>
            <a:r>
              <a:rPr lang="en-GB" sz="2000" b="1">
                <a:hlinkClick r:id="rId4"/>
              </a:rPr>
              <a:t>HMPPS: </a:t>
            </a:r>
            <a:r>
              <a:rPr lang="en-GB" sz="2000">
                <a:hlinkClick r:id="rId4"/>
              </a:rPr>
              <a:t>HM Prison &amp; Probation Service</a:t>
            </a:r>
            <a:r>
              <a:rPr lang="en-GB" sz="2000"/>
              <a:t>​</a:t>
            </a:r>
          </a:p>
          <a:p>
            <a:pPr marL="342900" indent="-342900" fontAlgn="base">
              <a:buFont typeface="Arial" panose="020B0604020202020204" pitchFamily="34" charset="0"/>
              <a:buChar char="•"/>
            </a:pPr>
            <a:r>
              <a:rPr lang="en-GB" sz="2000" b="1">
                <a:hlinkClick r:id="rId5"/>
              </a:rPr>
              <a:t>HNA: </a:t>
            </a:r>
            <a:r>
              <a:rPr lang="en-GB" sz="2000">
                <a:hlinkClick r:id="rId5"/>
              </a:rPr>
              <a:t>Health needs assessment</a:t>
            </a:r>
            <a:r>
              <a:rPr lang="en-US" sz="2000">
                <a:hlinkClick r:id="rId5"/>
              </a:rPr>
              <a:t>​</a:t>
            </a:r>
            <a:endParaRPr lang="en-GB" sz="2000"/>
          </a:p>
          <a:p>
            <a:pPr marL="342900" indent="-342900" fontAlgn="base">
              <a:buFont typeface="Arial" panose="020B0604020202020204" pitchFamily="34" charset="0"/>
              <a:buChar char="•"/>
            </a:pPr>
            <a:r>
              <a:rPr lang="en-GB" sz="2000" b="1">
                <a:hlinkClick r:id="rId6"/>
              </a:rPr>
              <a:t>HWB: </a:t>
            </a:r>
            <a:r>
              <a:rPr lang="en-GB" sz="2000">
                <a:hlinkClick r:id="rId6"/>
              </a:rPr>
              <a:t>Health and wellbeing boards</a:t>
            </a:r>
            <a:endParaRPr lang="en-GB" sz="2000"/>
          </a:p>
          <a:p>
            <a:pPr marL="342900" indent="-342900" fontAlgn="base">
              <a:buFont typeface="Arial" panose="020B0604020202020204" pitchFamily="34" charset="0"/>
              <a:buChar char="•"/>
            </a:pPr>
            <a:r>
              <a:rPr lang="en-GB" sz="2000" b="1">
                <a:hlinkClick r:id="rId7"/>
              </a:rPr>
              <a:t>ICB: </a:t>
            </a:r>
            <a:r>
              <a:rPr lang="en-GB" sz="2000">
                <a:hlinkClick r:id="rId7"/>
              </a:rPr>
              <a:t>Integrated care board</a:t>
            </a:r>
            <a:r>
              <a:rPr lang="en-GB" sz="2000"/>
              <a:t>​</a:t>
            </a:r>
          </a:p>
          <a:p>
            <a:pPr marL="342900" indent="-342900" fontAlgn="base">
              <a:buFont typeface="Arial" panose="020B0604020202020204" pitchFamily="34" charset="0"/>
              <a:buChar char="•"/>
            </a:pPr>
            <a:r>
              <a:rPr lang="en-GB" sz="2000" b="1">
                <a:hlinkClick r:id="rId8"/>
              </a:rPr>
              <a:t>IHO: </a:t>
            </a:r>
            <a:r>
              <a:rPr lang="en-GB" sz="2000">
                <a:hlinkClick r:id="rId8"/>
              </a:rPr>
              <a:t>Integrated health organisation</a:t>
            </a:r>
            <a:endParaRPr lang="en-GB" sz="2000"/>
          </a:p>
          <a:p>
            <a:pPr marL="342900" indent="-342900" fontAlgn="base">
              <a:buFont typeface="Arial" panose="020B0604020202020204" pitchFamily="34" charset="0"/>
              <a:buChar char="•"/>
            </a:pPr>
            <a:r>
              <a:rPr lang="en-GB" sz="2000" b="1">
                <a:hlinkClick r:id="rId9"/>
              </a:rPr>
              <a:t>INT: </a:t>
            </a:r>
            <a:r>
              <a:rPr lang="en-GB" sz="2000">
                <a:hlinkClick r:id="rId9"/>
              </a:rPr>
              <a:t>Integrated neighbourhood team</a:t>
            </a:r>
            <a:endParaRPr lang="en-GB" sz="2000"/>
          </a:p>
          <a:p>
            <a:pPr marL="342900" indent="-342900" fontAlgn="base">
              <a:buFont typeface="Arial" panose="020B0604020202020204" pitchFamily="34" charset="0"/>
              <a:buChar char="•"/>
            </a:pPr>
            <a:r>
              <a:rPr lang="en-GB" sz="2000" b="1">
                <a:hlinkClick r:id="rId10"/>
              </a:rPr>
              <a:t>JSNA: </a:t>
            </a:r>
            <a:r>
              <a:rPr lang="en-GB" sz="2000">
                <a:hlinkClick r:id="rId10"/>
              </a:rPr>
              <a:t>Joint Strategic Needs Assessment</a:t>
            </a:r>
            <a:endParaRPr lang="en-GB" sz="2000"/>
          </a:p>
          <a:p>
            <a:pPr marL="342900" indent="-342900" fontAlgn="base">
              <a:buFont typeface="Arial" panose="020B0604020202020204" pitchFamily="34" charset="0"/>
              <a:buChar char="•"/>
            </a:pPr>
            <a:r>
              <a:rPr lang="en-GB" sz="2000" b="1">
                <a:hlinkClick r:id="rId11"/>
              </a:rPr>
              <a:t>LA: </a:t>
            </a:r>
            <a:r>
              <a:rPr lang="en-GB" sz="2000">
                <a:hlinkClick r:id="rId11"/>
              </a:rPr>
              <a:t>Local authority</a:t>
            </a:r>
            <a:endParaRPr lang="en-GB" sz="2000"/>
          </a:p>
          <a:p>
            <a:pPr fontAlgn="base"/>
            <a:endParaRPr lang="en-GB" sz="1700"/>
          </a:p>
        </p:txBody>
      </p:sp>
      <p:sp>
        <p:nvSpPr>
          <p:cNvPr id="4" name="Content Placeholder 2">
            <a:extLst>
              <a:ext uri="{FF2B5EF4-FFF2-40B4-BE49-F238E27FC236}">
                <a16:creationId xmlns:a16="http://schemas.microsoft.com/office/drawing/2014/main" id="{F1278A6A-AC42-2A80-E8C0-011EC23D3E1B}"/>
              </a:ext>
            </a:extLst>
          </p:cNvPr>
          <p:cNvSpPr txBox="1">
            <a:spLocks/>
          </p:cNvSpPr>
          <p:nvPr/>
        </p:nvSpPr>
        <p:spPr>
          <a:xfrm>
            <a:off x="6225666" y="1334162"/>
            <a:ext cx="4443636" cy="4928851"/>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2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GB"/>
              <a:t>​</a:t>
            </a:r>
          </a:p>
        </p:txBody>
      </p:sp>
      <p:sp>
        <p:nvSpPr>
          <p:cNvPr id="5" name="Content Placeholder 2">
            <a:extLst>
              <a:ext uri="{FF2B5EF4-FFF2-40B4-BE49-F238E27FC236}">
                <a16:creationId xmlns:a16="http://schemas.microsoft.com/office/drawing/2014/main" id="{C3EE8518-786D-CD27-0673-4DAF3914DE45}"/>
              </a:ext>
            </a:extLst>
          </p:cNvPr>
          <p:cNvSpPr txBox="1">
            <a:spLocks/>
          </p:cNvSpPr>
          <p:nvPr/>
        </p:nvSpPr>
        <p:spPr>
          <a:xfrm>
            <a:off x="6751529" y="1334162"/>
            <a:ext cx="5027763" cy="4928851"/>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2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buFont typeface="Arial" panose="020B0604020202020204" pitchFamily="34" charset="0"/>
              <a:buChar char="•"/>
            </a:pPr>
            <a:r>
              <a:rPr lang="en-GB" sz="2000" b="1">
                <a:hlinkClick r:id="rId12"/>
              </a:rPr>
              <a:t>LES: </a:t>
            </a:r>
            <a:r>
              <a:rPr lang="en-GB" sz="2000">
                <a:hlinkClick r:id="rId12"/>
              </a:rPr>
              <a:t>Local enhanced service </a:t>
            </a:r>
            <a:endParaRPr lang="en-GB" sz="2000"/>
          </a:p>
          <a:p>
            <a:pPr marL="342900" indent="-342900" fontAlgn="base">
              <a:buFont typeface="Arial" panose="020B0604020202020204" pitchFamily="34" charset="0"/>
              <a:buChar char="•"/>
            </a:pPr>
            <a:r>
              <a:rPr lang="en-GB" sz="2000" b="1">
                <a:hlinkClick r:id="rId13"/>
              </a:rPr>
              <a:t>NHSE: </a:t>
            </a:r>
            <a:r>
              <a:rPr lang="en-GB" sz="2000">
                <a:hlinkClick r:id="rId13"/>
              </a:rPr>
              <a:t>NHS England</a:t>
            </a:r>
            <a:r>
              <a:rPr lang="en-GB" sz="2000"/>
              <a:t>​</a:t>
            </a:r>
          </a:p>
          <a:p>
            <a:pPr marL="342900" indent="-342900" fontAlgn="base">
              <a:buFont typeface="Arial" panose="020B0604020202020204" pitchFamily="34" charset="0"/>
              <a:buChar char="•"/>
            </a:pPr>
            <a:r>
              <a:rPr lang="en-GB" sz="2000" b="1">
                <a:hlinkClick r:id="rId14"/>
              </a:rPr>
              <a:t>NICE: </a:t>
            </a:r>
            <a:r>
              <a:rPr lang="en-GB" sz="2000">
                <a:hlinkClick r:id="rId14"/>
              </a:rPr>
              <a:t>National Institute for Health and Care Excellence</a:t>
            </a:r>
            <a:r>
              <a:rPr lang="en-GB" sz="2000"/>
              <a:t>​</a:t>
            </a:r>
          </a:p>
          <a:p>
            <a:pPr marL="342900" indent="-342900" fontAlgn="base">
              <a:buFont typeface="Arial" panose="020B0604020202020204" pitchFamily="34" charset="0"/>
              <a:buChar char="•"/>
            </a:pPr>
            <a:r>
              <a:rPr lang="en-GB" sz="2000" b="1">
                <a:hlinkClick r:id="rId15"/>
              </a:rPr>
              <a:t>OHID:</a:t>
            </a:r>
            <a:r>
              <a:rPr lang="en-GB" sz="2000">
                <a:hlinkClick r:id="rId15"/>
              </a:rPr>
              <a:t> Office for Health Improvement and Disparities</a:t>
            </a:r>
            <a:r>
              <a:rPr lang="en-GB" sz="2000"/>
              <a:t>​</a:t>
            </a:r>
          </a:p>
          <a:p>
            <a:pPr marL="342900" indent="-342900" fontAlgn="base">
              <a:buFont typeface="Arial" panose="020B0604020202020204" pitchFamily="34" charset="0"/>
              <a:buChar char="•"/>
            </a:pPr>
            <a:r>
              <a:rPr lang="en-GB" sz="2000" b="1">
                <a:hlinkClick r:id="rId16"/>
              </a:rPr>
              <a:t>ONS: </a:t>
            </a:r>
            <a:r>
              <a:rPr lang="en-GB" sz="2000">
                <a:hlinkClick r:id="rId16"/>
              </a:rPr>
              <a:t>Office for National Statistics</a:t>
            </a:r>
            <a:r>
              <a:rPr lang="en-GB" sz="2000"/>
              <a:t>​</a:t>
            </a:r>
          </a:p>
          <a:p>
            <a:pPr marL="342900" indent="-342900" fontAlgn="base">
              <a:buFont typeface="Arial" panose="020B0604020202020204" pitchFamily="34" charset="0"/>
              <a:buChar char="•"/>
            </a:pPr>
            <a:r>
              <a:rPr lang="en-GB" sz="2000" b="1">
                <a:hlinkClick r:id="rId17"/>
              </a:rPr>
              <a:t>QOF: </a:t>
            </a:r>
            <a:r>
              <a:rPr lang="en-GB" sz="2000">
                <a:hlinkClick r:id="rId17"/>
              </a:rPr>
              <a:t>Quality outcome framework</a:t>
            </a:r>
            <a:endParaRPr lang="en-GB" sz="2000"/>
          </a:p>
          <a:p>
            <a:pPr marL="342900" indent="-342900" fontAlgn="base">
              <a:buFont typeface="Arial" panose="020B0604020202020204" pitchFamily="34" charset="0"/>
              <a:buChar char="•"/>
            </a:pPr>
            <a:r>
              <a:rPr lang="en-GB" sz="2000" b="1">
                <a:hlinkClick r:id="rId18"/>
              </a:rPr>
              <a:t>SA: </a:t>
            </a:r>
            <a:r>
              <a:rPr lang="en-GB" sz="2000">
                <a:hlinkClick r:id="rId18"/>
              </a:rPr>
              <a:t>Strategic authority </a:t>
            </a:r>
            <a:endParaRPr lang="en-GB" sz="2000"/>
          </a:p>
          <a:p>
            <a:pPr marL="342900" indent="-342900" fontAlgn="base">
              <a:buFont typeface="Arial" panose="020B0604020202020204" pitchFamily="34" charset="0"/>
              <a:buChar char="•"/>
            </a:pPr>
            <a:r>
              <a:rPr lang="en-GB" sz="2000" b="1">
                <a:hlinkClick r:id="rId19"/>
              </a:rPr>
              <a:t>UKHSA: </a:t>
            </a:r>
            <a:r>
              <a:rPr lang="en-GB" sz="2000">
                <a:hlinkClick r:id="rId19"/>
              </a:rPr>
              <a:t>UK Health Security Agency</a:t>
            </a:r>
            <a:r>
              <a:rPr lang="en-GB" sz="2000"/>
              <a:t>​</a:t>
            </a:r>
          </a:p>
          <a:p>
            <a:pPr marL="342900" indent="-342900" fontAlgn="base">
              <a:buFont typeface="Arial" panose="020B0604020202020204" pitchFamily="34" charset="0"/>
              <a:buChar char="•"/>
            </a:pPr>
            <a:r>
              <a:rPr lang="en-GB" sz="2000" b="1">
                <a:hlinkClick r:id="rId20"/>
              </a:rPr>
              <a:t>VCSE: </a:t>
            </a:r>
            <a:r>
              <a:rPr lang="en-GB" sz="2000">
                <a:hlinkClick r:id="rId20"/>
              </a:rPr>
              <a:t>Voluntary, community and social expertise</a:t>
            </a:r>
            <a:r>
              <a:rPr lang="en-GB" sz="2000"/>
              <a:t>​</a:t>
            </a:r>
          </a:p>
          <a:p>
            <a:pPr fontAlgn="base"/>
            <a:endParaRPr lang="en-GB" sz="1700"/>
          </a:p>
        </p:txBody>
      </p:sp>
      <p:sp>
        <p:nvSpPr>
          <p:cNvPr id="8" name="Title 1">
            <a:extLst>
              <a:ext uri="{FF2B5EF4-FFF2-40B4-BE49-F238E27FC236}">
                <a16:creationId xmlns:a16="http://schemas.microsoft.com/office/drawing/2014/main" id="{5A15BFCC-7D8B-6196-DBCE-93D7469D8655}"/>
              </a:ext>
            </a:extLst>
          </p:cNvPr>
          <p:cNvSpPr txBox="1">
            <a:spLocks/>
          </p:cNvSpPr>
          <p:nvPr/>
        </p:nvSpPr>
        <p:spPr>
          <a:xfrm>
            <a:off x="140544" y="367946"/>
            <a:ext cx="11446163" cy="535531"/>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a:latin typeface="+mn-lt"/>
                <a:ea typeface="Tahoma" panose="020B0604030504040204" pitchFamily="34" charset="0"/>
                <a:cs typeface="Tahoma" panose="020B0604030504040204" pitchFamily="34" charset="0"/>
              </a:rPr>
              <a:t>12. Acronyms</a:t>
            </a:r>
          </a:p>
        </p:txBody>
      </p:sp>
    </p:spTree>
    <p:extLst>
      <p:ext uri="{BB962C8B-B14F-4D97-AF65-F5344CB8AC3E}">
        <p14:creationId xmlns:p14="http://schemas.microsoft.com/office/powerpoint/2010/main" val="387104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434397-9031-6ABD-2FBA-D4996F8682B9}"/>
              </a:ext>
            </a:extLst>
          </p:cNvPr>
          <p:cNvSpPr txBox="1"/>
          <p:nvPr/>
        </p:nvSpPr>
        <p:spPr>
          <a:xfrm>
            <a:off x="133169" y="932414"/>
            <a:ext cx="3682017" cy="2677656"/>
          </a:xfrm>
          <a:prstGeom prst="rect">
            <a:avLst/>
          </a:prstGeom>
          <a:noFill/>
          <a:ln w="12700">
            <a:noFill/>
          </a:ln>
        </p:spPr>
        <p:txBody>
          <a:bodyPr wrap="square" rtlCol="0">
            <a:spAutoFit/>
          </a:bodyPr>
          <a:lstStyle/>
          <a:p>
            <a:r>
              <a:rPr lang="en-GB" sz="1400" b="1">
                <a:ea typeface="Tahoma" panose="020B0604030504040204" pitchFamily="34" charset="0"/>
                <a:cs typeface="Tahoma" panose="020B0604030504040204" pitchFamily="34" charset="0"/>
                <a:hlinkClick r:id="rId2"/>
              </a:rPr>
              <a:t>Inclusion health </a:t>
            </a:r>
            <a:r>
              <a:rPr lang="en-GB" sz="1400">
                <a:ea typeface="Tahoma" panose="020B0604030504040204" pitchFamily="34" charset="0"/>
                <a:cs typeface="Tahoma" panose="020B0604030504040204" pitchFamily="34" charset="0"/>
              </a:rPr>
              <a:t>describes an approach to prevent and address extreme health inequities. </a:t>
            </a:r>
          </a:p>
          <a:p>
            <a:endParaRPr lang="en-GB" sz="1400">
              <a:ea typeface="Tahoma" panose="020B0604030504040204" pitchFamily="34" charset="0"/>
              <a:cs typeface="Tahoma" panose="020B0604030504040204" pitchFamily="34" charset="0"/>
            </a:endParaRPr>
          </a:p>
          <a:p>
            <a:r>
              <a:rPr lang="en-GB" sz="1400">
                <a:ea typeface="Tahoma" panose="020B0604030504040204" pitchFamily="34" charset="0"/>
                <a:cs typeface="Tahoma" panose="020B0604030504040204" pitchFamily="34" charset="0"/>
              </a:rPr>
              <a:t>Populations are diverse but can share common experiences such as social exclusion, extremely poor health, and barriers in accessing services.</a:t>
            </a:r>
          </a:p>
          <a:p>
            <a:endParaRPr lang="en-GB" sz="1400">
              <a:ea typeface="Tahoma" panose="020B0604030504040204" pitchFamily="34" charset="0"/>
              <a:cs typeface="Tahoma" panose="020B0604030504040204" pitchFamily="34" charset="0"/>
            </a:endParaRPr>
          </a:p>
          <a:p>
            <a:r>
              <a:rPr lang="en-GB" sz="1400">
                <a:ea typeface="Tahoma" panose="020B0604030504040204" pitchFamily="34" charset="0"/>
                <a:cs typeface="Tahoma" panose="020B0604030504040204" pitchFamily="34" charset="0"/>
              </a:rPr>
              <a:t>They are largely absent in electronic systems meaning their needs can be overlooked. </a:t>
            </a:r>
            <a:endParaRPr lang="en-GB" sz="1400"/>
          </a:p>
        </p:txBody>
      </p:sp>
      <p:sp>
        <p:nvSpPr>
          <p:cNvPr id="7" name="TextBox 6">
            <a:extLst>
              <a:ext uri="{FF2B5EF4-FFF2-40B4-BE49-F238E27FC236}">
                <a16:creationId xmlns:a16="http://schemas.microsoft.com/office/drawing/2014/main" id="{19FCB9EA-F61B-06FC-ECF8-32D3B061E035}"/>
              </a:ext>
            </a:extLst>
          </p:cNvPr>
          <p:cNvSpPr txBox="1"/>
          <p:nvPr/>
        </p:nvSpPr>
        <p:spPr>
          <a:xfrm>
            <a:off x="133168" y="3866709"/>
            <a:ext cx="3573823" cy="2462213"/>
          </a:xfrm>
          <a:prstGeom prst="rect">
            <a:avLst/>
          </a:prstGeom>
          <a:noFill/>
          <a:ln w="12700">
            <a:noFill/>
          </a:ln>
        </p:spPr>
        <p:txBody>
          <a:bodyPr wrap="square" rtlCol="0">
            <a:spAutoFit/>
          </a:bodyPr>
          <a:lstStyle/>
          <a:p>
            <a:r>
              <a:rPr lang="en-GB" sz="1400" b="1">
                <a:ea typeface="Tahoma" panose="020B0604030504040204" pitchFamily="34" charset="0"/>
                <a:cs typeface="Tahoma" panose="020B0604030504040204" pitchFamily="34" charset="0"/>
              </a:rPr>
              <a:t>Inclusion health groups include:</a:t>
            </a:r>
          </a:p>
          <a:p>
            <a:pPr marL="171450" indent="-171450">
              <a:buFont typeface="Arial" panose="020B0604020202020204" pitchFamily="34" charset="0"/>
              <a:buChar char="•"/>
            </a:pPr>
            <a:r>
              <a:rPr lang="en-GB" sz="1400">
                <a:ea typeface="Tahoma" panose="020B0604030504040204" pitchFamily="34" charset="0"/>
                <a:cs typeface="Tahoma" panose="020B0604030504040204" pitchFamily="34" charset="0"/>
              </a:rPr>
              <a:t>People experiencing homelessness</a:t>
            </a:r>
          </a:p>
          <a:p>
            <a:pPr marL="171450" indent="-171450">
              <a:buFont typeface="Arial" panose="020B0604020202020204" pitchFamily="34" charset="0"/>
              <a:buChar char="•"/>
            </a:pPr>
            <a:r>
              <a:rPr lang="en-GB" sz="1400">
                <a:ea typeface="Tahoma" panose="020B0604030504040204" pitchFamily="34" charset="0"/>
                <a:cs typeface="Tahoma" panose="020B0604030504040204" pitchFamily="34" charset="0"/>
              </a:rPr>
              <a:t>Gypsy, Roma and Traveller communities</a:t>
            </a:r>
          </a:p>
          <a:p>
            <a:pPr marL="171450" indent="-171450">
              <a:buFont typeface="Arial" panose="020B0604020202020204" pitchFamily="34" charset="0"/>
              <a:buChar char="•"/>
            </a:pPr>
            <a:r>
              <a:rPr lang="en-GB" sz="1400">
                <a:ea typeface="Tahoma" panose="020B0604030504040204" pitchFamily="34" charset="0"/>
                <a:cs typeface="Tahoma" panose="020B0604030504040204" pitchFamily="34" charset="0"/>
              </a:rPr>
              <a:t>Sex workers</a:t>
            </a:r>
          </a:p>
          <a:p>
            <a:pPr marL="171450" indent="-171450">
              <a:buFont typeface="Arial" panose="020B0604020202020204" pitchFamily="34" charset="0"/>
              <a:buChar char="•"/>
            </a:pPr>
            <a:r>
              <a:rPr lang="en-GB" sz="1400">
                <a:ea typeface="Tahoma" panose="020B0604030504040204" pitchFamily="34" charset="0"/>
                <a:cs typeface="Tahoma" panose="020B0604030504040204" pitchFamily="34" charset="0"/>
              </a:rPr>
              <a:t>Migrants in vulnerable circumstances</a:t>
            </a:r>
          </a:p>
          <a:p>
            <a:pPr marL="171450" indent="-171450">
              <a:buFont typeface="Arial" panose="020B0604020202020204" pitchFamily="34" charset="0"/>
              <a:buChar char="•"/>
            </a:pPr>
            <a:r>
              <a:rPr lang="en-GB" sz="1400">
                <a:ea typeface="Tahoma" panose="020B0604030504040204" pitchFamily="34" charset="0"/>
                <a:cs typeface="Tahoma" panose="020B0604030504040204" pitchFamily="34" charset="0"/>
              </a:rPr>
              <a:t>People subject to modern slavery</a:t>
            </a:r>
          </a:p>
          <a:p>
            <a:pPr marL="171450" indent="-171450">
              <a:buFont typeface="Arial" panose="020B0604020202020204" pitchFamily="34" charset="0"/>
              <a:buChar char="•"/>
            </a:pPr>
            <a:r>
              <a:rPr lang="en-GB" sz="1400">
                <a:ea typeface="Tahoma" panose="020B0604030504040204" pitchFamily="34" charset="0"/>
                <a:cs typeface="Tahoma" panose="020B0604030504040204" pitchFamily="34" charset="0"/>
              </a:rPr>
              <a:t>People in contact with the justice system </a:t>
            </a:r>
          </a:p>
          <a:p>
            <a:pPr marL="171450" indent="-171450">
              <a:buFont typeface="Arial" panose="020B0604020202020204" pitchFamily="34" charset="0"/>
              <a:buChar char="•"/>
            </a:pPr>
            <a:r>
              <a:rPr lang="en-GB" sz="1400">
                <a:ea typeface="Tahoma" panose="020B0604030504040204" pitchFamily="34" charset="0"/>
                <a:cs typeface="Tahoma" panose="020B0604030504040204" pitchFamily="34" charset="0"/>
              </a:rPr>
              <a:t>People experiencing drug and/or alcohol dependence</a:t>
            </a:r>
          </a:p>
          <a:p>
            <a:pPr marL="171450" indent="-171450">
              <a:buFont typeface="Arial" panose="020B0604020202020204" pitchFamily="34" charset="0"/>
              <a:buChar char="•"/>
            </a:pPr>
            <a:r>
              <a:rPr lang="en-GB" sz="1400">
                <a:ea typeface="Tahoma" panose="020B0604030504040204" pitchFamily="34" charset="0"/>
                <a:cs typeface="Tahoma" panose="020B0604030504040204" pitchFamily="34" charset="0"/>
              </a:rPr>
              <a:t>Among others e.g. people with experience of the care system</a:t>
            </a:r>
          </a:p>
        </p:txBody>
      </p:sp>
      <p:sp>
        <p:nvSpPr>
          <p:cNvPr id="8" name="TextBox 7">
            <a:extLst>
              <a:ext uri="{FF2B5EF4-FFF2-40B4-BE49-F238E27FC236}">
                <a16:creationId xmlns:a16="http://schemas.microsoft.com/office/drawing/2014/main" id="{384808D4-0319-C16D-6746-A5F9E54D70B3}"/>
              </a:ext>
            </a:extLst>
          </p:cNvPr>
          <p:cNvSpPr txBox="1"/>
          <p:nvPr/>
        </p:nvSpPr>
        <p:spPr>
          <a:xfrm>
            <a:off x="8843579" y="1286294"/>
            <a:ext cx="3215252" cy="738664"/>
          </a:xfrm>
          <a:prstGeom prst="rect">
            <a:avLst/>
          </a:prstGeom>
          <a:solidFill>
            <a:schemeClr val="bg1"/>
          </a:solidFill>
          <a:ln w="19050">
            <a:solidFill>
              <a:srgbClr val="00B0F0"/>
            </a:solidFill>
          </a:ln>
        </p:spPr>
        <p:txBody>
          <a:bodyPr wrap="square" rtlCol="0">
            <a:spAutoFit/>
          </a:bodyPr>
          <a:lstStyle/>
          <a:p>
            <a:r>
              <a:rPr lang="en-GB" sz="1400" b="1">
                <a:ea typeface="Tahoma" panose="020B0604030504040204" pitchFamily="34" charset="0"/>
                <a:cs typeface="Tahoma" panose="020B0604030504040204" pitchFamily="34" charset="0"/>
              </a:rPr>
              <a:t>Impact of wider determinants </a:t>
            </a:r>
            <a:r>
              <a:rPr lang="en-GB" sz="1400">
                <a:ea typeface="Tahoma" panose="020B0604030504040204" pitchFamily="34" charset="0"/>
                <a:cs typeface="Tahoma" panose="020B0604030504040204" pitchFamily="34" charset="0"/>
              </a:rPr>
              <a:t>such as education, income, employment and housing</a:t>
            </a:r>
          </a:p>
        </p:txBody>
      </p:sp>
      <p:sp>
        <p:nvSpPr>
          <p:cNvPr id="9" name="TextBox 8">
            <a:extLst>
              <a:ext uri="{FF2B5EF4-FFF2-40B4-BE49-F238E27FC236}">
                <a16:creationId xmlns:a16="http://schemas.microsoft.com/office/drawing/2014/main" id="{0F931A0F-3F26-96E4-7B00-63F87A85800F}"/>
              </a:ext>
            </a:extLst>
          </p:cNvPr>
          <p:cNvSpPr txBox="1"/>
          <p:nvPr/>
        </p:nvSpPr>
        <p:spPr>
          <a:xfrm>
            <a:off x="8810837" y="2706544"/>
            <a:ext cx="3215252" cy="1384995"/>
          </a:xfrm>
          <a:prstGeom prst="rect">
            <a:avLst/>
          </a:prstGeom>
          <a:solidFill>
            <a:schemeClr val="bg1"/>
          </a:solidFill>
          <a:ln w="19050">
            <a:solidFill>
              <a:srgbClr val="FFC000"/>
            </a:solidFill>
          </a:ln>
        </p:spPr>
        <p:txBody>
          <a:bodyPr wrap="square" rtlCol="0">
            <a:spAutoFit/>
          </a:bodyPr>
          <a:lstStyle/>
          <a:p>
            <a:r>
              <a:rPr lang="en-GB" sz="1400" b="1">
                <a:ea typeface="Tahoma" panose="020B0604030504040204" pitchFamily="34" charset="0"/>
                <a:cs typeface="Tahoma" panose="020B0604030504040204" pitchFamily="34" charset="0"/>
              </a:rPr>
              <a:t>Area you live: </a:t>
            </a:r>
            <a:r>
              <a:rPr lang="en-GB" sz="1400">
                <a:ea typeface="Tahoma" panose="020B0604030504040204" pitchFamily="34" charset="0"/>
                <a:cs typeface="Tahoma" panose="020B0604030504040204" pitchFamily="34" charset="0"/>
              </a:rPr>
              <a:t>Population composition, built and natural environment, levels of social connectedness, and features of specific geographies such as access to green spaces and transport</a:t>
            </a:r>
          </a:p>
        </p:txBody>
      </p:sp>
      <p:sp>
        <p:nvSpPr>
          <p:cNvPr id="10" name="TextBox 9">
            <a:extLst>
              <a:ext uri="{FF2B5EF4-FFF2-40B4-BE49-F238E27FC236}">
                <a16:creationId xmlns:a16="http://schemas.microsoft.com/office/drawing/2014/main" id="{DF655326-AF03-E964-6443-B44A08BFEEEA}"/>
              </a:ext>
            </a:extLst>
          </p:cNvPr>
          <p:cNvSpPr txBox="1"/>
          <p:nvPr/>
        </p:nvSpPr>
        <p:spPr>
          <a:xfrm>
            <a:off x="8843579" y="4221746"/>
            <a:ext cx="3182510" cy="1169551"/>
          </a:xfrm>
          <a:prstGeom prst="rect">
            <a:avLst/>
          </a:prstGeom>
          <a:solidFill>
            <a:schemeClr val="bg1"/>
          </a:solidFill>
          <a:ln w="19050">
            <a:solidFill>
              <a:srgbClr val="FF0000"/>
            </a:solidFill>
          </a:ln>
        </p:spPr>
        <p:txBody>
          <a:bodyPr wrap="square" rtlCol="0">
            <a:spAutoFit/>
          </a:bodyPr>
          <a:lstStyle/>
          <a:p>
            <a:r>
              <a:rPr lang="en-GB" sz="1400" b="1">
                <a:ea typeface="Tahoma" panose="020B0604030504040204" pitchFamily="34" charset="0"/>
                <a:cs typeface="Tahoma" panose="020B0604030504040204" pitchFamily="34" charset="0"/>
              </a:rPr>
              <a:t>Personal attributes: </a:t>
            </a:r>
            <a:r>
              <a:rPr lang="en-GB" sz="1400">
                <a:ea typeface="Tahoma" panose="020B0604030504040204" pitchFamily="34" charset="0"/>
                <a:cs typeface="Tahoma" panose="020B0604030504040204" pitchFamily="34" charset="0"/>
              </a:rPr>
              <a:t>Age, disability, gender reassignment, marriage and civil partnership, pregnancy and maternity, race, religion or belief, sex, sexual orientation</a:t>
            </a:r>
          </a:p>
        </p:txBody>
      </p:sp>
      <p:pic>
        <p:nvPicPr>
          <p:cNvPr id="12" name="Picture 11" descr="A diagram of circles and lines">
            <a:extLst>
              <a:ext uri="{FF2B5EF4-FFF2-40B4-BE49-F238E27FC236}">
                <a16:creationId xmlns:a16="http://schemas.microsoft.com/office/drawing/2014/main" id="{151A1441-A388-EA7A-FA90-8C3B992B0181}"/>
              </a:ext>
            </a:extLst>
          </p:cNvPr>
          <p:cNvPicPr>
            <a:picLocks noChangeAspect="1"/>
          </p:cNvPicPr>
          <p:nvPr/>
        </p:nvPicPr>
        <p:blipFill>
          <a:blip r:embed="rId3">
            <a:extLst>
              <a:ext uri="{28A0092B-C50C-407E-A947-70E740481C1C}">
                <a14:useLocalDpi xmlns:a14="http://schemas.microsoft.com/office/drawing/2010/main" val="0"/>
              </a:ext>
            </a:extLst>
          </a:blip>
          <a:srcRect b="15525"/>
          <a:stretch>
            <a:fillRect/>
          </a:stretch>
        </p:blipFill>
        <p:spPr>
          <a:xfrm>
            <a:off x="3815186" y="1096014"/>
            <a:ext cx="4887457" cy="4575593"/>
          </a:xfrm>
          <a:prstGeom prst="rect">
            <a:avLst/>
          </a:prstGeom>
          <a:ln w="19050">
            <a:solidFill>
              <a:schemeClr val="tx1"/>
            </a:solidFill>
          </a:ln>
        </p:spPr>
      </p:pic>
      <p:sp>
        <p:nvSpPr>
          <p:cNvPr id="13" name="TextBox 12">
            <a:extLst>
              <a:ext uri="{FF2B5EF4-FFF2-40B4-BE49-F238E27FC236}">
                <a16:creationId xmlns:a16="http://schemas.microsoft.com/office/drawing/2014/main" id="{E2800858-386C-FDEC-2FB0-8F0328A82D51}"/>
              </a:ext>
            </a:extLst>
          </p:cNvPr>
          <p:cNvSpPr txBox="1"/>
          <p:nvPr/>
        </p:nvSpPr>
        <p:spPr>
          <a:xfrm>
            <a:off x="3815186" y="5761986"/>
            <a:ext cx="4887457" cy="738664"/>
          </a:xfrm>
          <a:prstGeom prst="rect">
            <a:avLst/>
          </a:prstGeom>
          <a:solidFill>
            <a:schemeClr val="bg1"/>
          </a:solidFill>
          <a:ln w="19050">
            <a:solidFill>
              <a:srgbClr val="00A188"/>
            </a:solidFill>
          </a:ln>
        </p:spPr>
        <p:txBody>
          <a:bodyPr wrap="square" rtlCol="0">
            <a:spAutoFit/>
          </a:bodyPr>
          <a:lstStyle/>
          <a:p>
            <a:r>
              <a:rPr lang="en-GB" sz="1400">
                <a:ea typeface="Tahoma" panose="020B0604030504040204" pitchFamily="34" charset="0"/>
                <a:cs typeface="Tahoma" panose="020B0604030504040204" pitchFamily="34" charset="0"/>
              </a:rPr>
              <a:t>The health inequalities experienced by belonging to inclusion health groups can be exacerbated if individuals also experience other domains of inequality above</a:t>
            </a:r>
          </a:p>
        </p:txBody>
      </p:sp>
      <p:sp>
        <p:nvSpPr>
          <p:cNvPr id="14" name="Rectangle 13">
            <a:extLst>
              <a:ext uri="{FF2B5EF4-FFF2-40B4-BE49-F238E27FC236}">
                <a16:creationId xmlns:a16="http://schemas.microsoft.com/office/drawing/2014/main" id="{0282EA08-EA51-32E0-C0C6-53319307234C}"/>
              </a:ext>
            </a:extLst>
          </p:cNvPr>
          <p:cNvSpPr/>
          <p:nvPr/>
        </p:nvSpPr>
        <p:spPr>
          <a:xfrm>
            <a:off x="3923380" y="3101776"/>
            <a:ext cx="1967057" cy="44617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ea typeface="Tahoma" panose="020B0604030504040204" pitchFamily="34" charset="0"/>
                <a:cs typeface="Tahoma" panose="020B0604030504040204" pitchFamily="34" charset="0"/>
              </a:rPr>
              <a:t>Inclusion</a:t>
            </a:r>
            <a:r>
              <a:rPr lang="en-GB" b="1">
                <a:solidFill>
                  <a:schemeClr val="bg1"/>
                </a:solidFill>
                <a:cs typeface="Arial" panose="020B0604020202020204" pitchFamily="34" charset="0"/>
              </a:rPr>
              <a:t> health</a:t>
            </a:r>
          </a:p>
        </p:txBody>
      </p:sp>
      <p:sp>
        <p:nvSpPr>
          <p:cNvPr id="15" name="TextBox 14">
            <a:extLst>
              <a:ext uri="{FF2B5EF4-FFF2-40B4-BE49-F238E27FC236}">
                <a16:creationId xmlns:a16="http://schemas.microsoft.com/office/drawing/2014/main" id="{4072531B-7E92-280B-8C7A-72B5D4D4A5F3}"/>
              </a:ext>
            </a:extLst>
          </p:cNvPr>
          <p:cNvSpPr txBox="1"/>
          <p:nvPr/>
        </p:nvSpPr>
        <p:spPr>
          <a:xfrm>
            <a:off x="5793409" y="1717181"/>
            <a:ext cx="2065867" cy="307777"/>
          </a:xfrm>
          <a:prstGeom prst="rect">
            <a:avLst/>
          </a:prstGeom>
          <a:noFill/>
        </p:spPr>
        <p:txBody>
          <a:bodyPr wrap="square" rtlCol="0">
            <a:spAutoFit/>
          </a:bodyPr>
          <a:lstStyle/>
          <a:p>
            <a:r>
              <a:rPr lang="en-GB" sz="1400">
                <a:ea typeface="Tahoma" panose="020B0604030504040204" pitchFamily="34" charset="0"/>
                <a:cs typeface="Tahoma" panose="020B0604030504040204" pitchFamily="34" charset="0"/>
              </a:rPr>
              <a:t>Socio-economic</a:t>
            </a:r>
            <a:endParaRPr lang="en-GB" sz="1400">
              <a:cs typeface="Arial" panose="020B0604020202020204" pitchFamily="34" charset="0"/>
            </a:endParaRPr>
          </a:p>
        </p:txBody>
      </p:sp>
      <p:sp>
        <p:nvSpPr>
          <p:cNvPr id="16" name="TextBox 15">
            <a:extLst>
              <a:ext uri="{FF2B5EF4-FFF2-40B4-BE49-F238E27FC236}">
                <a16:creationId xmlns:a16="http://schemas.microsoft.com/office/drawing/2014/main" id="{681F6F47-E067-DE07-227E-F889CEA95939}"/>
              </a:ext>
            </a:extLst>
          </p:cNvPr>
          <p:cNvSpPr txBox="1"/>
          <p:nvPr/>
        </p:nvSpPr>
        <p:spPr>
          <a:xfrm>
            <a:off x="7301240" y="3232383"/>
            <a:ext cx="2065867" cy="307777"/>
          </a:xfrm>
          <a:prstGeom prst="rect">
            <a:avLst/>
          </a:prstGeom>
          <a:noFill/>
        </p:spPr>
        <p:txBody>
          <a:bodyPr wrap="square" rtlCol="0">
            <a:spAutoFit/>
          </a:bodyPr>
          <a:lstStyle/>
          <a:p>
            <a:r>
              <a:rPr lang="en-GB" sz="1400">
                <a:ea typeface="Tahoma" panose="020B0604030504040204" pitchFamily="34" charset="0"/>
                <a:cs typeface="Tahoma" panose="020B0604030504040204" pitchFamily="34" charset="0"/>
              </a:rPr>
              <a:t>Geography</a:t>
            </a:r>
          </a:p>
        </p:txBody>
      </p:sp>
      <p:sp>
        <p:nvSpPr>
          <p:cNvPr id="17" name="TextBox 16">
            <a:extLst>
              <a:ext uri="{FF2B5EF4-FFF2-40B4-BE49-F238E27FC236}">
                <a16:creationId xmlns:a16="http://schemas.microsoft.com/office/drawing/2014/main" id="{F4D8682D-DAAA-F892-47D2-3A58AFD75436}"/>
              </a:ext>
            </a:extLst>
          </p:cNvPr>
          <p:cNvSpPr txBox="1"/>
          <p:nvPr/>
        </p:nvSpPr>
        <p:spPr>
          <a:xfrm>
            <a:off x="5793409" y="4721084"/>
            <a:ext cx="2065867" cy="523220"/>
          </a:xfrm>
          <a:prstGeom prst="rect">
            <a:avLst/>
          </a:prstGeom>
          <a:noFill/>
        </p:spPr>
        <p:txBody>
          <a:bodyPr wrap="square" rtlCol="0">
            <a:spAutoFit/>
          </a:bodyPr>
          <a:lstStyle/>
          <a:p>
            <a:r>
              <a:rPr lang="en-GB" sz="1400">
                <a:ea typeface="Tahoma" panose="020B0604030504040204" pitchFamily="34" charset="0"/>
                <a:cs typeface="Tahoma" panose="020B0604030504040204" pitchFamily="34" charset="0"/>
              </a:rPr>
              <a:t>Protected</a:t>
            </a:r>
            <a:r>
              <a:rPr lang="en-GB" sz="1400">
                <a:cs typeface="Arial" panose="020B0604020202020204" pitchFamily="34" charset="0"/>
              </a:rPr>
              <a:t> characteristics</a:t>
            </a:r>
          </a:p>
        </p:txBody>
      </p:sp>
      <p:sp>
        <p:nvSpPr>
          <p:cNvPr id="23" name="Title 1">
            <a:extLst>
              <a:ext uri="{FF2B5EF4-FFF2-40B4-BE49-F238E27FC236}">
                <a16:creationId xmlns:a16="http://schemas.microsoft.com/office/drawing/2014/main" id="{D9DECE0D-402C-CD2C-6880-A31C3E775B8F}"/>
              </a:ext>
            </a:extLst>
          </p:cNvPr>
          <p:cNvSpPr>
            <a:spLocks noGrp="1"/>
          </p:cNvSpPr>
          <p:nvPr>
            <p:ph type="title"/>
          </p:nvPr>
        </p:nvSpPr>
        <p:spPr>
          <a:xfrm>
            <a:off x="142009" y="220261"/>
            <a:ext cx="11132534" cy="865186"/>
          </a:xfrm>
        </p:spPr>
        <p:txBody>
          <a:bodyPr anchor="ctr">
            <a:normAutofit/>
          </a:bodyPr>
          <a:lstStyle/>
          <a:p>
            <a:r>
              <a:rPr lang="en-GB" sz="3200"/>
              <a:t>1. About inclusion health</a:t>
            </a:r>
          </a:p>
        </p:txBody>
      </p:sp>
    </p:spTree>
    <p:extLst>
      <p:ext uri="{BB962C8B-B14F-4D97-AF65-F5344CB8AC3E}">
        <p14:creationId xmlns:p14="http://schemas.microsoft.com/office/powerpoint/2010/main" val="937084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A71432-5C51-C18E-539A-7FB92960CD86}"/>
              </a:ext>
            </a:extLst>
          </p:cNvPr>
          <p:cNvPicPr>
            <a:picLocks noChangeAspect="1"/>
          </p:cNvPicPr>
          <p:nvPr/>
        </p:nvPicPr>
        <p:blipFill>
          <a:blip r:embed="rId2"/>
          <a:stretch>
            <a:fillRect/>
          </a:stretch>
        </p:blipFill>
        <p:spPr>
          <a:xfrm>
            <a:off x="503140" y="911270"/>
            <a:ext cx="10410271" cy="5594578"/>
          </a:xfrm>
          <a:prstGeom prst="rect">
            <a:avLst/>
          </a:prstGeom>
        </p:spPr>
      </p:pic>
      <p:sp>
        <p:nvSpPr>
          <p:cNvPr id="2" name="TextBox 1">
            <a:extLst>
              <a:ext uri="{FF2B5EF4-FFF2-40B4-BE49-F238E27FC236}">
                <a16:creationId xmlns:a16="http://schemas.microsoft.com/office/drawing/2014/main" id="{7C7173D3-17C5-DA5D-CFAA-6891A604BD99}"/>
              </a:ext>
            </a:extLst>
          </p:cNvPr>
          <p:cNvSpPr txBox="1"/>
          <p:nvPr/>
        </p:nvSpPr>
        <p:spPr>
          <a:xfrm rot="5400000">
            <a:off x="8872846" y="3073934"/>
            <a:ext cx="4925491" cy="600164"/>
          </a:xfrm>
          <a:prstGeom prst="rect">
            <a:avLst/>
          </a:prstGeom>
          <a:noFill/>
          <a:ln>
            <a:noFill/>
          </a:ln>
        </p:spPr>
        <p:txBody>
          <a:bodyPr wrap="square" rtlCol="0">
            <a:spAutoFit/>
          </a:bodyPr>
          <a:lstStyle/>
          <a:p>
            <a:r>
              <a:rPr lang="en-GB" sz="1100" u="sng">
                <a:hlinkClick r:id="rId3">
                  <a:extLst>
                    <a:ext uri="{A12FA001-AC4F-418D-AE19-62706E023703}">
                      <ahyp:hlinkClr xmlns:ahyp="http://schemas.microsoft.com/office/drawing/2018/hyperlinkcolor" val="tx"/>
                    </a:ext>
                  </a:extLst>
                </a:hlinkClick>
              </a:rPr>
              <a:t>Meta-analysis reference:  </a:t>
            </a:r>
            <a:r>
              <a:rPr lang="en-GB" sz="1100">
                <a:solidFill>
                  <a:srgbClr val="005EB8"/>
                </a:solidFill>
                <a:hlinkClick r:id="rId3">
                  <a:extLst>
                    <a:ext uri="{A12FA001-AC4F-418D-AE19-62706E023703}">
                      <ahyp:hlinkClr xmlns:ahyp="http://schemas.microsoft.com/office/drawing/2018/hyperlinkcolor" val="tx"/>
                    </a:ext>
                  </a:extLst>
                </a:hlinkClick>
              </a:rPr>
              <a:t>Morbidity and mortality in homeless individuals, prisoners, sex workers, and individuals with substance use disorders in high-income countries: a systematic review and meta-analysis - The Lancet</a:t>
            </a:r>
            <a:endParaRPr lang="en-GB" sz="1100"/>
          </a:p>
        </p:txBody>
      </p:sp>
      <p:sp>
        <p:nvSpPr>
          <p:cNvPr id="7" name="Title 1">
            <a:extLst>
              <a:ext uri="{FF2B5EF4-FFF2-40B4-BE49-F238E27FC236}">
                <a16:creationId xmlns:a16="http://schemas.microsoft.com/office/drawing/2014/main" id="{941BFAEF-382D-00B6-2023-52FCDF964382}"/>
              </a:ext>
            </a:extLst>
          </p:cNvPr>
          <p:cNvSpPr>
            <a:spLocks noGrp="1"/>
          </p:cNvSpPr>
          <p:nvPr>
            <p:ph type="title"/>
          </p:nvPr>
        </p:nvSpPr>
        <p:spPr>
          <a:xfrm>
            <a:off x="142009" y="220261"/>
            <a:ext cx="11132534" cy="865186"/>
          </a:xfrm>
        </p:spPr>
        <p:txBody>
          <a:bodyPr anchor="ctr">
            <a:normAutofit/>
          </a:bodyPr>
          <a:lstStyle/>
          <a:p>
            <a:r>
              <a:rPr lang="en-GB" sz="3200"/>
              <a:t>1. About inclusion health</a:t>
            </a:r>
          </a:p>
        </p:txBody>
      </p:sp>
    </p:spTree>
    <p:extLst>
      <p:ext uri="{BB962C8B-B14F-4D97-AF65-F5344CB8AC3E}">
        <p14:creationId xmlns:p14="http://schemas.microsoft.com/office/powerpoint/2010/main" val="2973023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4526DB5A-6B31-1255-45DC-238341CEAA6A}"/>
              </a:ext>
            </a:extLst>
          </p:cNvPr>
          <p:cNvSpPr txBox="1"/>
          <p:nvPr/>
        </p:nvSpPr>
        <p:spPr>
          <a:xfrm>
            <a:off x="269782" y="961495"/>
            <a:ext cx="4487505" cy="5324535"/>
          </a:xfrm>
          <a:prstGeom prst="rect">
            <a:avLst/>
          </a:prstGeom>
          <a:noFill/>
        </p:spPr>
        <p:txBody>
          <a:bodyPr wrap="square" rtlCol="0">
            <a:spAutoFit/>
          </a:bodyPr>
          <a:lstStyle/>
          <a:p>
            <a:pPr>
              <a:spcAft>
                <a:spcPts val="1200"/>
              </a:spcAft>
            </a:pPr>
            <a:r>
              <a:rPr lang="en-GB" sz="1600">
                <a:ea typeface="Tahoma" panose="020B0604030504040204" pitchFamily="34" charset="0"/>
                <a:cs typeface="Tahoma" panose="020B0604030504040204" pitchFamily="34" charset="0"/>
              </a:rPr>
              <a:t>The 10 Year Health Plan committed the NHS to being</a:t>
            </a:r>
            <a:r>
              <a:rPr lang="en-GB" sz="1600" b="1">
                <a:ea typeface="Tahoma" panose="020B0604030504040204" pitchFamily="34" charset="0"/>
                <a:cs typeface="Tahoma" panose="020B0604030504040204" pitchFamily="34" charset="0"/>
              </a:rPr>
              <a:t> </a:t>
            </a:r>
            <a:r>
              <a:rPr lang="en-GB" sz="1600" b="1" i="1">
                <a:ea typeface="Tahoma" panose="020B0604030504040204" pitchFamily="34" charset="0"/>
                <a:cs typeface="Tahoma" panose="020B0604030504040204" pitchFamily="34" charset="0"/>
              </a:rPr>
              <a:t>‘a service equipped to narrow health inequalities’ </a:t>
            </a:r>
            <a:r>
              <a:rPr lang="en-GB" sz="1600">
                <a:ea typeface="Tahoma" panose="020B0604030504040204" pitchFamily="34" charset="0"/>
                <a:cs typeface="Tahoma" panose="020B0604030504040204" pitchFamily="34" charset="0"/>
              </a:rPr>
              <a:t>and</a:t>
            </a:r>
            <a:r>
              <a:rPr lang="en-GB" sz="1600" i="1">
                <a:ea typeface="Tahoma" panose="020B0604030504040204" pitchFamily="34" charset="0"/>
                <a:cs typeface="Tahoma" panose="020B0604030504040204" pitchFamily="34" charset="0"/>
              </a:rPr>
              <a:t> </a:t>
            </a:r>
            <a:r>
              <a:rPr lang="en-GB" sz="1600" b="1" i="1">
                <a:ea typeface="Tahoma" panose="020B0604030504040204" pitchFamily="34" charset="0"/>
                <a:cs typeface="Tahoma" panose="020B0604030504040204" pitchFamily="34" charset="0"/>
              </a:rPr>
              <a:t>‘give everyone, no matter who they are or where they come from, the means to engage with the NHS on their own terms.’</a:t>
            </a:r>
          </a:p>
          <a:p>
            <a:pPr>
              <a:spcAft>
                <a:spcPts val="1200"/>
              </a:spcAft>
            </a:pPr>
            <a:r>
              <a:rPr lang="en-GB" sz="1600">
                <a:ea typeface="Tahoma" panose="020B0604030504040204" pitchFamily="34" charset="0"/>
                <a:cs typeface="Tahoma" panose="020B0604030504040204" pitchFamily="34" charset="0"/>
              </a:rPr>
              <a:t>It highlights that inclusion health groups - such as people who experience homelessness or people who experience domestic violence - are more likely to die younger and experience poorer access, experience and outcomes in the NHS.</a:t>
            </a:r>
          </a:p>
          <a:p>
            <a:pPr>
              <a:spcAft>
                <a:spcPts val="1200"/>
              </a:spcAft>
            </a:pPr>
            <a:r>
              <a:rPr lang="en-GB" sz="1600">
                <a:ea typeface="Tahoma" panose="020B0604030504040204" pitchFamily="34" charset="0"/>
                <a:cs typeface="Tahoma" panose="020B0604030504040204" pitchFamily="34" charset="0"/>
              </a:rPr>
              <a:t>Action on the three key shifts will be central to narrowing health inequalities, through designing community models of care that are accessible to all; ensuring digital inclusion is hard-wired into digital advances; and in the shift to prevention utilising population health approaches to tailor interventions for those experiencing inequalities. </a:t>
            </a:r>
          </a:p>
        </p:txBody>
      </p:sp>
      <p:sp>
        <p:nvSpPr>
          <p:cNvPr id="17" name="Oval 16">
            <a:extLst>
              <a:ext uri="{FF2B5EF4-FFF2-40B4-BE49-F238E27FC236}">
                <a16:creationId xmlns:a16="http://schemas.microsoft.com/office/drawing/2014/main" id="{0E6CB9B9-4108-2AB5-ABDD-099948DE0426}"/>
              </a:ext>
            </a:extLst>
          </p:cNvPr>
          <p:cNvSpPr/>
          <p:nvPr/>
        </p:nvSpPr>
        <p:spPr>
          <a:xfrm>
            <a:off x="4757288" y="1131702"/>
            <a:ext cx="770525" cy="770525"/>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EAE760A8-9012-4FE6-9522-CE0F9279CD8A}"/>
              </a:ext>
            </a:extLst>
          </p:cNvPr>
          <p:cNvSpPr txBox="1"/>
          <p:nvPr/>
        </p:nvSpPr>
        <p:spPr>
          <a:xfrm>
            <a:off x="5612991" y="1165108"/>
            <a:ext cx="2676769" cy="369332"/>
          </a:xfrm>
          <a:prstGeom prst="rect">
            <a:avLst/>
          </a:prstGeom>
          <a:noFill/>
        </p:spPr>
        <p:txBody>
          <a:bodyPr wrap="square">
            <a:spAutoFit/>
          </a:bodyPr>
          <a:lstStyle/>
          <a:p>
            <a:pPr>
              <a:spcAft>
                <a:spcPts val="600"/>
              </a:spcAft>
            </a:pPr>
            <a:r>
              <a:rPr lang="en-GB" sz="1800" b="1">
                <a:solidFill>
                  <a:schemeClr val="accent1"/>
                </a:solidFill>
                <a:ea typeface="Tahoma" panose="020B0604030504040204" pitchFamily="34" charset="0"/>
                <a:cs typeface="Tahoma" panose="020B0604030504040204" pitchFamily="34" charset="0"/>
              </a:rPr>
              <a:t>Hospital to community </a:t>
            </a:r>
          </a:p>
        </p:txBody>
      </p:sp>
      <p:sp>
        <p:nvSpPr>
          <p:cNvPr id="19" name="Oval 18">
            <a:extLst>
              <a:ext uri="{FF2B5EF4-FFF2-40B4-BE49-F238E27FC236}">
                <a16:creationId xmlns:a16="http://schemas.microsoft.com/office/drawing/2014/main" id="{D65C9E0D-87F5-E3C2-5BCB-F3F2910638FA}"/>
              </a:ext>
            </a:extLst>
          </p:cNvPr>
          <p:cNvSpPr/>
          <p:nvPr/>
        </p:nvSpPr>
        <p:spPr>
          <a:xfrm>
            <a:off x="4757287" y="2977796"/>
            <a:ext cx="770525" cy="770525"/>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ED8EC0D1-A3BE-E2AF-41FB-83FEDDE8F801}"/>
              </a:ext>
            </a:extLst>
          </p:cNvPr>
          <p:cNvSpPr txBox="1"/>
          <p:nvPr/>
        </p:nvSpPr>
        <p:spPr>
          <a:xfrm>
            <a:off x="5612991" y="3014508"/>
            <a:ext cx="2676769" cy="369332"/>
          </a:xfrm>
          <a:prstGeom prst="rect">
            <a:avLst/>
          </a:prstGeom>
          <a:noFill/>
        </p:spPr>
        <p:txBody>
          <a:bodyPr wrap="square">
            <a:spAutoFit/>
          </a:bodyPr>
          <a:lstStyle/>
          <a:p>
            <a:pPr>
              <a:spcAft>
                <a:spcPts val="600"/>
              </a:spcAft>
            </a:pPr>
            <a:r>
              <a:rPr lang="en-GB" b="1">
                <a:solidFill>
                  <a:schemeClr val="accent1"/>
                </a:solidFill>
                <a:ea typeface="Tahoma" panose="020B0604030504040204" pitchFamily="34" charset="0"/>
                <a:cs typeface="Tahoma" panose="020B0604030504040204" pitchFamily="34" charset="0"/>
              </a:rPr>
              <a:t>Analogue to digital</a:t>
            </a:r>
            <a:endParaRPr lang="en-GB" sz="1800" b="1">
              <a:solidFill>
                <a:schemeClr val="accent1"/>
              </a:solidFill>
              <a:ea typeface="Tahoma" panose="020B0604030504040204" pitchFamily="34" charset="0"/>
              <a:cs typeface="Tahoma" panose="020B0604030504040204" pitchFamily="34" charset="0"/>
            </a:endParaRPr>
          </a:p>
        </p:txBody>
      </p:sp>
      <p:sp>
        <p:nvSpPr>
          <p:cNvPr id="21" name="Oval 20">
            <a:extLst>
              <a:ext uri="{FF2B5EF4-FFF2-40B4-BE49-F238E27FC236}">
                <a16:creationId xmlns:a16="http://schemas.microsoft.com/office/drawing/2014/main" id="{33197EDB-059E-71BC-E092-FBEACE32984F}"/>
              </a:ext>
            </a:extLst>
          </p:cNvPr>
          <p:cNvSpPr/>
          <p:nvPr/>
        </p:nvSpPr>
        <p:spPr>
          <a:xfrm>
            <a:off x="4757287" y="4634837"/>
            <a:ext cx="770525" cy="770525"/>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F533A2B8-703B-B723-209D-5E4AB6622B2E}"/>
              </a:ext>
            </a:extLst>
          </p:cNvPr>
          <p:cNvSpPr txBox="1"/>
          <p:nvPr/>
        </p:nvSpPr>
        <p:spPr>
          <a:xfrm>
            <a:off x="5612991" y="4665468"/>
            <a:ext cx="3911895" cy="369332"/>
          </a:xfrm>
          <a:prstGeom prst="rect">
            <a:avLst/>
          </a:prstGeom>
          <a:noFill/>
        </p:spPr>
        <p:txBody>
          <a:bodyPr wrap="square">
            <a:spAutoFit/>
          </a:bodyPr>
          <a:lstStyle/>
          <a:p>
            <a:pPr>
              <a:spcAft>
                <a:spcPts val="600"/>
              </a:spcAft>
            </a:pPr>
            <a:r>
              <a:rPr lang="en-GB" b="1">
                <a:solidFill>
                  <a:schemeClr val="accent1"/>
                </a:solidFill>
                <a:ea typeface="Tahoma" panose="020B0604030504040204" pitchFamily="34" charset="0"/>
                <a:cs typeface="Tahoma" panose="020B0604030504040204" pitchFamily="34" charset="0"/>
              </a:rPr>
              <a:t>Sickness to prevention</a:t>
            </a:r>
            <a:endParaRPr lang="en-GB" sz="1800" b="1">
              <a:solidFill>
                <a:schemeClr val="accent1"/>
              </a:solidFill>
              <a:ea typeface="Tahoma" panose="020B0604030504040204" pitchFamily="34" charset="0"/>
              <a:cs typeface="Tahoma" panose="020B0604030504040204" pitchFamily="34" charset="0"/>
            </a:endParaRPr>
          </a:p>
        </p:txBody>
      </p:sp>
      <p:sp>
        <p:nvSpPr>
          <p:cNvPr id="23" name="TextBox 22">
            <a:extLst>
              <a:ext uri="{FF2B5EF4-FFF2-40B4-BE49-F238E27FC236}">
                <a16:creationId xmlns:a16="http://schemas.microsoft.com/office/drawing/2014/main" id="{9ACDDF7B-8D76-7ED0-1AFB-68DB5D40EA04}"/>
              </a:ext>
            </a:extLst>
          </p:cNvPr>
          <p:cNvSpPr txBox="1"/>
          <p:nvPr/>
        </p:nvSpPr>
        <p:spPr>
          <a:xfrm>
            <a:off x="5612989" y="1491475"/>
            <a:ext cx="6280465" cy="1815882"/>
          </a:xfrm>
          <a:prstGeom prst="rect">
            <a:avLst/>
          </a:prstGeom>
          <a:noFill/>
        </p:spPr>
        <p:txBody>
          <a:bodyPr wrap="square" rtlCol="0">
            <a:spAutoFit/>
          </a:bodyPr>
          <a:lstStyle/>
          <a:p>
            <a:pPr marL="285750" indent="-285750">
              <a:buFont typeface="Arial" panose="020B0604020202020204" pitchFamily="34" charset="0"/>
              <a:buChar char="•"/>
            </a:pPr>
            <a:r>
              <a:rPr lang="en-GB" sz="1400" b="1">
                <a:ea typeface="Tahoma" panose="020B0604030504040204" pitchFamily="34" charset="0"/>
                <a:cs typeface="Tahoma" panose="020B0604030504040204" pitchFamily="34" charset="0"/>
              </a:rPr>
              <a:t>Neighbourhood health centres </a:t>
            </a:r>
            <a:r>
              <a:rPr lang="en-GB" sz="1400">
                <a:ea typeface="Tahoma" panose="020B0604030504040204" pitchFamily="34" charset="0"/>
                <a:cs typeface="Tahoma" panose="020B0604030504040204" pitchFamily="34" charset="0"/>
              </a:rPr>
              <a:t>in every community.</a:t>
            </a:r>
          </a:p>
          <a:p>
            <a:pPr marL="285750" indent="-285750">
              <a:buFont typeface="Arial" panose="020B0604020202020204" pitchFamily="34" charset="0"/>
              <a:buChar char="•"/>
            </a:pPr>
            <a:r>
              <a:rPr lang="en-GB" sz="1400" b="1">
                <a:ea typeface="Tahoma" panose="020B0604030504040204" pitchFamily="34" charset="0"/>
                <a:cs typeface="Tahoma" panose="020B0604030504040204" pitchFamily="34" charset="0"/>
              </a:rPr>
              <a:t>Multi-disciplinary teams and co-location of services </a:t>
            </a:r>
            <a:r>
              <a:rPr lang="en-GB" sz="1400">
                <a:ea typeface="Tahoma" panose="020B0604030504040204" pitchFamily="34" charset="0"/>
                <a:cs typeface="Tahoma" panose="020B0604030504040204" pitchFamily="34" charset="0"/>
              </a:rPr>
              <a:t>encompassing welfare, debt advice, housing, social care, work and health. </a:t>
            </a:r>
          </a:p>
          <a:p>
            <a:pPr marL="285750" indent="-285750">
              <a:buFont typeface="Arial" panose="020B0604020202020204" pitchFamily="34" charset="0"/>
              <a:buChar char="•"/>
            </a:pPr>
            <a:r>
              <a:rPr lang="en-GB" sz="1400" b="1">
                <a:ea typeface="Tahoma" panose="020B0604030504040204" pitchFamily="34" charset="0"/>
                <a:cs typeface="Tahoma" panose="020B0604030504040204" pitchFamily="34" charset="0"/>
              </a:rPr>
              <a:t>Scaling new roles, including community health and wellbeing workers</a:t>
            </a:r>
            <a:r>
              <a:rPr lang="en-GB" sz="1400">
                <a:ea typeface="Tahoma" panose="020B0604030504040204" pitchFamily="34" charset="0"/>
                <a:cs typeface="Tahoma" panose="020B0604030504040204" pitchFamily="34" charset="0"/>
              </a:rPr>
              <a:t> and peer support workers.</a:t>
            </a:r>
          </a:p>
          <a:p>
            <a:pPr marL="285750" indent="-285750">
              <a:buFont typeface="Arial" panose="020B0604020202020204" pitchFamily="34" charset="0"/>
              <a:buChar char="•"/>
            </a:pPr>
            <a:r>
              <a:rPr lang="en-GB" sz="1400" b="1">
                <a:ea typeface="Tahoma" panose="020B0604030504040204" pitchFamily="34" charset="0"/>
                <a:cs typeface="Tahoma" panose="020B0604030504040204" pitchFamily="34" charset="0"/>
              </a:rPr>
              <a:t>Focus on people who frequently attend A&amp;E, </a:t>
            </a:r>
            <a:r>
              <a:rPr lang="en-GB" sz="1400">
                <a:ea typeface="Tahoma" panose="020B0604030504040204" pitchFamily="34" charset="0"/>
                <a:cs typeface="Tahoma" panose="020B0604030504040204" pitchFamily="34" charset="0"/>
              </a:rPr>
              <a:t>offering proactive targeted support, including 24/7 mental health hubs and outreach models.</a:t>
            </a:r>
          </a:p>
          <a:p>
            <a:pPr marL="285750" indent="-285750">
              <a:buFont typeface="Arial" panose="020B0604020202020204" pitchFamily="34" charset="0"/>
              <a:buChar char="•"/>
            </a:pPr>
            <a:endParaRPr lang="en-GB" sz="1400">
              <a:ea typeface="Tahoma" panose="020B0604030504040204" pitchFamily="34" charset="0"/>
              <a:cs typeface="Tahoma" panose="020B0604030504040204" pitchFamily="34" charset="0"/>
            </a:endParaRPr>
          </a:p>
        </p:txBody>
      </p:sp>
      <p:sp>
        <p:nvSpPr>
          <p:cNvPr id="24" name="TextBox 23">
            <a:extLst>
              <a:ext uri="{FF2B5EF4-FFF2-40B4-BE49-F238E27FC236}">
                <a16:creationId xmlns:a16="http://schemas.microsoft.com/office/drawing/2014/main" id="{EBC0CD80-CAE9-8C97-124C-5B8640A3A7F3}"/>
              </a:ext>
            </a:extLst>
          </p:cNvPr>
          <p:cNvSpPr txBox="1"/>
          <p:nvPr/>
        </p:nvSpPr>
        <p:spPr>
          <a:xfrm>
            <a:off x="5612989" y="854470"/>
            <a:ext cx="5631767" cy="369332"/>
          </a:xfrm>
          <a:prstGeom prst="rect">
            <a:avLst/>
          </a:prstGeom>
          <a:noFill/>
        </p:spPr>
        <p:txBody>
          <a:bodyPr wrap="square" rtlCol="0">
            <a:spAutoFit/>
          </a:bodyPr>
          <a:lstStyle/>
          <a:p>
            <a:r>
              <a:rPr lang="en-GB" b="1">
                <a:solidFill>
                  <a:srgbClr val="002060"/>
                </a:solidFill>
                <a:ea typeface="Tahoma" panose="020B0604030504040204" pitchFamily="34" charset="0"/>
                <a:cs typeface="Tahoma" panose="020B0604030504040204" pitchFamily="34" charset="0"/>
              </a:rPr>
              <a:t>How do the three shifts support inclusion health?</a:t>
            </a:r>
          </a:p>
        </p:txBody>
      </p:sp>
      <p:sp>
        <p:nvSpPr>
          <p:cNvPr id="25" name="TextBox 24">
            <a:extLst>
              <a:ext uri="{FF2B5EF4-FFF2-40B4-BE49-F238E27FC236}">
                <a16:creationId xmlns:a16="http://schemas.microsoft.com/office/drawing/2014/main" id="{8B641497-19E6-33F6-3833-05C2DE88185D}"/>
              </a:ext>
            </a:extLst>
          </p:cNvPr>
          <p:cNvSpPr txBox="1"/>
          <p:nvPr/>
        </p:nvSpPr>
        <p:spPr>
          <a:xfrm>
            <a:off x="5612989" y="3319810"/>
            <a:ext cx="6201555" cy="1384995"/>
          </a:xfrm>
          <a:prstGeom prst="rect">
            <a:avLst/>
          </a:prstGeom>
          <a:noFill/>
        </p:spPr>
        <p:txBody>
          <a:bodyPr wrap="square" rtlCol="0">
            <a:spAutoFit/>
          </a:bodyPr>
          <a:lstStyle/>
          <a:p>
            <a:pPr marL="285750" indent="-285750">
              <a:buFont typeface="Arial" panose="020B0604020202020204" pitchFamily="34" charset="0"/>
              <a:buChar char="•"/>
            </a:pPr>
            <a:r>
              <a:rPr lang="en-GB" sz="1400" b="1">
                <a:ea typeface="Tahoma" panose="020B0604030504040204" pitchFamily="34" charset="0"/>
                <a:cs typeface="Tahoma" panose="020B0604030504040204" pitchFamily="34" charset="0"/>
              </a:rPr>
              <a:t>Single patient record </a:t>
            </a:r>
            <a:r>
              <a:rPr lang="en-GB" sz="1400">
                <a:ea typeface="Tahoma" panose="020B0604030504040204" pitchFamily="34" charset="0"/>
                <a:cs typeface="Tahoma" panose="020B0604030504040204" pitchFamily="34" charset="0"/>
              </a:rPr>
              <a:t>to support personalised, coordinated and </a:t>
            </a:r>
            <a:br>
              <a:rPr lang="en-GB" sz="1400">
                <a:ea typeface="Tahoma" panose="020B0604030504040204" pitchFamily="34" charset="0"/>
                <a:cs typeface="Tahoma" panose="020B0604030504040204" pitchFamily="34" charset="0"/>
              </a:rPr>
            </a:br>
            <a:r>
              <a:rPr lang="en-GB" sz="1400">
                <a:ea typeface="Tahoma" panose="020B0604030504040204" pitchFamily="34" charset="0"/>
                <a:cs typeface="Tahoma" panose="020B0604030504040204" pitchFamily="34" charset="0"/>
              </a:rPr>
              <a:t>predictive care. </a:t>
            </a:r>
          </a:p>
          <a:p>
            <a:pPr marL="285750" indent="-285750">
              <a:buFont typeface="Arial" panose="020B0604020202020204" pitchFamily="34" charset="0"/>
              <a:buChar char="•"/>
            </a:pPr>
            <a:r>
              <a:rPr lang="en-GB" sz="1400" b="1">
                <a:ea typeface="Tahoma" panose="020B0604030504040204" pitchFamily="34" charset="0"/>
                <a:cs typeface="Tahoma" panose="020B0604030504040204" pitchFamily="34" charset="0"/>
              </a:rPr>
              <a:t>Social risk assessments</a:t>
            </a:r>
            <a:r>
              <a:rPr lang="en-GB" sz="1400">
                <a:ea typeface="Tahoma" panose="020B0604030504040204" pitchFamily="34" charset="0"/>
                <a:cs typeface="Tahoma" panose="020B0604030504040204" pitchFamily="34" charset="0"/>
              </a:rPr>
              <a:t> capturing non-clinical risk factors.</a:t>
            </a:r>
          </a:p>
          <a:p>
            <a:pPr marL="285750" indent="-285750">
              <a:buFont typeface="Arial" panose="020B0604020202020204" pitchFamily="34" charset="0"/>
              <a:buChar char="•"/>
            </a:pPr>
            <a:r>
              <a:rPr lang="en-GB" sz="1400" b="1">
                <a:ea typeface="Tahoma" panose="020B0604030504040204" pitchFamily="34" charset="0"/>
                <a:cs typeface="Tahoma" panose="020B0604030504040204" pitchFamily="34" charset="0"/>
              </a:rPr>
              <a:t>‘Inclusion designed into NHS App by default’ </a:t>
            </a:r>
            <a:r>
              <a:rPr lang="en-GB" sz="1400">
                <a:ea typeface="Tahoma" panose="020B0604030504040204" pitchFamily="34" charset="0"/>
                <a:cs typeface="Tahoma" panose="020B0604030504040204" pitchFamily="34" charset="0"/>
              </a:rPr>
              <a:t>to deliver more choice, different access, more convenience and accessible knowledge. Proactively identifying lower digital literacy. </a:t>
            </a:r>
          </a:p>
        </p:txBody>
      </p:sp>
      <p:sp>
        <p:nvSpPr>
          <p:cNvPr id="26" name="TextBox 25">
            <a:extLst>
              <a:ext uri="{FF2B5EF4-FFF2-40B4-BE49-F238E27FC236}">
                <a16:creationId xmlns:a16="http://schemas.microsoft.com/office/drawing/2014/main" id="{34F8CFE7-7288-755E-B95C-DB58D32A1149}"/>
              </a:ext>
            </a:extLst>
          </p:cNvPr>
          <p:cNvSpPr txBox="1"/>
          <p:nvPr/>
        </p:nvSpPr>
        <p:spPr>
          <a:xfrm>
            <a:off x="5612992" y="4956749"/>
            <a:ext cx="6479530" cy="1600438"/>
          </a:xfrm>
          <a:prstGeom prst="rect">
            <a:avLst/>
          </a:prstGeom>
          <a:noFill/>
        </p:spPr>
        <p:txBody>
          <a:bodyPr wrap="square" rtlCol="0">
            <a:spAutoFit/>
          </a:bodyPr>
          <a:lstStyle/>
          <a:p>
            <a:pPr marL="285750" indent="-285750">
              <a:buFont typeface="Arial" panose="020B0604020202020204" pitchFamily="34" charset="0"/>
              <a:buChar char="•"/>
            </a:pPr>
            <a:r>
              <a:rPr lang="en-GB" sz="1400">
                <a:ea typeface="Tahoma" panose="020B0604030504040204" pitchFamily="34" charset="0"/>
                <a:cs typeface="Tahoma" panose="020B0604030504040204" pitchFamily="34" charset="0"/>
              </a:rPr>
              <a:t>Ambition to </a:t>
            </a:r>
            <a:r>
              <a:rPr lang="en-GB" sz="1400" b="1">
                <a:ea typeface="Tahoma" panose="020B0604030504040204" pitchFamily="34" charset="0"/>
                <a:cs typeface="Tahoma" panose="020B0604030504040204" pitchFamily="34" charset="0"/>
              </a:rPr>
              <a:t>halve the gap in healthy life expectancy (HLE) between the richest and poorest regions.</a:t>
            </a:r>
            <a:r>
              <a:rPr lang="en-GB" sz="1400">
                <a:ea typeface="Tahoma" panose="020B0604030504040204" pitchFamily="34" charset="0"/>
                <a:cs typeface="Tahoma" panose="020B0604030504040204" pitchFamily="34" charset="0"/>
              </a:rPr>
              <a:t> </a:t>
            </a:r>
          </a:p>
          <a:p>
            <a:pPr marL="285750" indent="-285750">
              <a:buFont typeface="Arial" panose="020B0604020202020204" pitchFamily="34" charset="0"/>
              <a:buChar char="•"/>
            </a:pPr>
            <a:r>
              <a:rPr lang="en-GB" sz="1400">
                <a:ea typeface="Tahoma" panose="020B0604030504040204" pitchFamily="34" charset="0"/>
                <a:cs typeface="Tahoma" panose="020B0604030504040204" pitchFamily="34" charset="0"/>
              </a:rPr>
              <a:t>Scaling of </a:t>
            </a:r>
            <a:r>
              <a:rPr lang="en-GB" sz="1400" b="1">
                <a:ea typeface="Tahoma" panose="020B0604030504040204" pitchFamily="34" charset="0"/>
                <a:cs typeface="Tahoma" panose="020B0604030504040204" pitchFamily="34" charset="0"/>
              </a:rPr>
              <a:t>Individual Placement and Support </a:t>
            </a:r>
            <a:r>
              <a:rPr lang="en-GB" sz="1400">
                <a:ea typeface="Tahoma" panose="020B0604030504040204" pitchFamily="34" charset="0"/>
                <a:cs typeface="Tahoma" panose="020B0604030504040204" pitchFamily="34" charset="0"/>
              </a:rPr>
              <a:t>schemes to support people with severe mental illness or drug and alcohol dependence find work. </a:t>
            </a:r>
          </a:p>
          <a:p>
            <a:pPr marL="285750" indent="-285750">
              <a:buFont typeface="Arial" panose="020B0604020202020204" pitchFamily="34" charset="0"/>
              <a:buChar char="•"/>
            </a:pPr>
            <a:r>
              <a:rPr lang="en-GB" sz="1400">
                <a:ea typeface="Tahoma" panose="020B0604030504040204" pitchFamily="34" charset="0"/>
                <a:cs typeface="Tahoma" panose="020B0604030504040204" pitchFamily="34" charset="0"/>
              </a:rPr>
              <a:t>Increase </a:t>
            </a:r>
            <a:r>
              <a:rPr lang="en-GB" sz="1400" b="1">
                <a:ea typeface="Tahoma" panose="020B0604030504040204" pitchFamily="34" charset="0"/>
                <a:cs typeface="Tahoma" panose="020B0604030504040204" pitchFamily="34" charset="0"/>
              </a:rPr>
              <a:t>access and uptake of screening services. </a:t>
            </a:r>
          </a:p>
          <a:p>
            <a:pPr marL="285750" indent="-285750">
              <a:buFont typeface="Arial" panose="020B0604020202020204" pitchFamily="34" charset="0"/>
              <a:buChar char="•"/>
            </a:pPr>
            <a:r>
              <a:rPr lang="en-GB" sz="1400">
                <a:ea typeface="Tahoma" panose="020B0604030504040204" pitchFamily="34" charset="0"/>
                <a:cs typeface="Tahoma" panose="020B0604030504040204" pitchFamily="34" charset="0"/>
              </a:rPr>
              <a:t>Roll out of </a:t>
            </a:r>
            <a:r>
              <a:rPr lang="en-GB" sz="1400" b="1">
                <a:ea typeface="Tahoma" panose="020B0604030504040204" pitchFamily="34" charset="0"/>
                <a:cs typeface="Tahoma" panose="020B0604030504040204" pitchFamily="34" charset="0"/>
              </a:rPr>
              <a:t>Prevention Accelerators and</a:t>
            </a:r>
            <a:r>
              <a:rPr lang="en-GB" sz="1400">
                <a:ea typeface="Tahoma" panose="020B0604030504040204" pitchFamily="34" charset="0"/>
                <a:cs typeface="Tahoma" panose="020B0604030504040204" pitchFamily="34" charset="0"/>
              </a:rPr>
              <a:t> </a:t>
            </a:r>
            <a:r>
              <a:rPr lang="en-GB" sz="1400" b="1">
                <a:ea typeface="Tahoma" panose="020B0604030504040204" pitchFamily="34" charset="0"/>
                <a:cs typeface="Tahoma" panose="020B0604030504040204" pitchFamily="34" charset="0"/>
              </a:rPr>
              <a:t>Health </a:t>
            </a:r>
            <a:r>
              <a:rPr lang="en-GB" sz="1400">
                <a:ea typeface="Tahoma" panose="020B0604030504040204" pitchFamily="34" charset="0"/>
                <a:cs typeface="Tahoma" panose="020B0604030504040204" pitchFamily="34" charset="0"/>
              </a:rPr>
              <a:t>and</a:t>
            </a:r>
            <a:r>
              <a:rPr lang="en-GB" sz="1400" b="1">
                <a:ea typeface="Tahoma" panose="020B0604030504040204" pitchFamily="34" charset="0"/>
                <a:cs typeface="Tahoma" panose="020B0604030504040204" pitchFamily="34" charset="0"/>
              </a:rPr>
              <a:t> Growth Accelerators.</a:t>
            </a:r>
          </a:p>
        </p:txBody>
      </p:sp>
      <p:sp>
        <p:nvSpPr>
          <p:cNvPr id="28" name="Title 1">
            <a:extLst>
              <a:ext uri="{FF2B5EF4-FFF2-40B4-BE49-F238E27FC236}">
                <a16:creationId xmlns:a16="http://schemas.microsoft.com/office/drawing/2014/main" id="{04132D9E-489A-3D9E-1B16-6269C39898D2}"/>
              </a:ext>
            </a:extLst>
          </p:cNvPr>
          <p:cNvSpPr>
            <a:spLocks noGrp="1"/>
          </p:cNvSpPr>
          <p:nvPr>
            <p:ph type="title"/>
          </p:nvPr>
        </p:nvSpPr>
        <p:spPr>
          <a:xfrm>
            <a:off x="142008" y="220261"/>
            <a:ext cx="8855687" cy="865186"/>
          </a:xfrm>
        </p:spPr>
        <p:txBody>
          <a:bodyPr anchor="ctr">
            <a:normAutofit/>
          </a:bodyPr>
          <a:lstStyle/>
          <a:p>
            <a:r>
              <a:rPr lang="en-GB" sz="3200"/>
              <a:t>2. 10 Year Health Plan and inclusion health </a:t>
            </a:r>
          </a:p>
        </p:txBody>
      </p:sp>
    </p:spTree>
    <p:extLst>
      <p:ext uri="{BB962C8B-B14F-4D97-AF65-F5344CB8AC3E}">
        <p14:creationId xmlns:p14="http://schemas.microsoft.com/office/powerpoint/2010/main" val="70377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E874A5-6760-38DE-62DC-013B8FCE6C0C}"/>
              </a:ext>
            </a:extLst>
          </p:cNvPr>
          <p:cNvSpPr/>
          <p:nvPr/>
        </p:nvSpPr>
        <p:spPr>
          <a:xfrm>
            <a:off x="8211122" y="3781170"/>
            <a:ext cx="3564000" cy="69213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5D6AE10-1514-E804-5BFC-431123745C8B}"/>
              </a:ext>
            </a:extLst>
          </p:cNvPr>
          <p:cNvSpPr/>
          <p:nvPr/>
        </p:nvSpPr>
        <p:spPr>
          <a:xfrm>
            <a:off x="4337551" y="3773205"/>
            <a:ext cx="3564000" cy="69213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D01F67D-7991-73B6-DB3B-73746B04D198}"/>
              </a:ext>
            </a:extLst>
          </p:cNvPr>
          <p:cNvSpPr/>
          <p:nvPr/>
        </p:nvSpPr>
        <p:spPr>
          <a:xfrm>
            <a:off x="413967" y="3781170"/>
            <a:ext cx="3564000" cy="69213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175936-B580-336B-0E16-8DB2DC80D6A0}"/>
              </a:ext>
            </a:extLst>
          </p:cNvPr>
          <p:cNvSpPr/>
          <p:nvPr/>
        </p:nvSpPr>
        <p:spPr>
          <a:xfrm>
            <a:off x="8209601" y="1003680"/>
            <a:ext cx="3564000" cy="69213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0120746-C148-47D0-01B0-A6DF30441F98}"/>
              </a:ext>
            </a:extLst>
          </p:cNvPr>
          <p:cNvSpPr/>
          <p:nvPr/>
        </p:nvSpPr>
        <p:spPr>
          <a:xfrm>
            <a:off x="4337551" y="978334"/>
            <a:ext cx="3564000" cy="69213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4AED2FD-F870-AF46-DE62-E82BC06E2150}"/>
              </a:ext>
            </a:extLst>
          </p:cNvPr>
          <p:cNvSpPr/>
          <p:nvPr/>
        </p:nvSpPr>
        <p:spPr>
          <a:xfrm>
            <a:off x="413967" y="978334"/>
            <a:ext cx="3564000" cy="69213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2">
            <a:extLst>
              <a:ext uri="{FF2B5EF4-FFF2-40B4-BE49-F238E27FC236}">
                <a16:creationId xmlns:a16="http://schemas.microsoft.com/office/drawing/2014/main" id="{8E7A5977-34E6-F406-25F3-85301F02ECF9}"/>
              </a:ext>
            </a:extLst>
          </p:cNvPr>
          <p:cNvSpPr txBox="1">
            <a:spLocks/>
          </p:cNvSpPr>
          <p:nvPr/>
        </p:nvSpPr>
        <p:spPr>
          <a:xfrm>
            <a:off x="401274" y="1670464"/>
            <a:ext cx="3564000" cy="1821488"/>
          </a:xfrm>
          <a:prstGeom prst="rect">
            <a:avLst/>
          </a:prstGeom>
          <a:solidFill>
            <a:schemeClr val="bg1"/>
          </a:solidFill>
        </p:spPr>
        <p:txBody>
          <a:bodyPr lIns="36000" tIns="36000" rIns="36000" bIns="36000"/>
          <a:lst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buNone/>
            </a:pPr>
            <a:r>
              <a:rPr lang="en-GB" sz="2000" dirty="0">
                <a:ea typeface="Tahoma" panose="020B0604030504040204" pitchFamily="34" charset="0"/>
                <a:cs typeface="Tahoma" panose="020B0604030504040204" pitchFamily="34" charset="0"/>
              </a:rPr>
              <a:t>Health and Care Act 22</a:t>
            </a:r>
            <a:br>
              <a:rPr lang="en-GB" sz="2000" dirty="0">
                <a:ea typeface="Tahoma" panose="020B0604030504040204" pitchFamily="34" charset="0"/>
                <a:cs typeface="Tahoma" panose="020B0604030504040204" pitchFamily="34" charset="0"/>
              </a:rPr>
            </a:br>
            <a:r>
              <a:rPr lang="en-GB" sz="1200" b="0" dirty="0">
                <a:solidFill>
                  <a:prstClr val="black"/>
                </a:solidFill>
                <a:ea typeface="Tahoma" panose="020B0604030504040204" pitchFamily="34" charset="0"/>
                <a:cs typeface="Tahoma" panose="020B0604030504040204" pitchFamily="34" charset="0"/>
              </a:rPr>
              <a:t>NHSE and ICBs have a </a:t>
            </a:r>
            <a:r>
              <a:rPr lang="en-GB" sz="1200" b="0" dirty="0">
                <a:solidFill>
                  <a:prstClr val="black"/>
                </a:solidFill>
                <a:ea typeface="Tahoma" panose="020B0604030504040204" pitchFamily="34" charset="0"/>
                <a:cs typeface="Tahoma" panose="020B0604030504040204" pitchFamily="34" charset="0"/>
                <a:hlinkClick r:id="rId2"/>
              </a:rPr>
              <a:t>legal duty </a:t>
            </a:r>
            <a:r>
              <a:rPr lang="en-GB" sz="1200" b="0" dirty="0">
                <a:solidFill>
                  <a:prstClr val="black"/>
                </a:solidFill>
                <a:ea typeface="Tahoma" panose="020B0604030504040204" pitchFamily="34" charset="0"/>
                <a:cs typeface="Tahoma" panose="020B0604030504040204" pitchFamily="34" charset="0"/>
              </a:rPr>
              <a:t>to have regard to reducing inequalities. </a:t>
            </a:r>
            <a:r>
              <a:rPr lang="en-GB" sz="1200" b="0" dirty="0">
                <a:hlinkClick r:id="rId2"/>
              </a:rPr>
              <a:t>NHSE’s joint reference document</a:t>
            </a:r>
            <a:r>
              <a:rPr lang="en-GB" sz="1200" b="0" dirty="0"/>
              <a:t> outlines the statutory equality and health inequalities duties that apply to commissioners and providers. </a:t>
            </a:r>
            <a:r>
              <a:rPr lang="en-GB" sz="1200" b="0" dirty="0">
                <a:ea typeface="Tahoma" panose="020B0604030504040204" pitchFamily="34" charset="0"/>
                <a:cs typeface="Tahoma" panose="020B0604030504040204" pitchFamily="34" charset="0"/>
              </a:rPr>
              <a:t>The </a:t>
            </a:r>
            <a:r>
              <a:rPr lang="en-GB" sz="1200" b="0" dirty="0">
                <a:ea typeface="Tahoma" panose="020B0604030504040204" pitchFamily="34" charset="0"/>
                <a:cs typeface="Tahoma" panose="020B0604030504040204" pitchFamily="34" charset="0"/>
                <a:hlinkClick r:id="rId3"/>
              </a:rPr>
              <a:t>Medium-Term Planning Framework </a:t>
            </a:r>
            <a:br>
              <a:rPr lang="en-GB" sz="1200" b="0" dirty="0">
                <a:ea typeface="Tahoma" panose="020B0604030504040204" pitchFamily="34" charset="0"/>
                <a:cs typeface="Tahoma" panose="020B0604030504040204" pitchFamily="34" charset="0"/>
                <a:hlinkClick r:id="rId3"/>
              </a:rPr>
            </a:br>
            <a:r>
              <a:rPr lang="en-GB" sz="1200" b="0" dirty="0">
                <a:ea typeface="Tahoma" panose="020B0604030504040204" pitchFamily="34" charset="0"/>
                <a:cs typeface="Tahoma" panose="020B0604030504040204" pitchFamily="34" charset="0"/>
                <a:hlinkClick r:id="rId3"/>
              </a:rPr>
              <a:t>for 26/27-28/29 </a:t>
            </a:r>
            <a:r>
              <a:rPr lang="en-GB" sz="1200" b="0" dirty="0">
                <a:ea typeface="Tahoma" panose="020B0604030504040204" pitchFamily="34" charset="0"/>
                <a:cs typeface="Tahoma" panose="020B0604030504040204" pitchFamily="34" charset="0"/>
              </a:rPr>
              <a:t>asks ICBs to </a:t>
            </a:r>
            <a:r>
              <a:rPr lang="en-GB" sz="1200" b="0" dirty="0"/>
              <a:t>demonstrate how they will reduce health inequalities in the exercise of their functions.</a:t>
            </a:r>
            <a:endParaRPr lang="en-GB" sz="1200" b="0" dirty="0">
              <a:cs typeface="Arial"/>
            </a:endParaRPr>
          </a:p>
          <a:p>
            <a:pPr marL="0" indent="0" algn="ctr">
              <a:lnSpc>
                <a:spcPct val="100000"/>
              </a:lnSpc>
              <a:spcAft>
                <a:spcPts val="600"/>
              </a:spcAft>
              <a:buNone/>
            </a:pPr>
            <a:endParaRPr lang="en-GB" sz="1200" dirty="0">
              <a:ea typeface="Tahoma" panose="020B0604030504040204" pitchFamily="34" charset="0"/>
              <a:cs typeface="Tahoma" panose="020B0604030504040204" pitchFamily="34" charset="0"/>
            </a:endParaRPr>
          </a:p>
        </p:txBody>
      </p:sp>
      <p:sp>
        <p:nvSpPr>
          <p:cNvPr id="17" name="Text Placeholder 3">
            <a:extLst>
              <a:ext uri="{FF2B5EF4-FFF2-40B4-BE49-F238E27FC236}">
                <a16:creationId xmlns:a16="http://schemas.microsoft.com/office/drawing/2014/main" id="{C2553B44-6AA2-E68D-8872-103579CAD6FA}"/>
              </a:ext>
            </a:extLst>
          </p:cNvPr>
          <p:cNvSpPr txBox="1">
            <a:spLocks/>
          </p:cNvSpPr>
          <p:nvPr/>
        </p:nvSpPr>
        <p:spPr>
          <a:xfrm>
            <a:off x="419743" y="4473300"/>
            <a:ext cx="3562367" cy="1628362"/>
          </a:xfrm>
          <a:prstGeom prst="rect">
            <a:avLst/>
          </a:prstGeom>
          <a:solidFill>
            <a:schemeClr val="bg1"/>
          </a:solidFill>
        </p:spPr>
        <p:txBody>
          <a:bodyPr lIns="36000" tIns="36000" rIns="36000" bIns="36000"/>
          <a:lst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600"/>
              </a:spcAft>
              <a:buNone/>
            </a:pPr>
            <a:r>
              <a:rPr lang="en-GB" sz="2000" dirty="0">
                <a:ea typeface="Tahoma" panose="020B0604030504040204" pitchFamily="34" charset="0"/>
                <a:cs typeface="Tahoma" panose="020B0604030504040204" pitchFamily="34" charset="0"/>
              </a:rPr>
              <a:t>Inclusion health framework</a:t>
            </a:r>
            <a:br>
              <a:rPr lang="en-GB" sz="2000" dirty="0">
                <a:ea typeface="Tahoma" panose="020B0604030504040204" pitchFamily="34" charset="0"/>
                <a:cs typeface="Tahoma" panose="020B0604030504040204" pitchFamily="34" charset="0"/>
              </a:rPr>
            </a:br>
            <a:r>
              <a:rPr lang="en-GB" sz="1200" b="0" dirty="0">
                <a:ea typeface="Tahoma" panose="020B0604030504040204" pitchFamily="34" charset="0"/>
                <a:cs typeface="Tahoma" panose="020B0604030504040204" pitchFamily="34" charset="0"/>
              </a:rPr>
              <a:t>The </a:t>
            </a:r>
            <a:r>
              <a:rPr lang="en-GB" sz="1200" b="0" dirty="0">
                <a:ea typeface="Tahoma" panose="020B0604030504040204" pitchFamily="34" charset="0"/>
                <a:cs typeface="Tahoma" panose="020B0604030504040204" pitchFamily="34" charset="0"/>
                <a:hlinkClick r:id="rId4"/>
              </a:rPr>
              <a:t>Inclusion health framework </a:t>
            </a:r>
            <a:r>
              <a:rPr lang="en-GB" sz="1200" b="0" dirty="0">
                <a:ea typeface="Tahoma" panose="020B0604030504040204" pitchFamily="34" charset="0"/>
                <a:cs typeface="Tahoma" panose="020B0604030504040204" pitchFamily="34" charset="0"/>
              </a:rPr>
              <a:t>supports NHS organisations and wider system partners to plan, develop and improve health services to meet the needs of people in inclusion health groups – focused on five key principles for action.</a:t>
            </a:r>
          </a:p>
          <a:p>
            <a:pPr marL="0" indent="0">
              <a:buNone/>
            </a:pPr>
            <a:br>
              <a:rPr lang="en-GB" b="0" dirty="0"/>
            </a:br>
            <a:br>
              <a:rPr lang="en-GB" sz="2000" dirty="0">
                <a:ea typeface="Tahoma" panose="020B0604030504040204" pitchFamily="34" charset="0"/>
                <a:cs typeface="Tahoma" panose="020B0604030504040204" pitchFamily="34" charset="0"/>
              </a:rPr>
            </a:br>
            <a:endParaRPr lang="en-GB" sz="1100" dirty="0"/>
          </a:p>
        </p:txBody>
      </p:sp>
      <p:sp>
        <p:nvSpPr>
          <p:cNvPr id="18" name="Text Placeholder 6">
            <a:extLst>
              <a:ext uri="{FF2B5EF4-FFF2-40B4-BE49-F238E27FC236}">
                <a16:creationId xmlns:a16="http://schemas.microsoft.com/office/drawing/2014/main" id="{873C915C-472F-51A6-53F2-104A05587CC0}"/>
              </a:ext>
            </a:extLst>
          </p:cNvPr>
          <p:cNvSpPr txBox="1">
            <a:spLocks/>
          </p:cNvSpPr>
          <p:nvPr/>
        </p:nvSpPr>
        <p:spPr>
          <a:xfrm>
            <a:off x="4337551" y="4473300"/>
            <a:ext cx="3564000" cy="1628362"/>
          </a:xfrm>
          <a:prstGeom prst="rect">
            <a:avLst/>
          </a:prstGeom>
          <a:solidFill>
            <a:schemeClr val="bg1"/>
          </a:solidFill>
        </p:spPr>
        <p:txBody>
          <a:bodyPr lIns="36000" tIns="36000" rIns="36000" bIns="36000"/>
          <a:lst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GB" sz="1200" b="0" dirty="0">
                <a:ea typeface="Tahoma" panose="020B0604030504040204" pitchFamily="34" charset="0"/>
                <a:cs typeface="Tahoma" panose="020B0604030504040204" pitchFamily="34" charset="0"/>
              </a:rPr>
              <a:t> </a:t>
            </a:r>
            <a:r>
              <a:rPr lang="en-GB" sz="2000" dirty="0">
                <a:ea typeface="Tahoma" panose="020B0604030504040204" pitchFamily="34" charset="0"/>
                <a:cs typeface="Tahoma" panose="020B0604030504040204" pitchFamily="34" charset="0"/>
              </a:rPr>
              <a:t>Changing Futures </a:t>
            </a:r>
          </a:p>
          <a:p>
            <a:pPr marL="0" indent="0" algn="ctr">
              <a:lnSpc>
                <a:spcPct val="100000"/>
              </a:lnSpc>
              <a:spcBef>
                <a:spcPts val="0"/>
              </a:spcBef>
              <a:buNone/>
            </a:pPr>
            <a:r>
              <a:rPr lang="en-GB" sz="1200" b="0" dirty="0">
                <a:ea typeface="Tahoma" panose="020B0604030504040204" pitchFamily="34" charset="0"/>
                <a:cs typeface="Tahoma" panose="020B0604030504040204" pitchFamily="34" charset="0"/>
                <a:hlinkClick r:id="rId5"/>
              </a:rPr>
              <a:t>Changing Futures </a:t>
            </a:r>
            <a:r>
              <a:rPr lang="en-GB" sz="1200" b="0" dirty="0">
                <a:ea typeface="Tahoma" panose="020B0604030504040204" pitchFamily="34" charset="0"/>
                <a:cs typeface="Tahoma" panose="020B0604030504040204" pitchFamily="34" charset="0"/>
              </a:rPr>
              <a:t>aims to improve outcomes for adults experiencing multiple disadvantage.</a:t>
            </a:r>
          </a:p>
          <a:p>
            <a:pPr marL="0" indent="0" algn="ctr">
              <a:lnSpc>
                <a:spcPct val="100000"/>
              </a:lnSpc>
              <a:spcBef>
                <a:spcPts val="0"/>
              </a:spcBef>
              <a:buNone/>
            </a:pPr>
            <a:r>
              <a:rPr lang="en-GB" sz="1200" b="0" dirty="0">
                <a:ea typeface="Tahoma" panose="020B0604030504040204" pitchFamily="34" charset="0"/>
                <a:cs typeface="Tahoma" panose="020B0604030504040204" pitchFamily="34" charset="0"/>
              </a:rPr>
              <a:t> The first programme ended in March 2026, and the second one is now in place until 2029. </a:t>
            </a:r>
          </a:p>
          <a:p>
            <a:pPr marL="0" indent="0">
              <a:lnSpc>
                <a:spcPct val="100000"/>
              </a:lnSpc>
              <a:spcBef>
                <a:spcPts val="0"/>
              </a:spcBef>
              <a:buNone/>
            </a:pPr>
            <a:r>
              <a:rPr lang="en-GB" sz="1200" b="0" dirty="0"/>
              <a:t> </a:t>
            </a:r>
            <a:r>
              <a:rPr lang="en-GB" sz="1200" b="0" dirty="0">
                <a:hlinkClick r:id="rId5">
                  <a:extLst>
                    <a:ext uri="{A12FA001-AC4F-418D-AE19-62706E023703}">
                      <ahyp:hlinkClr xmlns:ahyp="http://schemas.microsoft.com/office/drawing/2018/hyperlinkcolor" val="tx"/>
                    </a:ext>
                  </a:extLst>
                </a:hlinkClick>
              </a:rPr>
              <a:t>  </a:t>
            </a:r>
            <a:br>
              <a:rPr lang="en-GB" sz="1400" b="0" dirty="0"/>
            </a:br>
            <a:br>
              <a:rPr lang="en-GB" sz="1400" dirty="0">
                <a:ea typeface="Tahoma" panose="020B0604030504040204" pitchFamily="34" charset="0"/>
                <a:cs typeface="Tahoma" panose="020B0604030504040204" pitchFamily="34" charset="0"/>
              </a:rPr>
            </a:br>
            <a:endParaRPr lang="en-GB" sz="1400" dirty="0"/>
          </a:p>
          <a:p>
            <a:pPr marL="0" indent="0" algn="ctr">
              <a:lnSpc>
                <a:spcPct val="100000"/>
              </a:lnSpc>
              <a:spcAft>
                <a:spcPts val="600"/>
              </a:spcAft>
              <a:buNone/>
            </a:pPr>
            <a:endParaRPr lang="en-GB" sz="1200" b="0" dirty="0">
              <a:ea typeface="Tahoma" panose="020B0604030504040204" pitchFamily="34" charset="0"/>
              <a:cs typeface="Tahoma" panose="020B0604030504040204" pitchFamily="34" charset="0"/>
            </a:endParaRPr>
          </a:p>
          <a:p>
            <a:pPr marL="0" indent="0" algn="ctr">
              <a:lnSpc>
                <a:spcPct val="100000"/>
              </a:lnSpc>
              <a:spcBef>
                <a:spcPts val="0"/>
              </a:spcBef>
              <a:spcAft>
                <a:spcPts val="600"/>
              </a:spcAft>
              <a:buFont typeface="Arial" panose="020B0604020202020204" pitchFamily="34" charset="0"/>
              <a:buNone/>
              <a:defRPr/>
            </a:pPr>
            <a:endParaRPr lang="en-GB" sz="1400" dirty="0">
              <a:highlight>
                <a:srgbClr val="F6F8F8"/>
              </a:highlight>
            </a:endParaRPr>
          </a:p>
        </p:txBody>
      </p:sp>
      <p:sp>
        <p:nvSpPr>
          <p:cNvPr id="19" name="Text Placeholder 7">
            <a:extLst>
              <a:ext uri="{FF2B5EF4-FFF2-40B4-BE49-F238E27FC236}">
                <a16:creationId xmlns:a16="http://schemas.microsoft.com/office/drawing/2014/main" id="{D7686511-76C5-6293-A2AF-B36E4D305FED}"/>
              </a:ext>
            </a:extLst>
          </p:cNvPr>
          <p:cNvSpPr txBox="1">
            <a:spLocks/>
          </p:cNvSpPr>
          <p:nvPr/>
        </p:nvSpPr>
        <p:spPr>
          <a:xfrm>
            <a:off x="8229598" y="1696723"/>
            <a:ext cx="3564000" cy="1773626"/>
          </a:xfrm>
          <a:prstGeom prst="rect">
            <a:avLst/>
          </a:prstGeom>
          <a:solidFill>
            <a:schemeClr val="bg1"/>
          </a:solidFill>
        </p:spPr>
        <p:txBody>
          <a:bodyPr lIns="36000" tIns="36000" rIns="36000" bIns="36000"/>
          <a:lst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600"/>
              </a:spcAft>
              <a:buNone/>
              <a:defRPr/>
            </a:pPr>
            <a:r>
              <a:rPr lang="en-GB" sz="2000" dirty="0">
                <a:ea typeface="Tahoma" panose="020B0604030504040204" pitchFamily="34" charset="0"/>
                <a:cs typeface="Tahoma" panose="020B0604030504040204" pitchFamily="34" charset="0"/>
              </a:rPr>
              <a:t>Core20PLUS5 </a:t>
            </a:r>
            <a:br>
              <a:rPr lang="en-GB" sz="1200" dirty="0">
                <a:highlight>
                  <a:srgbClr val="F6F8F8"/>
                </a:highlight>
                <a:ea typeface="Tahoma" panose="020B0604030504040204" pitchFamily="34" charset="0"/>
                <a:cs typeface="Tahoma" panose="020B0604030504040204" pitchFamily="34" charset="0"/>
              </a:rPr>
            </a:br>
            <a:r>
              <a:rPr lang="en-GB" sz="1200" b="0" u="sng" dirty="0" err="1">
                <a:solidFill>
                  <a:srgbClr val="005EB8"/>
                </a:solidFill>
                <a:ea typeface="Tahoma" panose="020B0604030504040204" pitchFamily="34" charset="0"/>
                <a:cs typeface="Tahoma" panose="020B0604030504040204" pitchFamily="34" charset="0"/>
                <a:hlinkClick r:id="rId6"/>
              </a:rPr>
              <a:t>Core20PLUS5</a:t>
            </a:r>
            <a:r>
              <a:rPr lang="en-GB" sz="1200" b="0" dirty="0">
                <a:solidFill>
                  <a:srgbClr val="202A30"/>
                </a:solidFill>
                <a:ea typeface="Tahoma" panose="020B0604030504040204" pitchFamily="34" charset="0"/>
                <a:cs typeface="Tahoma" panose="020B0604030504040204" pitchFamily="34" charset="0"/>
              </a:rPr>
              <a:t> is the national NHS England approach to support the reduction of health inequalities at both national and system level. Inclusion health groups can be prioritised locally as a PLUS group.</a:t>
            </a:r>
            <a:endParaRPr lang="en-GB" sz="1200" dirty="0">
              <a:ea typeface="Tahoma" panose="020B0604030504040204" pitchFamily="34" charset="0"/>
              <a:cs typeface="Tahoma" panose="020B0604030504040204" pitchFamily="34" charset="0"/>
            </a:endParaRPr>
          </a:p>
          <a:p>
            <a:pPr marL="0" indent="0" algn="ctr">
              <a:lnSpc>
                <a:spcPct val="100000"/>
              </a:lnSpc>
              <a:spcAft>
                <a:spcPts val="600"/>
              </a:spcAft>
              <a:buNone/>
            </a:pPr>
            <a:endParaRPr lang="en-GB" sz="1400" dirty="0"/>
          </a:p>
        </p:txBody>
      </p:sp>
      <p:pic>
        <p:nvPicPr>
          <p:cNvPr id="20" name="Graphic 19" descr="Care with solid fill">
            <a:extLst>
              <a:ext uri="{FF2B5EF4-FFF2-40B4-BE49-F238E27FC236}">
                <a16:creationId xmlns:a16="http://schemas.microsoft.com/office/drawing/2014/main" id="{791726D8-9941-48C4-DB0F-ED992DA8131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805374" y="998234"/>
            <a:ext cx="692130" cy="692130"/>
          </a:xfrm>
          <a:prstGeom prst="rect">
            <a:avLst/>
          </a:prstGeom>
        </p:spPr>
      </p:pic>
      <p:pic>
        <p:nvPicPr>
          <p:cNvPr id="21" name="Graphic 20" descr="Scales of justice with solid fill">
            <a:extLst>
              <a:ext uri="{FF2B5EF4-FFF2-40B4-BE49-F238E27FC236}">
                <a16:creationId xmlns:a16="http://schemas.microsoft.com/office/drawing/2014/main" id="{2418E9BA-2E43-FB6F-A6E4-747967E2EAE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842209" y="1004593"/>
            <a:ext cx="622399" cy="622399"/>
          </a:xfrm>
          <a:prstGeom prst="rect">
            <a:avLst/>
          </a:prstGeom>
        </p:spPr>
      </p:pic>
      <p:pic>
        <p:nvPicPr>
          <p:cNvPr id="22" name="Graphic 21" descr="Clipboard Badge with solid fill">
            <a:extLst>
              <a:ext uri="{FF2B5EF4-FFF2-40B4-BE49-F238E27FC236}">
                <a16:creationId xmlns:a16="http://schemas.microsoft.com/office/drawing/2014/main" id="{F034740A-4797-27EF-12D2-E60953B8A46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842209" y="3781170"/>
            <a:ext cx="596309" cy="596309"/>
          </a:xfrm>
          <a:prstGeom prst="rect">
            <a:avLst/>
          </a:prstGeom>
        </p:spPr>
      </p:pic>
      <p:pic>
        <p:nvPicPr>
          <p:cNvPr id="23" name="Graphic 22" descr="Home1 with solid fill">
            <a:extLst>
              <a:ext uri="{FF2B5EF4-FFF2-40B4-BE49-F238E27FC236}">
                <a16:creationId xmlns:a16="http://schemas.microsoft.com/office/drawing/2014/main" id="{25B206DD-2E7E-7123-092F-446B5F24E4A9}"/>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618321" y="3736710"/>
            <a:ext cx="659704" cy="659704"/>
          </a:xfrm>
          <a:prstGeom prst="rect">
            <a:avLst/>
          </a:prstGeom>
        </p:spPr>
      </p:pic>
      <p:pic>
        <p:nvPicPr>
          <p:cNvPr id="24" name="Graphic 23" descr="Address Book with solid fill">
            <a:extLst>
              <a:ext uri="{FF2B5EF4-FFF2-40B4-BE49-F238E27FC236}">
                <a16:creationId xmlns:a16="http://schemas.microsoft.com/office/drawing/2014/main" id="{D133FCDC-E7D8-F91D-2389-827FADD1676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869044" y="3805040"/>
            <a:ext cx="628460" cy="628460"/>
          </a:xfrm>
          <a:prstGeom prst="rect">
            <a:avLst/>
          </a:prstGeom>
        </p:spPr>
      </p:pic>
      <p:pic>
        <p:nvPicPr>
          <p:cNvPr id="25" name="Graphic 24" descr="Circular flowchart with solid fill">
            <a:extLst>
              <a:ext uri="{FF2B5EF4-FFF2-40B4-BE49-F238E27FC236}">
                <a16:creationId xmlns:a16="http://schemas.microsoft.com/office/drawing/2014/main" id="{F17EFD71-E4DE-0134-4618-25FF8F7FFB7C}"/>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9681746" y="994547"/>
            <a:ext cx="659704" cy="659704"/>
          </a:xfrm>
          <a:prstGeom prst="rect">
            <a:avLst/>
          </a:prstGeom>
        </p:spPr>
      </p:pic>
      <p:sp>
        <p:nvSpPr>
          <p:cNvPr id="27" name="Text Placeholder 3">
            <a:extLst>
              <a:ext uri="{FF2B5EF4-FFF2-40B4-BE49-F238E27FC236}">
                <a16:creationId xmlns:a16="http://schemas.microsoft.com/office/drawing/2014/main" id="{84DB4E27-C913-7303-B391-A438D4FFCE6F}"/>
              </a:ext>
            </a:extLst>
          </p:cNvPr>
          <p:cNvSpPr txBox="1">
            <a:spLocks/>
          </p:cNvSpPr>
          <p:nvPr/>
        </p:nvSpPr>
        <p:spPr>
          <a:xfrm>
            <a:off x="4359181" y="1670464"/>
            <a:ext cx="3562367" cy="1821488"/>
          </a:xfrm>
          <a:prstGeom prst="rect">
            <a:avLst/>
          </a:prstGeom>
          <a:solidFill>
            <a:schemeClr val="bg1"/>
          </a:solidFill>
        </p:spPr>
        <p:txBody>
          <a:bodyPr lIns="36000" tIns="36000" rIns="36000" bIns="36000"/>
          <a:lst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600"/>
              </a:spcAft>
              <a:buNone/>
            </a:pPr>
            <a:r>
              <a:rPr lang="en-GB" sz="2000" dirty="0">
                <a:ea typeface="Tahoma" panose="020B0604030504040204" pitchFamily="34" charset="0"/>
                <a:cs typeface="Tahoma" panose="020B0604030504040204" pitchFamily="34" charset="0"/>
              </a:rPr>
              <a:t>10 Year Health Plan</a:t>
            </a:r>
            <a:br>
              <a:rPr lang="en-GB" sz="2000" dirty="0">
                <a:ea typeface="Tahoma" panose="020B0604030504040204" pitchFamily="34" charset="0"/>
                <a:cs typeface="Tahoma" panose="020B0604030504040204" pitchFamily="34" charset="0"/>
              </a:rPr>
            </a:br>
            <a:r>
              <a:rPr lang="en-GB" sz="1200" b="0" dirty="0">
                <a:ea typeface="Tahoma" panose="020B0604030504040204" pitchFamily="34" charset="0"/>
                <a:cs typeface="Tahoma" panose="020B0604030504040204" pitchFamily="34" charset="0"/>
              </a:rPr>
              <a:t>The </a:t>
            </a:r>
            <a:r>
              <a:rPr lang="en-GB" sz="1200" b="0" dirty="0">
                <a:ea typeface="Tahoma" panose="020B0604030504040204" pitchFamily="34" charset="0"/>
                <a:cs typeface="Tahoma" panose="020B0604030504040204" pitchFamily="34" charset="0"/>
                <a:hlinkClick r:id="rId13"/>
              </a:rPr>
              <a:t>10 Year Health Plan </a:t>
            </a:r>
            <a:r>
              <a:rPr lang="en-GB" sz="1200" b="0" dirty="0">
                <a:ea typeface="Tahoma" panose="020B0604030504040204" pitchFamily="34" charset="0"/>
                <a:cs typeface="Tahoma" panose="020B0604030504040204" pitchFamily="34" charset="0"/>
              </a:rPr>
              <a:t>sets out the government’s plan to drive three fundamental shifts in how the NHS works and commits to the NHS to being a service equipped to narrow health inequalities and tackle injustice. It also restated the commitment to half the HLE between the poorest and richest regions of England.</a:t>
            </a:r>
            <a:endParaRPr lang="en-GB" sz="1200" dirty="0">
              <a:ea typeface="Tahoma" panose="020B0604030504040204" pitchFamily="34" charset="0"/>
              <a:cs typeface="Tahoma" panose="020B0604030504040204" pitchFamily="34" charset="0"/>
            </a:endParaRPr>
          </a:p>
          <a:p>
            <a:pPr algn="ctr">
              <a:lnSpc>
                <a:spcPct val="100000"/>
              </a:lnSpc>
            </a:pPr>
            <a:endParaRPr lang="en-GB" sz="1100" dirty="0"/>
          </a:p>
        </p:txBody>
      </p:sp>
      <p:sp>
        <p:nvSpPr>
          <p:cNvPr id="28" name="Title 1">
            <a:extLst>
              <a:ext uri="{FF2B5EF4-FFF2-40B4-BE49-F238E27FC236}">
                <a16:creationId xmlns:a16="http://schemas.microsoft.com/office/drawing/2014/main" id="{2FA07FD1-54F1-E7EC-ED91-B55E98BCB896}"/>
              </a:ext>
            </a:extLst>
          </p:cNvPr>
          <p:cNvSpPr>
            <a:spLocks noGrp="1"/>
          </p:cNvSpPr>
          <p:nvPr>
            <p:ph type="title"/>
          </p:nvPr>
        </p:nvSpPr>
        <p:spPr>
          <a:xfrm>
            <a:off x="142009" y="220261"/>
            <a:ext cx="6105172" cy="865186"/>
          </a:xfrm>
        </p:spPr>
        <p:txBody>
          <a:bodyPr anchor="ctr">
            <a:normAutofit/>
          </a:bodyPr>
          <a:lstStyle/>
          <a:p>
            <a:r>
              <a:rPr lang="en-GB" sz="3200"/>
              <a:t>3. Wider policy levers</a:t>
            </a:r>
          </a:p>
        </p:txBody>
      </p:sp>
      <p:sp>
        <p:nvSpPr>
          <p:cNvPr id="29" name="Text Placeholder 2">
            <a:extLst>
              <a:ext uri="{FF2B5EF4-FFF2-40B4-BE49-F238E27FC236}">
                <a16:creationId xmlns:a16="http://schemas.microsoft.com/office/drawing/2014/main" id="{B2E195BC-3A6B-1122-411E-C106716F32BE}"/>
              </a:ext>
            </a:extLst>
          </p:cNvPr>
          <p:cNvSpPr txBox="1">
            <a:spLocks/>
          </p:cNvSpPr>
          <p:nvPr/>
        </p:nvSpPr>
        <p:spPr>
          <a:xfrm>
            <a:off x="8211122" y="4477570"/>
            <a:ext cx="3564000" cy="1624092"/>
          </a:xfrm>
          <a:prstGeom prst="rect">
            <a:avLst/>
          </a:prstGeom>
          <a:solidFill>
            <a:schemeClr val="bg1"/>
          </a:solidFill>
        </p:spPr>
        <p:txBody>
          <a:bodyPr lIns="36000" tIns="36000" rIns="36000" bIns="36000"/>
          <a:lst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buNone/>
              <a:defRPr/>
            </a:pPr>
            <a:r>
              <a:rPr lang="en-GB" sz="2000" dirty="0">
                <a:ea typeface="Tahoma" panose="020B0604030504040204" pitchFamily="34" charset="0"/>
                <a:cs typeface="Tahoma" panose="020B0604030504040204" pitchFamily="34" charset="0"/>
              </a:rPr>
              <a:t>Local Government Outcomes Framework</a:t>
            </a:r>
            <a:br>
              <a:rPr lang="en-GB" sz="2000" dirty="0">
                <a:ea typeface="Tahoma" panose="020B0604030504040204" pitchFamily="34" charset="0"/>
                <a:cs typeface="Tahoma" panose="020B0604030504040204" pitchFamily="34" charset="0"/>
              </a:rPr>
            </a:br>
            <a:r>
              <a:rPr lang="en-GB" sz="1200" b="0" dirty="0">
                <a:ea typeface="Tahoma" panose="020B0604030504040204" pitchFamily="34" charset="0"/>
                <a:cs typeface="Tahoma" panose="020B0604030504040204" pitchFamily="34" charset="0"/>
              </a:rPr>
              <a:t>The </a:t>
            </a:r>
            <a:r>
              <a:rPr lang="en-GB" sz="1200" b="0" dirty="0">
                <a:ea typeface="Tahoma" panose="020B0604030504040204" pitchFamily="34" charset="0"/>
                <a:cs typeface="Tahoma" panose="020B0604030504040204" pitchFamily="34" charset="0"/>
                <a:hlinkClick r:id="rId14"/>
              </a:rPr>
              <a:t>Local Government Outcomes Framework </a:t>
            </a:r>
            <a:r>
              <a:rPr lang="en-GB" sz="1200" b="0" dirty="0">
                <a:ea typeface="Tahoma" panose="020B0604030504040204" pitchFamily="34" charset="0"/>
                <a:cs typeface="Tahoma" panose="020B0604030504040204" pitchFamily="34" charset="0"/>
              </a:rPr>
              <a:t>guides local authority prioritisation and commissioning. It includes homelessness &amp; rough sleeping, health and wellbeing, multiple disadvantage, neighbourhoods and child poverty</a:t>
            </a:r>
            <a:r>
              <a:rPr lang="en-GB" sz="1200" b="0" dirty="0">
                <a:solidFill>
                  <a:schemeClr val="bg1"/>
                </a:solidFill>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1779715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1d7d1c8-07f6-427b-9c28-e35ef64be558" xsi:nil="true"/>
    <lcf76f155ced4ddcb4097134ff3c332f xmlns="009a40fa-f15c-4a8d-9b78-7c8f472b78e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31EE7D10EC477479266699233C2D14E" ma:contentTypeVersion="11" ma:contentTypeDescription="Create a new document." ma:contentTypeScope="" ma:versionID="23849e253d7aafc4ba807454b89d47a9">
  <xsd:schema xmlns:xsd="http://www.w3.org/2001/XMLSchema" xmlns:xs="http://www.w3.org/2001/XMLSchema" xmlns:p="http://schemas.microsoft.com/office/2006/metadata/properties" xmlns:ns2="009a40fa-f15c-4a8d-9b78-7c8f472b78e2" xmlns:ns3="a1d7d1c8-07f6-427b-9c28-e35ef64be558" targetNamespace="http://schemas.microsoft.com/office/2006/metadata/properties" ma:root="true" ma:fieldsID="95b5d62115ad312bb6ba1bca144174a5" ns2:_="" ns3:_="">
    <xsd:import namespace="009a40fa-f15c-4a8d-9b78-7c8f472b78e2"/>
    <xsd:import namespace="a1d7d1c8-07f6-427b-9c28-e35ef64be55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9a40fa-f15c-4a8d-9b78-7c8f472b78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caf2c84-180d-4652-98d8-3773f236d38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1d7d1c8-07f6-427b-9c28-e35ef64be55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d2145a3-4557-4962-812c-da3be3abf211}" ma:internalName="TaxCatchAll" ma:showField="CatchAllData" ma:web="a1d7d1c8-07f6-427b-9c28-e35ef64be55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6B9427-259C-4C1D-9559-1F8A61CC25A2}">
  <ds:schemaRefs>
    <ds:schemaRef ds:uri="http://schemas.microsoft.com/sharepoint/v3/contenttype/forms"/>
  </ds:schemaRefs>
</ds:datastoreItem>
</file>

<file path=customXml/itemProps2.xml><?xml version="1.0" encoding="utf-8"?>
<ds:datastoreItem xmlns:ds="http://schemas.openxmlformats.org/officeDocument/2006/customXml" ds:itemID="{51C481D7-08E5-4437-ACDF-255EF9404C71}">
  <ds:schemaRefs>
    <ds:schemaRef ds:uri="http://www.w3.org/XML/1998/namespace"/>
    <ds:schemaRef ds:uri="http://schemas.microsoft.com/office/2006/documentManagement/types"/>
    <ds:schemaRef ds:uri="http://purl.org/dc/terms/"/>
    <ds:schemaRef ds:uri="http://schemas.microsoft.com/office/2006/metadata/properties"/>
    <ds:schemaRef ds:uri="009a40fa-f15c-4a8d-9b78-7c8f472b78e2"/>
    <ds:schemaRef ds:uri="http://purl.org/dc/elements/1.1/"/>
    <ds:schemaRef ds:uri="http://purl.org/dc/dcmitype/"/>
    <ds:schemaRef ds:uri="http://schemas.microsoft.com/office/infopath/2007/PartnerControls"/>
    <ds:schemaRef ds:uri="http://schemas.openxmlformats.org/package/2006/metadata/core-properties"/>
    <ds:schemaRef ds:uri="a1d7d1c8-07f6-427b-9c28-e35ef64be558"/>
  </ds:schemaRefs>
</ds:datastoreItem>
</file>

<file path=customXml/itemProps3.xml><?xml version="1.0" encoding="utf-8"?>
<ds:datastoreItem xmlns:ds="http://schemas.openxmlformats.org/officeDocument/2006/customXml" ds:itemID="{6BF1F3C6-FA11-4F34-A6D5-7E56FD0A0435}">
  <ds:schemaRefs>
    <ds:schemaRef ds:uri="009a40fa-f15c-4a8d-9b78-7c8f472b78e2"/>
    <ds:schemaRef ds:uri="a1d7d1c8-07f6-427b-9c28-e35ef64be55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ae2eac51-980c-4edb-a281-5c82eb36534f}" enabled="1" method="Privileged" siteId="{61278c30-91a8-4c31-8c1f-ef4de8973a1c}" removed="0"/>
</clbl:labelList>
</file>

<file path=docProps/app.xml><?xml version="1.0" encoding="utf-8"?>
<Properties xmlns="http://schemas.openxmlformats.org/officeDocument/2006/extended-properties" xmlns:vt="http://schemas.openxmlformats.org/officeDocument/2006/docPropsVTypes">
  <Template/>
  <TotalTime>1</TotalTime>
  <Words>15074</Words>
  <Application>Microsoft Office PowerPoint</Application>
  <PresentationFormat>Widescreen</PresentationFormat>
  <Paragraphs>850</Paragraphs>
  <Slides>59</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59</vt:i4>
      </vt:variant>
    </vt:vector>
  </HeadingPairs>
  <TitlesOfParts>
    <vt:vector size="66" baseType="lpstr">
      <vt:lpstr>Aptos</vt:lpstr>
      <vt:lpstr>Aptos Narrow</vt:lpstr>
      <vt:lpstr>Arial</vt:lpstr>
      <vt:lpstr>Calibri</vt:lpstr>
      <vt:lpstr>Tahoma</vt:lpstr>
      <vt:lpstr>Times New Roman</vt:lpstr>
      <vt:lpstr>NHSD-Refresh-Theme-NOV1120B</vt:lpstr>
      <vt:lpstr>  Inclusion health briefing pack:  Driving action in a new system landscape </vt:lpstr>
      <vt:lpstr>PowerPoint Presentation</vt:lpstr>
      <vt:lpstr>PowerPoint Presentation</vt:lpstr>
      <vt:lpstr>Contents</vt:lpstr>
      <vt:lpstr>1. About inclusion health</vt:lpstr>
      <vt:lpstr>1. About inclusion health</vt:lpstr>
      <vt:lpstr>1. About inclusion health</vt:lpstr>
      <vt:lpstr>2. 10 Year Health Plan and inclusion health </vt:lpstr>
      <vt:lpstr>3. Wider policy levers</vt:lpstr>
      <vt:lpstr>3. Wider policy levers</vt:lpstr>
      <vt:lpstr>PowerPoint Presentation</vt:lpstr>
      <vt:lpstr>PowerPoint Presentation</vt:lpstr>
      <vt:lpstr>PowerPoint Presentation</vt:lpstr>
      <vt:lpstr>PowerPoint Presentation</vt:lpstr>
      <vt:lpstr>PowerPoint Presentation</vt:lpstr>
      <vt:lpstr>PowerPoint Presentation</vt:lpstr>
      <vt:lpstr>6. Driving data quality</vt:lpstr>
      <vt:lpstr>6. Driving data quality</vt:lpstr>
      <vt:lpstr>PowerPoint Presentation</vt:lpstr>
      <vt:lpstr>7. Current context: Organisational roles and call to action</vt:lpstr>
      <vt:lpstr>National</vt:lpstr>
      <vt:lpstr>Regions</vt:lpstr>
      <vt:lpstr>ICBs</vt:lpstr>
      <vt:lpstr>Trusts &amp; foundation trusts</vt:lpstr>
      <vt:lpstr>Primary care</vt:lpstr>
      <vt:lpstr>Local authorities</vt:lpstr>
      <vt:lpstr>Strategic authorities</vt:lpstr>
      <vt:lpstr>VCSE</vt:lpstr>
      <vt:lpstr>Embedding lived experience</vt:lpstr>
      <vt:lpstr>PowerPoint Presentation</vt:lpstr>
      <vt:lpstr>PowerPoint Presentation</vt:lpstr>
      <vt:lpstr>PowerPoint Presentation</vt:lpstr>
      <vt:lpstr>PowerPoint Presentation</vt:lpstr>
      <vt:lpstr>PowerPoint Presentation</vt:lpstr>
      <vt:lpstr>PowerPoint Presentation</vt:lpstr>
      <vt:lpstr>Inclusion Health Data and Intelligence Resource</vt:lpstr>
      <vt:lpstr>Inclusion Health Self-Assessment Tool</vt:lpstr>
      <vt:lpstr>Inclusion Health Safeguarding Self-Assessment Tool</vt:lpstr>
      <vt:lpstr>Inclusion Health Services Mapping Tool</vt:lpstr>
      <vt:lpstr>Health Equity Assessment Tool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[Add Subject]</dc:subject>
  <dc:creator>Eamyodsin, Nicole</dc:creator>
  <cp:keywords>[Add keywords]; DHSC; PowerPoint Presentation;</cp:keywords>
  <cp:lastModifiedBy>Railton, Cathie</cp:lastModifiedBy>
  <cp:revision>3</cp:revision>
  <dcterms:created xsi:type="dcterms:W3CDTF">2018-09-10T12:23:38Z</dcterms:created>
  <dcterms:modified xsi:type="dcterms:W3CDTF">2026-05-29T08:43:36Z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0x010100931EE7D10EC477479266699233C2D14E</vt:lpwstr>
  </property>
  <property fmtid="{D5CDD505-2E9C-101B-9397-08002B2CF9AE}" pid="3" name="MediaServiceImageTags">
    <vt:lpwstr/>
  </property>
  <property fmtid="{D5CDD505-2E9C-101B-9397-08002B2CF9AE}" pid="4" name="MSIP_Label_ae2eac51-980c-4edb-a281-5c82eb36534f_Enabled">
    <vt:lpwstr>true</vt:lpwstr>
  </property>
  <property fmtid="{D5CDD505-2E9C-101B-9397-08002B2CF9AE}" pid="5" name="MSIP_Label_ae2eac51-980c-4edb-a281-5c82eb36534f_SetDate">
    <vt:lpwstr>2025-09-05T19:45:28Z</vt:lpwstr>
  </property>
  <property fmtid="{D5CDD505-2E9C-101B-9397-08002B2CF9AE}" pid="6" name="MSIP_Label_ae2eac51-980c-4edb-a281-5c82eb36534f_Method">
    <vt:lpwstr>Privileged</vt:lpwstr>
  </property>
  <property fmtid="{D5CDD505-2E9C-101B-9397-08002B2CF9AE}" pid="7" name="MSIP_Label_ae2eac51-980c-4edb-a281-5c82eb36534f_Name">
    <vt:lpwstr>OFFICIAL-SENSITIVE</vt:lpwstr>
  </property>
  <property fmtid="{D5CDD505-2E9C-101B-9397-08002B2CF9AE}" pid="8" name="MSIP_Label_ae2eac51-980c-4edb-a281-5c82eb36534f_SiteId">
    <vt:lpwstr>61278c30-91a8-4c31-8c1f-ef4de8973a1c</vt:lpwstr>
  </property>
  <property fmtid="{D5CDD505-2E9C-101B-9397-08002B2CF9AE}" pid="9" name="MSIP_Label_ae2eac51-980c-4edb-a281-5c82eb36534f_ActionId">
    <vt:lpwstr>27889d02-a433-4715-9806-22bcf66f43e2</vt:lpwstr>
  </property>
  <property fmtid="{D5CDD505-2E9C-101B-9397-08002B2CF9AE}" pid="10" name="MSIP_Label_ae2eac51-980c-4edb-a281-5c82eb36534f_ContentBits">
    <vt:lpwstr>1</vt:lpwstr>
  </property>
  <property fmtid="{D5CDD505-2E9C-101B-9397-08002B2CF9AE}" pid="11" name="MSIP_Label_ae2eac51-980c-4edb-a281-5c82eb36534f_Tag">
    <vt:lpwstr>10, 0, 1, 1</vt:lpwstr>
  </property>
  <property fmtid="{D5CDD505-2E9C-101B-9397-08002B2CF9AE}" pid="12" name="ClassificationContentMarkingHeaderLocations">
    <vt:lpwstr>Office Theme:8</vt:lpwstr>
  </property>
  <property fmtid="{D5CDD505-2E9C-101B-9397-08002B2CF9AE}" pid="13" name="ClassificationContentMarkingHeaderText">
    <vt:lpwstr>OFFICIAL-SENSITIVE
</vt:lpwstr>
  </property>
</Properties>
</file>