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13"/>
  </p:notesMasterIdLst>
  <p:sldIdLst>
    <p:sldId id="296" r:id="rId5"/>
    <p:sldId id="264" r:id="rId6"/>
    <p:sldId id="280" r:id="rId7"/>
    <p:sldId id="292" r:id="rId8"/>
    <p:sldId id="290" r:id="rId9"/>
    <p:sldId id="291" r:id="rId10"/>
    <p:sldId id="294" r:id="rId11"/>
    <p:sldId id="295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Brook" initials="AB" lastIdx="33" clrIdx="0">
    <p:extLst>
      <p:ext uri="{19B8F6BF-5375-455C-9EA6-DF929625EA0E}">
        <p15:presenceInfo xmlns:p15="http://schemas.microsoft.com/office/powerpoint/2012/main" userId="S-1-5-21-3685816821-1215056363-1987234180-136728" providerId="AD"/>
      </p:ext>
    </p:extLst>
  </p:cmAuthor>
  <p:cmAuthor id="2" name="Helen McAuslane" initials="HM" lastIdx="10" clrIdx="1">
    <p:extLst>
      <p:ext uri="{19B8F6BF-5375-455C-9EA6-DF929625EA0E}">
        <p15:presenceInfo xmlns:p15="http://schemas.microsoft.com/office/powerpoint/2012/main" userId="S::helen.mcauslane@phe.gov.uk::cb5866f3-fee0-4c76-a0e1-80f3f949aa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77388" autoAdjust="0"/>
  </p:normalViewPr>
  <p:slideViewPr>
    <p:cSldViewPr>
      <p:cViewPr varScale="1">
        <p:scale>
          <a:sx n="77" d="100"/>
          <a:sy n="77" d="100"/>
        </p:scale>
        <p:origin x="10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review-of-two-metre-social-distancing-guidance/review-of-two-metre-social-distancing-guidan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second section focusing on the implications for IPC </a:t>
            </a:r>
          </a:p>
          <a:p>
            <a:endParaRPr lang="en-US" dirty="0"/>
          </a:p>
          <a:p>
            <a:r>
              <a:rPr lang="en-US" dirty="0"/>
              <a:t>Some useful papers and pre-prints about the impact of IPC on transmission of </a:t>
            </a:r>
            <a:r>
              <a:rPr lang="en-US" dirty="0" err="1"/>
              <a:t>covid</a:t>
            </a:r>
            <a:r>
              <a:rPr lang="en-US" dirty="0"/>
              <a:t> and other infections during this pandemic:</a:t>
            </a:r>
          </a:p>
          <a:p>
            <a:r>
              <a:rPr lang="en-US" dirty="0"/>
              <a:t>https://www.journalofhospitalinfection.com/article/S0195-6701(20)30311-X/pdf</a:t>
            </a:r>
          </a:p>
          <a:p>
            <a:r>
              <a:rPr lang="en-US" dirty="0"/>
              <a:t>https://www.journalofhospitalinfection.com/article/S0195-6701(20)30312-1/pdf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2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IPC aims to break the chain of transmission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For a microorganism, such as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covid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 virus (SARS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CoV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 – 2), to spread and potentially lead to an infection there needs be an interaction between the virus, the host and the environment.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  <a:cs typeface="ヒラギノ角ゴ Pro W3" pitchFamily="8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When the virus leaves the host (infected person) through a way out (path from reservoir), it passes on (via a mode of transmission) and enters (through a path of entry) into a susceptible host. This is called the chain of infection (CDC, 2016). Each step is a link in this chain, and if all the links are present, then an infection will be transmitted from one person to another.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  <a:cs typeface="ヒラギノ角ゴ Pro W3" pitchFamily="8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If one or more links are broken then the infection will not occur therefore a range of measures need to be in place to control COVID 19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</a:rPr>
              <a:t>Routes of transmission for COVID – 19 include: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</a:rPr>
              <a:t>Direct person to person via respiratory droplets – generated when breathing, sneezing, coughing, or physical contact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</a:rPr>
              <a:t>Indirect contact via contaminated surfaces and hand to mouth, nose or eye contacts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</a:rPr>
              <a:t>Aerosol transmission – via aerosols carried through the air that are breathed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touch their faces frequently, one study observed medical students who touched their faces around 23 times per hour, of which around 44% of times resulted in contact with mucous membrane – risk for infection. https://pubmed.ncbi.nlm.nih.gov/25637115/ </a:t>
            </a:r>
          </a:p>
          <a:p>
            <a:endParaRPr lang="en-GB" dirty="0"/>
          </a:p>
          <a:p>
            <a:r>
              <a:rPr lang="en-GB" dirty="0"/>
              <a:t>Regular and thorough handwashing should be promoted, including use of </a:t>
            </a:r>
            <a:r>
              <a:rPr lang="en-GB" dirty="0" err="1"/>
              <a:t>handgels</a:t>
            </a:r>
            <a:r>
              <a:rPr lang="en-GB" dirty="0"/>
              <a:t> where soap and water are not available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Cross-contamination whilst wearing gloves is a risk – see evidence from GOSH: https://www.england.nhs.uk/atlas_case_study/the-gloves-are-off-campaign/</a:t>
            </a:r>
          </a:p>
          <a:p>
            <a:r>
              <a:rPr lang="en-GB" dirty="0"/>
              <a:t>https://infectioncontrol2019.co.uk/wp-content/uploads/2017/08/Helen-Dunn-Gloves-and-Hand-Hygiene.pdf</a:t>
            </a:r>
          </a:p>
          <a:p>
            <a:r>
              <a:rPr lang="en-GB" dirty="0"/>
              <a:t>https://www.bmj.com/content/366/bmj.l4498</a:t>
            </a:r>
          </a:p>
          <a:p>
            <a:endParaRPr lang="en-GB" dirty="0"/>
          </a:p>
          <a:p>
            <a:r>
              <a:rPr lang="en-GB" dirty="0"/>
              <a:t>5 moments for hand </a:t>
            </a:r>
            <a:r>
              <a:rPr lang="en-GB" dirty="0" err="1"/>
              <a:t>hygeine</a:t>
            </a:r>
            <a:r>
              <a:rPr lang="en-GB" dirty="0"/>
              <a:t>: https://www.who.int/gpsc/tools/5momentsHandHygiene_A3.pdf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With COVID – 19 close contact in crowded, poorly ventilated, indoor conditions is known to drive transmission through both direct and indirect contact.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  <a:cs typeface="ヒラギノ角ゴ Pro W3" pitchFamily="84" charset="-128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  <a:cs typeface="ヒラギノ角ゴ Pro W3" pitchFamily="8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If you are further away from someone there’s less risk of catching the virus from droplets or aerosol transmission. However, distance isn’t the only thing that matters.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Duration - the longer you are close to an infectious person, the higher the risk.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Fresh air - the risk is lower if you are outdoors, or in a well ventilated area,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Direction - the risk is lower if you are not face-on with the infectious person</a:t>
            </a:r>
          </a:p>
          <a:p>
            <a:endParaRPr lang="en-GB" dirty="0"/>
          </a:p>
          <a:p>
            <a:r>
              <a:rPr lang="en-GB" dirty="0"/>
              <a:t>Maintaining a 2 metre distance wherever possible, minimising contact with others and meeting outdoors will all reduce this risk of transmission.</a:t>
            </a:r>
          </a:p>
          <a:p>
            <a:endParaRPr lang="en-GB" dirty="0"/>
          </a:p>
          <a:p>
            <a:r>
              <a:rPr lang="en-GB" dirty="0"/>
              <a:t>There is evidence that the risk of transmission increases 2 – 10 times at 1m compared to 2m, however if 2 metres is not possible, precuations include: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Limit the number of people or households that you come into contact with, e.g. avoid peak travel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Sit / stand side by side or behind other people, rather than facing them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Meet people outdoors, rather than indoors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Keep interactions brief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Wear a face covering on public transport, in shops or crowded indoor environments – this will protect others if you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are infected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  <a:cs typeface="ヒラギノ角ゴ Pro W3" pitchFamily="84" charset="-128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Increase ventilation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Avoid loud talking or singing with others</a:t>
            </a:r>
          </a:p>
          <a:p>
            <a:pPr lvl="0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To minimise the risk of transmission via surface contact, you should: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Regularly wash your hands using soap and water or use hand sanitiser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Avoid touching surfaces and do not touch your face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Dispose of waste safely, including items such as paper face masks or gloves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guidance here;</a:t>
            </a:r>
          </a:p>
          <a:p>
            <a:endParaRPr lang="en-GB" dirty="0"/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  <a:hlinkClick r:id="rId3"/>
              </a:rPr>
              <a:t>https://www.gov.uk/government/publications/review-of-two-metre-social-distancing-guidance/review-of-two-metre-social-distancing-guidance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0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04491"/>
            <a:ext cx="9144000" cy="37390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6144"/>
            <a:ext cx="9144000" cy="108347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74186"/>
            <a:ext cx="8424936" cy="129337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20478"/>
            <a:ext cx="8424936" cy="26749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83768" cy="122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411510"/>
            <a:ext cx="8028000" cy="486054"/>
          </a:xfrm>
        </p:spPr>
        <p:txBody>
          <a:bodyPr anchor="t" anchorCtr="0">
            <a:noAutofit/>
          </a:bodyPr>
          <a:lstStyle>
            <a:lvl1pPr>
              <a:defRPr sz="32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059583"/>
            <a:ext cx="8028000" cy="355475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731544"/>
            <a:ext cx="9144000" cy="411956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4" y="205979"/>
            <a:ext cx="8029575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4" y="1200151"/>
            <a:ext cx="802957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31544"/>
            <a:ext cx="9144000" cy="4119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4" y="4731544"/>
            <a:ext cx="8064375" cy="4119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en.wikipedia.org/wiki/Accessible_toilet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 </a:t>
            </a:r>
            <a:br>
              <a:rPr lang="en-GB" dirty="0"/>
            </a:br>
            <a:r>
              <a:rPr lang="en-GB" dirty="0"/>
              <a:t>Implications for IP&amp;C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705160"/>
            <a:ext cx="7633648" cy="1293376"/>
          </a:xfrm>
        </p:spPr>
        <p:txBody>
          <a:bodyPr>
            <a:normAutofit/>
          </a:bodyPr>
          <a:lstStyle/>
          <a:p>
            <a:r>
              <a:rPr lang="en-GB" sz="1600" dirty="0"/>
              <a:t>With thanks to everyone for sharing the materials that make up this slide-deck:</a:t>
            </a:r>
          </a:p>
          <a:p>
            <a:r>
              <a:rPr lang="en-GB" sz="1600" dirty="0"/>
              <a:t>Doncaster, Barnsley, East Riding &amp; Leeds Public Health &amp; IPC Teams</a:t>
            </a:r>
          </a:p>
          <a:p>
            <a:r>
              <a:rPr lang="en-GB" sz="1600" dirty="0"/>
              <a:t>Leeds Community Healthcare IPC team</a:t>
            </a:r>
          </a:p>
          <a:p>
            <a:r>
              <a:rPr lang="en-GB" sz="1600" dirty="0"/>
              <a:t>Sheffield Community Contact Tracers</a:t>
            </a:r>
          </a:p>
          <a:p>
            <a:r>
              <a:rPr lang="en-GB" sz="1600" dirty="0"/>
              <a:t>Sexual Health Team at DBTH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8A62C-81AD-4226-B7E4-10121C3B7ED5}"/>
              </a:ext>
            </a:extLst>
          </p:cNvPr>
          <p:cNvSpPr txBox="1"/>
          <p:nvPr/>
        </p:nvSpPr>
        <p:spPr>
          <a:xfrm>
            <a:off x="7308304" y="46599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V1 AB 30/06</a:t>
            </a:r>
          </a:p>
        </p:txBody>
      </p:sp>
    </p:spTree>
    <p:extLst>
      <p:ext uri="{BB962C8B-B14F-4D97-AF65-F5344CB8AC3E}">
        <p14:creationId xmlns:p14="http://schemas.microsoft.com/office/powerpoint/2010/main" val="19349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Basic epidemiology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Implications for infection, prevention &amp; control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Testing 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8F83AF8-B2F8-48C6-9EA8-72A694B6D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3"/>
    </mc:Choice>
    <mc:Fallback xmlns="">
      <p:transition spd="slow" advTm="19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Implications for IPC: breaking the chain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GB" dirty="0"/>
              <a:t> </a:t>
            </a:r>
          </a:p>
          <a:p>
            <a:pPr lvl="0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D1398A26-C7A0-4E63-A5FF-B90E2AB0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98379"/>
            <a:ext cx="4851450" cy="34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2E3DC-EE4C-48F8-8301-2589C94DD4EB}"/>
              </a:ext>
            </a:extLst>
          </p:cNvPr>
          <p:cNvSpPr txBox="1"/>
          <p:nvPr/>
        </p:nvSpPr>
        <p:spPr>
          <a:xfrm>
            <a:off x="5364089" y="4784253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Adapted from Leeds Community Health Care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3381CC8-0D6E-427F-AABE-8DE7B07E0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42"/>
    </mc:Choice>
    <mc:Fallback xmlns="">
      <p:transition spd="slow" advTm="10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Implications for IPC: hand hygiene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2E2F6A-6FE8-4961-B16C-C9FCF8C5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33" y="933313"/>
            <a:ext cx="9144000" cy="15446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84" charset="0"/>
              <a:defRPr kern="120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354013" indent="-176213" algn="l" rtl="0" eaLnBrk="0" fontAlgn="base" hangingPunct="0">
              <a:spcBef>
                <a:spcPts val="600"/>
              </a:spcBef>
              <a:spcAft>
                <a:spcPct val="0"/>
              </a:spcAft>
              <a:defRPr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625475" indent="-1905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0731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1520825" indent="-187325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1800" dirty="0"/>
              <a:t>The single most important measure for preventing the spread of infection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CD919D-6CA1-4B01-A80F-2B8155FB0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87558"/>
            <a:ext cx="6106934" cy="2722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DA4D8-278E-4ED0-92B3-40BB51A96A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71" b="8000"/>
          <a:stretch/>
        </p:blipFill>
        <p:spPr>
          <a:xfrm>
            <a:off x="6232448" y="2999308"/>
            <a:ext cx="2911551" cy="1640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AEDD6A-4863-4198-9A98-487FE9107119}"/>
              </a:ext>
            </a:extLst>
          </p:cNvPr>
          <p:cNvSpPr txBox="1"/>
          <p:nvPr/>
        </p:nvSpPr>
        <p:spPr>
          <a:xfrm>
            <a:off x="5868144" y="2200021"/>
            <a:ext cx="2232248" cy="10939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en-GB" sz="1600" dirty="0"/>
              <a:t>Gloves don’t replace the need for hand-washing</a:t>
            </a:r>
          </a:p>
          <a:p>
            <a:r>
              <a:rPr lang="en-GB" sz="1600" dirty="0"/>
              <a:t>E.g. Gloves Are Off campaign from GOSH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1E23C-43D1-4D3A-9334-B68D78A55B4B}"/>
              </a:ext>
            </a:extLst>
          </p:cNvPr>
          <p:cNvSpPr txBox="1"/>
          <p:nvPr/>
        </p:nvSpPr>
        <p:spPr>
          <a:xfrm>
            <a:off x="5364089" y="4784253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Adapted from East Riding IPC &amp; PH team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EE255D2D-D69C-4ABC-B6FA-43171467B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4"/>
    </mc:Choice>
    <mc:Fallback xmlns="">
      <p:transition spd="slow" advTm="46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Implications for IPC: physical distancing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3FC154A-23D7-4C79-B84E-4EAF33B3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5" y="1192587"/>
            <a:ext cx="3060000" cy="1836000"/>
          </a:xfrm>
          <a:prstGeom prst="rect">
            <a:avLst/>
          </a:prstGeom>
          <a:noFill/>
          <a:ln w="9525">
            <a:solidFill>
              <a:srgbClr val="C215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 descr="6 Benefits of Getting Fresh Air">
            <a:extLst>
              <a:ext uri="{FF2B5EF4-FFF2-40B4-BE49-F238E27FC236}">
                <a16:creationId xmlns:a16="http://schemas.microsoft.com/office/drawing/2014/main" id="{A880640A-63F2-4833-B532-49070453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1" y="1143692"/>
            <a:ext cx="2759018" cy="1836000"/>
          </a:xfrm>
          <a:prstGeom prst="rect">
            <a:avLst/>
          </a:prstGeom>
          <a:noFill/>
          <a:ln>
            <a:solidFill>
              <a:srgbClr val="C215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Social Distancing: Why You Should Take It Seriously During the ...">
            <a:extLst>
              <a:ext uri="{FF2B5EF4-FFF2-40B4-BE49-F238E27FC236}">
                <a16:creationId xmlns:a16="http://schemas.microsoft.com/office/drawing/2014/main" id="{7319A4B3-1AEB-4E96-9958-59EB5B1E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00" y="2787774"/>
            <a:ext cx="3060000" cy="1593957"/>
          </a:xfrm>
          <a:prstGeom prst="rect">
            <a:avLst/>
          </a:prstGeom>
          <a:noFill/>
          <a:ln>
            <a:solidFill>
              <a:srgbClr val="C215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8CE1D-A3A8-4951-8DAF-D83083F17F22}"/>
              </a:ext>
            </a:extLst>
          </p:cNvPr>
          <p:cNvSpPr txBox="1"/>
          <p:nvPr/>
        </p:nvSpPr>
        <p:spPr>
          <a:xfrm>
            <a:off x="5364089" y="4784253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Adapted from East Riding IPC &amp; PH team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3B983BE-F70F-403C-931F-B567B390E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5"/>
    </mc:Choice>
    <mc:Fallback xmlns="">
      <p:transition spd="slow" advTm="111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Implications for IPC: Frequently touched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Placeholder </a:t>
            </a:r>
          </a:p>
          <a:p>
            <a:pPr lvl="0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7E6DCA-F8FE-4726-8506-215A311B2D05}"/>
              </a:ext>
            </a:extLst>
          </p:cNvPr>
          <p:cNvSpPr txBox="1">
            <a:spLocks/>
          </p:cNvSpPr>
          <p:nvPr/>
        </p:nvSpPr>
        <p:spPr>
          <a:xfrm>
            <a:off x="143508" y="5333"/>
            <a:ext cx="8856984" cy="10451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endParaRPr lang="en-GB" dirty="0">
              <a:solidFill>
                <a:srgbClr val="0059B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ublic restroom&#10;&#10;Description automatically generated">
            <a:extLst>
              <a:ext uri="{FF2B5EF4-FFF2-40B4-BE49-F238E27FC236}">
                <a16:creationId xmlns:a16="http://schemas.microsoft.com/office/drawing/2014/main" id="{B9D50015-0C50-45CF-84C2-7D274D5EC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41821" y="1053887"/>
            <a:ext cx="1693542" cy="1693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0E80D-6EC5-4C2E-A6A0-3A791782973B}"/>
              </a:ext>
            </a:extLst>
          </p:cNvPr>
          <p:cNvSpPr txBox="1"/>
          <p:nvPr/>
        </p:nvSpPr>
        <p:spPr>
          <a:xfrm>
            <a:off x="223966" y="3255222"/>
            <a:ext cx="852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21531"/>
              </a:buClr>
            </a:pPr>
            <a:endParaRPr lang="en-US" sz="2000" dirty="0">
              <a:latin typeface="+mj-lt"/>
            </a:endParaRPr>
          </a:p>
          <a:p>
            <a:pPr>
              <a:buClr>
                <a:srgbClr val="C21531"/>
              </a:buClr>
            </a:pPr>
            <a:r>
              <a:rPr lang="en-US" sz="2000" dirty="0">
                <a:latin typeface="+mj-lt"/>
              </a:rPr>
              <a:t>Clean and disinfect all shared equipment.</a:t>
            </a:r>
          </a:p>
          <a:p>
            <a:pPr>
              <a:buClr>
                <a:srgbClr val="C21531"/>
              </a:buClr>
            </a:pPr>
            <a:r>
              <a:rPr lang="en-US" sz="2000" dirty="0">
                <a:latin typeface="+mj-lt"/>
              </a:rPr>
              <a:t>Where possible, reduce the number of people using each item of equipment </a:t>
            </a:r>
          </a:p>
        </p:txBody>
      </p:sp>
      <p:pic>
        <p:nvPicPr>
          <p:cNvPr id="9" name="Picture 2" descr="Corded Caller ID Telephone with Speaker for Home and Office Wired ...">
            <a:extLst>
              <a:ext uri="{FF2B5EF4-FFF2-40B4-BE49-F238E27FC236}">
                <a16:creationId xmlns:a16="http://schemas.microsoft.com/office/drawing/2014/main" id="{B7CC6C0F-AEF9-4608-B307-09F19E4B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6" y="1094209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or Handles - Simply Door Handles">
            <a:extLst>
              <a:ext uri="{FF2B5EF4-FFF2-40B4-BE49-F238E27FC236}">
                <a16:creationId xmlns:a16="http://schemas.microsoft.com/office/drawing/2014/main" id="{72F766C9-2C5A-4E90-A2F9-E03A6F19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98" y="1055429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Oak Staircases Hand Carved Newels 16th,17th,18th Century style">
            <a:extLst>
              <a:ext uri="{FF2B5EF4-FFF2-40B4-BE49-F238E27FC236}">
                <a16:creationId xmlns:a16="http://schemas.microsoft.com/office/drawing/2014/main" id="{C0FBEE49-0018-458A-A978-0884E2E4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33" y="1042446"/>
            <a:ext cx="112486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DD65D0-62F8-4BE9-9B3C-04E3EAA7947E}"/>
              </a:ext>
            </a:extLst>
          </p:cNvPr>
          <p:cNvSpPr txBox="1"/>
          <p:nvPr/>
        </p:nvSpPr>
        <p:spPr>
          <a:xfrm>
            <a:off x="5364089" y="4784253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Adapted from East Riding IPC &amp; PH team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FEE90865-52DD-466F-BA33-A476E2600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2"/>
    </mc:Choice>
    <mc:Fallback xmlns="">
      <p:transition spd="slow" advTm="47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0" y="411510"/>
            <a:ext cx="8964489" cy="486054"/>
          </a:xfrm>
        </p:spPr>
        <p:txBody>
          <a:bodyPr>
            <a:normAutofit fontScale="90000"/>
          </a:bodyPr>
          <a:lstStyle/>
          <a:p>
            <a:r>
              <a:rPr lang="en-GB" dirty="0"/>
              <a:t>Implications for IPC: Infection Control and Cleanliness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D46A44-566A-439E-BB55-1117C350EACC}"/>
              </a:ext>
            </a:extLst>
          </p:cNvPr>
          <p:cNvSpPr/>
          <p:nvPr/>
        </p:nvSpPr>
        <p:spPr>
          <a:xfrm>
            <a:off x="179510" y="987574"/>
            <a:ext cx="8766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dirty="0">
                <a:latin typeface="+mj-lt"/>
              </a:rPr>
              <a:t>Are cleaning roles and responsibilities clear? It is EVERYONE’S JOB to clean as they go.</a:t>
            </a:r>
          </a:p>
          <a:p>
            <a:pPr eaLnBrk="1" hangingPunct="1"/>
            <a:br>
              <a:rPr lang="en-US" altLang="en-US" sz="1600" dirty="0">
                <a:latin typeface="+mj-lt"/>
              </a:rPr>
            </a:br>
            <a:r>
              <a:rPr lang="en-US" altLang="en-US" sz="1600" dirty="0">
                <a:latin typeface="+mj-lt"/>
              </a:rPr>
              <a:t>Is there a robust cleaning schedule in place for the environment and patient equipment?</a:t>
            </a:r>
            <a:r>
              <a:rPr lang="en-GB" altLang="en-US" sz="1600" dirty="0">
                <a:latin typeface="+mj-lt"/>
              </a:rPr>
              <a:t> </a:t>
            </a:r>
          </a:p>
          <a:p>
            <a:pPr eaLnBrk="1" hangingPunct="1"/>
            <a:endParaRPr lang="en-GB" altLang="en-US" sz="1600" dirty="0">
              <a:latin typeface="+mj-lt"/>
            </a:endParaRPr>
          </a:p>
          <a:p>
            <a:r>
              <a:rPr lang="en-GB" altLang="en-US" sz="1600" dirty="0">
                <a:latin typeface="+mj-lt"/>
              </a:rPr>
              <a:t>Good old elbow grease - without cleaning an item first, it may not be possible to disinfect properly.</a:t>
            </a:r>
          </a:p>
          <a:p>
            <a:endParaRPr lang="en-GB" altLang="en-US" sz="1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The definition of cleaning in its simplest term is ‘the removal of unwanted material without damaging the surface to which it adheres’. </a:t>
            </a:r>
          </a:p>
          <a:p>
            <a:endParaRPr lang="en-GB" altLang="en-US" sz="1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 a healthcare environment, ‘unwanted material’ includes dust, debris, marks and spillages, as well as microorganisms that can harm patients. </a:t>
            </a:r>
          </a:p>
          <a:p>
            <a:endParaRPr lang="en-GB" altLang="en-US" sz="1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The environment therefore needs to be visibly clean, as well as clinically clean: i.e. meeting safe standards appropriate to the (health)care setting.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3B888-E905-4E1A-BFB1-5281119808AC}"/>
              </a:ext>
            </a:extLst>
          </p:cNvPr>
          <p:cNvSpPr txBox="1"/>
          <p:nvPr/>
        </p:nvSpPr>
        <p:spPr>
          <a:xfrm>
            <a:off x="5364089" y="4784253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Adapted from Leeds Community Health Care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911E92A-9415-4876-B80F-C15BE6253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9"/>
    </mc:Choice>
    <mc:Fallback xmlns="">
      <p:transition spd="slow" advTm="4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94B5-3B67-4980-A9D9-8B2593D7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6DE5-3058-435C-927D-10D32D3E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897565"/>
            <a:ext cx="8028000" cy="3716778"/>
          </a:xfrm>
        </p:spPr>
        <p:txBody>
          <a:bodyPr/>
          <a:lstStyle/>
          <a:p>
            <a:pPr marL="0" indent="0"/>
            <a:r>
              <a:rPr lang="en-GB" dirty="0"/>
              <a:t>A range of measures need to be in place to break the chain of transmission,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Promoting regular handwashing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Avoid touching surfaces and putting hands to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Physical distancing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Improving ventilation in indoor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Encouraging use of face coverings or screens particularly where distancing not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Minimising social contact and having contact outdoors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Minimising the duration of contact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cleaning of touch surfaces and shared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Rapid isolation of cases and close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83A59-7628-4E02-BB49-2B48F9BB3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A32CA-EFDA-475C-93E8-491E29CA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as at 30.6.20</a:t>
            </a:r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469D3D5-4F31-4104-BF3E-EC429F5C9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2"/>
    </mc:Choice>
    <mc:Fallback xmlns="">
      <p:transition spd="slow" advTm="55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8" ma:contentTypeDescription="Create a new document." ma:contentTypeScope="" ma:versionID="52423a80864e31395eb56070ce0039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248a340790c531f5f28813cd99774a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ing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ingContact" ma:index="12" nillable="true" ma:displayName="Contact" ma:hidden="true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A3BD5-90C3-4BC2-94B6-F5B6FAEAFE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4971BF1-60A6-4338-A226-CFD964034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1058</Words>
  <Application>Microsoft Office PowerPoint</Application>
  <PresentationFormat>On-screen Show (16:9)</PresentationFormat>
  <Paragraphs>126</Paragraphs>
  <Slides>8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ヒラギノ角ゴ Pro W3</vt:lpstr>
      <vt:lpstr>Office Theme</vt:lpstr>
      <vt:lpstr>Covid-19  Implications for IP&amp;C</vt:lpstr>
      <vt:lpstr>Structure</vt:lpstr>
      <vt:lpstr>Implications for IPC: breaking the chain </vt:lpstr>
      <vt:lpstr>Implications for IPC: hand hygiene </vt:lpstr>
      <vt:lpstr>Implications for IPC: physical distancing </vt:lpstr>
      <vt:lpstr>Implications for IPC: Frequently touched areas</vt:lpstr>
      <vt:lpstr>Implications for IPC: Infection Control and Cleanliness</vt:lpstr>
      <vt:lpstr>Summary 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Chris Sharp</cp:lastModifiedBy>
  <cp:revision>194</cp:revision>
  <dcterms:created xsi:type="dcterms:W3CDTF">2012-10-10T09:02:29Z</dcterms:created>
  <dcterms:modified xsi:type="dcterms:W3CDTF">2020-07-02T15:04:56Z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