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4"/>
  </p:sldMasterIdLst>
  <p:notesMasterIdLst>
    <p:notesMasterId r:id="rId8"/>
  </p:notesMasterIdLst>
  <p:sldIdLst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A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651E87-28A5-415A-919E-725B43714647}" v="103" dt="2020-12-02T07:11:40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83586" autoAdjust="0"/>
  </p:normalViewPr>
  <p:slideViewPr>
    <p:cSldViewPr>
      <p:cViewPr varScale="1">
        <p:scale>
          <a:sx n="79" d="100"/>
          <a:sy n="79" d="100"/>
        </p:scale>
        <p:origin x="149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949E6C6-4B8F-4672-8CF4-FB16948CBE13}" type="datetimeFigureOut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AE0CBF3-2A0A-4409-B599-FEFEAF974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710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ヒラギノ角ゴ Pro W3" pitchFamily="8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E0CBF3-2A0A-4409-B599-FEFEAF974B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65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mailto:publications@phe.gov.uk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133303"/>
            <a:ext cx="9144000" cy="47246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988840"/>
            <a:ext cx="9144000" cy="144463"/>
          </a:xfrm>
          <a:prstGeom prst="rect">
            <a:avLst/>
          </a:prstGeom>
          <a:solidFill>
            <a:srgbClr val="00AE9E"/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000" y="2492896"/>
            <a:ext cx="7633648" cy="1724503"/>
          </a:xfrm>
          <a:ln>
            <a:noFill/>
          </a:ln>
        </p:spPr>
        <p:txBody>
          <a:bodyPr anchor="t">
            <a:noAutofit/>
          </a:bodyPr>
          <a:lstStyle>
            <a:lvl1pPr algn="l"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00" y="6021288"/>
            <a:ext cx="7633648" cy="33833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 descr="\\colhpafil004\Colindale_Data\HQ Group and LARS\Group Data\Design\Branding and logos\PHE logos with strapline\Small without Old French text\PHE small logo for A4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74110" cy="1812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1 line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02" y="548680"/>
            <a:ext cx="8028000" cy="648072"/>
          </a:xfrm>
        </p:spPr>
        <p:txBody>
          <a:bodyPr anchor="t" anchorCtr="0"/>
          <a:lstStyle>
            <a:lvl1pPr>
              <a:defRPr sz="4000" baseline="0">
                <a:solidFill>
                  <a:srgbClr val="00AE9E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8000" y="1412776"/>
            <a:ext cx="8028000" cy="4739679"/>
          </a:xfrm>
        </p:spPr>
        <p:txBody>
          <a:bodyPr/>
          <a:lstStyle>
            <a:lvl1pPr marL="4763" indent="-4763">
              <a:lnSpc>
                <a:spcPct val="114000"/>
              </a:lnSpc>
              <a:spcBef>
                <a:spcPts val="0"/>
              </a:spcBef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should be 12-18pt Arial. Do not use other fonts.</a:t>
            </a:r>
          </a:p>
          <a:p>
            <a:pPr lvl="0"/>
            <a:endParaRPr lang="en-US" b="1" dirty="0">
              <a:latin typeface="Arial" pitchFamily="84" charset="0"/>
            </a:endParaRPr>
          </a:p>
          <a:p>
            <a:pPr lvl="0"/>
            <a:r>
              <a:rPr lang="en-US" b="1" dirty="0">
                <a:latin typeface="Arial" pitchFamily="84" charset="0"/>
              </a:rPr>
              <a:t>Note</a:t>
            </a:r>
          </a:p>
          <a:p>
            <a:pPr lvl="0"/>
            <a:r>
              <a:rPr lang="en-US" dirty="0">
                <a:latin typeface="Arial" pitchFamily="84" charset="0"/>
              </a:rPr>
              <a:t>This template should NOT be used to create publications, as this may mean</a:t>
            </a:r>
          </a:p>
          <a:p>
            <a:pPr lvl="0"/>
            <a:r>
              <a:rPr lang="en-US" dirty="0">
                <a:latin typeface="Arial" pitchFamily="84" charset="0"/>
              </a:rPr>
              <a:t>publication on GOV.UK will not be possible. </a:t>
            </a:r>
          </a:p>
          <a:p>
            <a:pPr lvl="0"/>
            <a:endParaRPr lang="en-US" dirty="0">
              <a:latin typeface="Arial" pitchFamily="84" charset="0"/>
            </a:endParaRPr>
          </a:p>
          <a:p>
            <a:pPr lvl="0"/>
            <a:r>
              <a:rPr lang="en-US" dirty="0">
                <a:latin typeface="Arial" pitchFamily="84" charset="0"/>
              </a:rPr>
              <a:t>Please contact </a:t>
            </a:r>
            <a:r>
              <a:rPr lang="en-US" dirty="0">
                <a:latin typeface="Arial" pitchFamily="84" charset="0"/>
                <a:hlinkClick r:id="rId2"/>
              </a:rPr>
              <a:t>publications@phe.gov.uk</a:t>
            </a:r>
            <a:r>
              <a:rPr lang="en-US" dirty="0">
                <a:latin typeface="Arial" pitchFamily="84" charset="0"/>
              </a:rPr>
              <a:t> for more details</a:t>
            </a:r>
          </a:p>
          <a:p>
            <a:pPr lvl="0"/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0" y="6308725"/>
            <a:ext cx="9144000" cy="549275"/>
          </a:xfrm>
        </p:spPr>
        <p:txBody>
          <a:bodyPr/>
          <a:lstStyle>
            <a:lvl1pPr>
              <a:defRPr/>
            </a:lvl1pPr>
          </a:lstStyle>
          <a:p>
            <a:pPr marL="531813">
              <a:defRPr/>
            </a:pPr>
            <a:r>
              <a:rPr lang="en-US" dirty="0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173038" indent="0"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Presentation title - edit in Header and Footer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7213" y="274638"/>
            <a:ext cx="8029575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7213" y="1600200"/>
            <a:ext cx="80295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  </a:t>
            </a:r>
            <a:fld id="{45F8D313-CCBE-49D6-A3BC-57B1848DFB52}" type="slidenum">
              <a:rPr lang="en-US" smtClean="0"/>
              <a:pPr>
                <a:defRPr/>
              </a:pPr>
              <a:t>‹#›</a:t>
            </a:fld>
            <a:r>
              <a:rPr lang="en-US" dirty="0"/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900113" y="6308725"/>
            <a:ext cx="8064375" cy="5492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Presentation title - edit in Header and Footer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50">
          <a:solidFill>
            <a:srgbClr val="00AE9E"/>
          </a:solidFill>
          <a:latin typeface="+mj-lt"/>
          <a:ea typeface="ヒラギノ角ゴ Pro W3" pitchFamily="84" charset="-128"/>
          <a:cs typeface="ヒラギノ角ゴ Pro W3" pitchFamily="8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Font typeface="Arial" pitchFamily="84" charset="0"/>
        <a:defRPr kern="1200" baseline="0">
          <a:solidFill>
            <a:srgbClr val="00AE9E"/>
          </a:solidFill>
          <a:latin typeface="Arial" pitchFamily="34" charset="0"/>
          <a:ea typeface="ヒラギノ角ゴ Pro W3" pitchFamily="84" charset="-128"/>
          <a:cs typeface="ヒラギノ角ゴ Pro W3" pitchFamily="84" charset="-128"/>
        </a:defRPr>
      </a:lvl1pPr>
      <a:lvl2pPr marL="354013" indent="-176213" algn="l" rtl="0" eaLnBrk="0" fontAlgn="base" hangingPunct="0">
        <a:spcBef>
          <a:spcPts val="600"/>
        </a:spcBef>
        <a:spcAft>
          <a:spcPct val="0"/>
        </a:spcAft>
        <a:defRPr kern="1200" baseline="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2pPr>
      <a:lvl3pPr marL="215900" indent="-215900" algn="l" rtl="0" eaLnBrk="0" fontAlgn="base" hangingPunct="0">
        <a:spcBef>
          <a:spcPts val="600"/>
        </a:spcBef>
        <a:spcAft>
          <a:spcPct val="0"/>
        </a:spcAft>
        <a:buFont typeface="Arial" pitchFamily="84" charset="0"/>
        <a:buChar char="•"/>
        <a:defRPr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3pPr>
      <a:lvl4pPr marL="625475" indent="-190500" algn="l" rtl="0" eaLnBrk="0" fontAlgn="base" hangingPunct="0">
        <a:spcBef>
          <a:spcPts val="6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4pPr>
      <a:lvl5pPr marL="1073150" indent="-1778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5pPr>
      <a:lvl6pPr marL="1520825" indent="-187325" algn="l" defTabSz="914400" rtl="0" eaLnBrk="1" latinLnBrk="0" hangingPunct="1">
        <a:spcBef>
          <a:spcPct val="20000"/>
        </a:spcBef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Funding plans and opportunities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00" y="5949280"/>
            <a:ext cx="7633648" cy="410344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North East &amp; Yorkshire &amp; Humber: Health &amp; street homelessness 2/12/20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Shared ambitions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531813">
              <a:defRPr/>
            </a:pPr>
            <a:r>
              <a:rPr lang="en-US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North East &amp; Yorkshire &amp; Humber: Health &amp; street homelessness 2/12/20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85DBD2-C01D-4CDA-9CF7-D6C70D78202D}"/>
              </a:ext>
            </a:extLst>
          </p:cNvPr>
          <p:cNvSpPr txBox="1">
            <a:spLocks/>
          </p:cNvSpPr>
          <p:nvPr/>
        </p:nvSpPr>
        <p:spPr>
          <a:xfrm>
            <a:off x="503853" y="1301113"/>
            <a:ext cx="8118456" cy="15841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None/>
              <a:defRPr lang="en-US" sz="1181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Font typeface="Arial" panose="020B0604020202020204" pitchFamily="34" charset="0"/>
              <a:buNone/>
              <a:defRPr lang="en-US" sz="9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38"/>
              </a:spcAft>
              <a:buFont typeface="Arial" panose="020B0604020202020204" pitchFamily="34" charset="0"/>
              <a:buNone/>
              <a:defRPr lang="en-US" sz="9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lang="en-US" sz="9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200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lang="en-GB" sz="9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Longer term ambitions (prior to Covid-19)</a:t>
            </a:r>
            <a:endParaRPr lang="en-GB" sz="1600" dirty="0"/>
          </a:p>
          <a:p>
            <a:pPr algn="ctr"/>
            <a:r>
              <a:rPr lang="en-GB" sz="1600" dirty="0">
                <a:solidFill>
                  <a:srgbClr val="00AE9E"/>
                </a:solidFill>
              </a:rPr>
              <a:t>Enable people to live longer &amp; independent lives</a:t>
            </a:r>
          </a:p>
          <a:p>
            <a:pPr algn="ctr"/>
            <a:r>
              <a:rPr lang="en-GB" sz="1600" dirty="0">
                <a:solidFill>
                  <a:srgbClr val="00AE9E"/>
                </a:solidFill>
              </a:rPr>
              <a:t>Reduce health inequalities </a:t>
            </a:r>
          </a:p>
          <a:p>
            <a:pPr algn="ctr"/>
            <a:r>
              <a:rPr lang="en-GB" sz="1600" dirty="0">
                <a:solidFill>
                  <a:srgbClr val="00AE9E"/>
                </a:solidFill>
              </a:rPr>
              <a:t>Identify and prevent homelessness earlier </a:t>
            </a:r>
          </a:p>
          <a:p>
            <a:pPr algn="ctr"/>
            <a:r>
              <a:rPr lang="en-GB" sz="1600" dirty="0">
                <a:solidFill>
                  <a:srgbClr val="00AE9E"/>
                </a:solidFill>
              </a:rPr>
              <a:t>End rough sleeping by 2024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706A8D-95C2-4F9C-AD49-B3FF87983F76}"/>
              </a:ext>
            </a:extLst>
          </p:cNvPr>
          <p:cNvSpPr txBox="1"/>
          <p:nvPr/>
        </p:nvSpPr>
        <p:spPr>
          <a:xfrm>
            <a:off x="512772" y="4958392"/>
            <a:ext cx="8118456" cy="12157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indent="0" algn="ctr"/>
            <a:r>
              <a:rPr lang="en-GB" sz="2000" b="1" dirty="0">
                <a:cs typeface="Arial" panose="020B0604020202020204" pitchFamily="34" charset="0"/>
              </a:rPr>
              <a:t>With Covid-19, looks like</a:t>
            </a:r>
          </a:p>
          <a:p>
            <a:pPr marL="0" indent="0" algn="ctr"/>
            <a:r>
              <a:rPr lang="en-GB" sz="1600" dirty="0">
                <a:cs typeface="Arial" panose="020B0604020202020204" pitchFamily="34" charset="0"/>
              </a:rPr>
              <a:t>Keeping people safe </a:t>
            </a:r>
          </a:p>
          <a:p>
            <a:pPr marL="0" indent="0" algn="ctr"/>
            <a:r>
              <a:rPr lang="en-GB" sz="1600" dirty="0">
                <a:cs typeface="Arial" panose="020B0604020202020204" pitchFamily="34" charset="0"/>
              </a:rPr>
              <a:t>Building on health gains for successful move-on</a:t>
            </a:r>
          </a:p>
          <a:p>
            <a:pPr marL="0" indent="0" algn="ctr"/>
            <a:r>
              <a:rPr lang="en-GB" sz="1600" dirty="0">
                <a:cs typeface="Arial" panose="020B0604020202020204" pitchFamily="34" charset="0"/>
              </a:rPr>
              <a:t>Bringing everyone with us</a:t>
            </a:r>
          </a:p>
          <a:p>
            <a:pPr marL="0" indent="0" algn="ctr"/>
            <a:endParaRPr lang="en-GB" sz="5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1EDCEB-613F-434A-B763-1F1B8F00C2F5}"/>
              </a:ext>
            </a:extLst>
          </p:cNvPr>
          <p:cNvSpPr txBox="1"/>
          <p:nvPr/>
        </p:nvSpPr>
        <p:spPr>
          <a:xfrm>
            <a:off x="503853" y="3029304"/>
            <a:ext cx="8118456" cy="17851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GB" sz="2000" b="1" dirty="0"/>
              <a:t>Looks like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sz="1600" dirty="0"/>
              <a:t>Ill-health and health conditions do not contribute to homelessness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sz="1600" dirty="0"/>
              <a:t>Homelessness does not prevent access to services of equal quality, mitigating impact of homelessness on health and wellbeing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sz="1600" dirty="0"/>
              <a:t>Ill-health and health conditions do not prevent someone moving on from homelessness, or sustaining a settled lifestyle</a:t>
            </a:r>
          </a:p>
          <a:p>
            <a:pPr marL="342900" indent="-342900" algn="ctr">
              <a:buFont typeface="+mj-lt"/>
              <a:buAutoNum type="arabicPeriod"/>
            </a:pP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80426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Main funding 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-53582" y="6308725"/>
            <a:ext cx="9144000" cy="549275"/>
          </a:xfrm>
        </p:spPr>
        <p:txBody>
          <a:bodyPr/>
          <a:lstStyle/>
          <a:p>
            <a:pPr marL="531813">
              <a:defRPr/>
            </a:pPr>
            <a:r>
              <a:rPr lang="en-US" dirty="0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3</a:t>
            </a:fld>
            <a:r>
              <a:rPr lang="en-US" dirty="0"/>
              <a:t>	</a:t>
            </a:r>
            <a:r>
              <a:rPr lang="en-US" b="1" dirty="0"/>
              <a:t>North East &amp; Yorkshire &amp; Humber: Health &amp; street homelessness 2/12/20</a:t>
            </a:r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A99EA5-D06F-4328-8E35-2B9946C1921A}"/>
              </a:ext>
            </a:extLst>
          </p:cNvPr>
          <p:cNvSpPr/>
          <p:nvPr/>
        </p:nvSpPr>
        <p:spPr>
          <a:xfrm>
            <a:off x="3260210" y="4755503"/>
            <a:ext cx="1080120" cy="1296144"/>
          </a:xfrm>
          <a:prstGeom prst="roundRect">
            <a:avLst/>
          </a:prstGeom>
          <a:solidFill>
            <a:srgbClr val="00A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FF0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C7E7FFB-FD15-4F6C-965F-34664A7F9876}"/>
              </a:ext>
            </a:extLst>
          </p:cNvPr>
          <p:cNvSpPr/>
          <p:nvPr/>
        </p:nvSpPr>
        <p:spPr>
          <a:xfrm>
            <a:off x="5420490" y="3459359"/>
            <a:ext cx="1080120" cy="129614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A29935-9E71-4F36-96E2-C2DF0010DCF4}"/>
              </a:ext>
            </a:extLst>
          </p:cNvPr>
          <p:cNvSpPr/>
          <p:nvPr/>
        </p:nvSpPr>
        <p:spPr>
          <a:xfrm>
            <a:off x="5428013" y="4750728"/>
            <a:ext cx="1080120" cy="1296144"/>
          </a:xfrm>
          <a:prstGeom prst="roundRect">
            <a:avLst/>
          </a:prstGeom>
          <a:solidFill>
            <a:srgbClr val="00A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FF00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80C8B75-2BC1-4885-9A4F-C1D050FF2AF8}"/>
              </a:ext>
            </a:extLst>
          </p:cNvPr>
          <p:cNvSpPr/>
          <p:nvPr/>
        </p:nvSpPr>
        <p:spPr>
          <a:xfrm>
            <a:off x="4339929" y="2163215"/>
            <a:ext cx="1080120" cy="129614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D913999-D0F4-4106-A1FA-647B5AC39A6F}"/>
              </a:ext>
            </a:extLst>
          </p:cNvPr>
          <p:cNvSpPr/>
          <p:nvPr/>
        </p:nvSpPr>
        <p:spPr>
          <a:xfrm>
            <a:off x="4337036" y="3481700"/>
            <a:ext cx="1080120" cy="1296144"/>
          </a:xfrm>
          <a:prstGeom prst="roundRect">
            <a:avLst/>
          </a:prstGeom>
          <a:solidFill>
            <a:srgbClr val="00A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A8F8380-73E9-44DF-A8F4-4B9728C932B0}"/>
              </a:ext>
            </a:extLst>
          </p:cNvPr>
          <p:cNvSpPr/>
          <p:nvPr/>
        </p:nvSpPr>
        <p:spPr>
          <a:xfrm>
            <a:off x="4346300" y="4755503"/>
            <a:ext cx="1080120" cy="129614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FF00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08F4783-CFF4-47B0-AAA0-35D8B0480974}"/>
              </a:ext>
            </a:extLst>
          </p:cNvPr>
          <p:cNvSpPr/>
          <p:nvPr/>
        </p:nvSpPr>
        <p:spPr>
          <a:xfrm>
            <a:off x="3258922" y="2163215"/>
            <a:ext cx="1080120" cy="1296144"/>
          </a:xfrm>
          <a:prstGeom prst="roundRect">
            <a:avLst/>
          </a:prstGeom>
          <a:solidFill>
            <a:srgbClr val="00A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7FCDFC9-EECC-4EF3-966D-7096EAB034E0}"/>
              </a:ext>
            </a:extLst>
          </p:cNvPr>
          <p:cNvSpPr/>
          <p:nvPr/>
        </p:nvSpPr>
        <p:spPr>
          <a:xfrm>
            <a:off x="3238198" y="3484984"/>
            <a:ext cx="1080120" cy="129614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C251094-3D1B-4779-8744-788DA486100A}"/>
              </a:ext>
            </a:extLst>
          </p:cNvPr>
          <p:cNvSpPr/>
          <p:nvPr/>
        </p:nvSpPr>
        <p:spPr>
          <a:xfrm>
            <a:off x="2173573" y="4781128"/>
            <a:ext cx="1080120" cy="1296144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FF00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D9B3ADE-3B24-4588-9883-B4B456CA8F8E}"/>
              </a:ext>
            </a:extLst>
          </p:cNvPr>
          <p:cNvSpPr/>
          <p:nvPr/>
        </p:nvSpPr>
        <p:spPr>
          <a:xfrm>
            <a:off x="2144214" y="2173438"/>
            <a:ext cx="1080120" cy="129614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52184FB-AEAC-435A-BBD3-BF1E685DACA1}"/>
              </a:ext>
            </a:extLst>
          </p:cNvPr>
          <p:cNvSpPr/>
          <p:nvPr/>
        </p:nvSpPr>
        <p:spPr>
          <a:xfrm>
            <a:off x="2154744" y="3484984"/>
            <a:ext cx="1080120" cy="1296144"/>
          </a:xfrm>
          <a:prstGeom prst="roundRect">
            <a:avLst/>
          </a:prstGeom>
          <a:solidFill>
            <a:srgbClr val="00A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1DEC35F-F17C-4E00-98E6-06E8A49E67CD}"/>
              </a:ext>
            </a:extLst>
          </p:cNvPr>
          <p:cNvSpPr/>
          <p:nvPr/>
        </p:nvSpPr>
        <p:spPr>
          <a:xfrm>
            <a:off x="5436096" y="2163215"/>
            <a:ext cx="1080120" cy="1296144"/>
          </a:xfrm>
          <a:prstGeom prst="roundRect">
            <a:avLst/>
          </a:prstGeom>
          <a:solidFill>
            <a:srgbClr val="00A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7C1B88-C52F-4D4F-A07F-02CD6ECA0169}"/>
              </a:ext>
            </a:extLst>
          </p:cNvPr>
          <p:cNvSpPr txBox="1"/>
          <p:nvPr/>
        </p:nvSpPr>
        <p:spPr>
          <a:xfrm>
            <a:off x="3332218" y="5218909"/>
            <a:ext cx="8640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00FF00"/>
                </a:solidFill>
              </a:rPr>
              <a:t>FHSG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832C39-18BE-44DF-A4E3-5B4686FB852F}"/>
              </a:ext>
            </a:extLst>
          </p:cNvPr>
          <p:cNvSpPr txBox="1"/>
          <p:nvPr/>
        </p:nvSpPr>
        <p:spPr>
          <a:xfrm>
            <a:off x="2286065" y="5130919"/>
            <a:ext cx="86409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0070C0"/>
                </a:solidFill>
              </a:rPr>
              <a:t>HB / LHA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049608E-3EBB-4071-92D9-490FB9A6A322}"/>
              </a:ext>
            </a:extLst>
          </p:cNvPr>
          <p:cNvSpPr txBox="1"/>
          <p:nvPr/>
        </p:nvSpPr>
        <p:spPr>
          <a:xfrm>
            <a:off x="4454312" y="5244534"/>
            <a:ext cx="8640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800" b="1" i="1" dirty="0">
                <a:solidFill>
                  <a:srgbClr val="00FF00"/>
                </a:solidFill>
              </a:rPr>
              <a:t>RSAP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41E4FB-9927-48D6-BB65-38C687D0B0E1}"/>
              </a:ext>
            </a:extLst>
          </p:cNvPr>
          <p:cNvSpPr txBox="1"/>
          <p:nvPr/>
        </p:nvSpPr>
        <p:spPr>
          <a:xfrm>
            <a:off x="2106667" y="2677087"/>
            <a:ext cx="120732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00FF00"/>
                </a:solidFill>
              </a:rPr>
              <a:t>RSADTG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39F1BB-1FC1-401F-A3A3-1B786CBE578F}"/>
              </a:ext>
            </a:extLst>
          </p:cNvPr>
          <p:cNvSpPr txBox="1"/>
          <p:nvPr/>
        </p:nvSpPr>
        <p:spPr>
          <a:xfrm>
            <a:off x="5528501" y="5219842"/>
            <a:ext cx="8640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>
                <a:solidFill>
                  <a:srgbClr val="00FF00"/>
                </a:solidFill>
              </a:rPr>
              <a:t>RSI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A4D81BA-9DD5-4A3E-B4CB-D850797E6CBA}"/>
              </a:ext>
            </a:extLst>
          </p:cNvPr>
          <p:cNvSpPr txBox="1"/>
          <p:nvPr/>
        </p:nvSpPr>
        <p:spPr>
          <a:xfrm>
            <a:off x="5549633" y="3936645"/>
            <a:ext cx="9217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i="1" dirty="0">
                <a:solidFill>
                  <a:schemeClr val="accent3">
                    <a:lumMod val="75000"/>
                  </a:schemeClr>
                </a:solidFill>
              </a:rPr>
              <a:t>VCS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613ACD2-A7A5-4795-A641-FDEE730D1744}"/>
              </a:ext>
            </a:extLst>
          </p:cNvPr>
          <p:cNvSpPr txBox="1"/>
          <p:nvPr/>
        </p:nvSpPr>
        <p:spPr>
          <a:xfrm>
            <a:off x="4353513" y="3935577"/>
            <a:ext cx="994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>
                <a:solidFill>
                  <a:schemeClr val="accent3">
                    <a:lumMod val="75000"/>
                  </a:schemeClr>
                </a:solidFill>
              </a:rPr>
              <a:t>Protect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ACC776E-156F-4D97-A82D-9BD7B29BDF55}"/>
              </a:ext>
            </a:extLst>
          </p:cNvPr>
          <p:cNvSpPr txBox="1"/>
          <p:nvPr/>
        </p:nvSpPr>
        <p:spPr>
          <a:xfrm>
            <a:off x="3392005" y="3935577"/>
            <a:ext cx="8640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>
                <a:solidFill>
                  <a:schemeClr val="accent3">
                    <a:lumMod val="75000"/>
                  </a:schemeClr>
                </a:solidFill>
              </a:rPr>
              <a:t>CWF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D91D0F6-F7E4-4032-9C04-B95200CC1DF6}"/>
              </a:ext>
            </a:extLst>
          </p:cNvPr>
          <p:cNvSpPr txBox="1"/>
          <p:nvPr/>
        </p:nvSpPr>
        <p:spPr>
          <a:xfrm>
            <a:off x="2273356" y="3939806"/>
            <a:ext cx="8640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>
                <a:solidFill>
                  <a:schemeClr val="accent3">
                    <a:lumMod val="75000"/>
                  </a:schemeClr>
                </a:solidFill>
              </a:rPr>
              <a:t>NSAP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2A06601-6F4B-4077-9D7A-59DE725F803E}"/>
              </a:ext>
            </a:extLst>
          </p:cNvPr>
          <p:cNvSpPr txBox="1"/>
          <p:nvPr/>
        </p:nvSpPr>
        <p:spPr>
          <a:xfrm>
            <a:off x="4329099" y="2676559"/>
            <a:ext cx="120732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0070C0"/>
                </a:solidFill>
              </a:rPr>
              <a:t>LTP - MH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C73627-9C94-40AB-A127-9FC9A05C3AF4}"/>
              </a:ext>
            </a:extLst>
          </p:cNvPr>
          <p:cNvSpPr txBox="1"/>
          <p:nvPr/>
        </p:nvSpPr>
        <p:spPr>
          <a:xfrm>
            <a:off x="5417267" y="2541343"/>
            <a:ext cx="120732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>
                <a:solidFill>
                  <a:srgbClr val="00FF00"/>
                </a:solidFill>
              </a:rPr>
              <a:t>SOF - OOHC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9752D9-1AE6-4E8D-9607-0FBE7BF1F475}"/>
              </a:ext>
            </a:extLst>
          </p:cNvPr>
          <p:cNvSpPr txBox="1"/>
          <p:nvPr/>
        </p:nvSpPr>
        <p:spPr>
          <a:xfrm>
            <a:off x="3129732" y="2538059"/>
            <a:ext cx="120732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i="1" dirty="0">
                <a:solidFill>
                  <a:srgbClr val="0070C0"/>
                </a:solidFill>
              </a:rPr>
              <a:t>SOF - MCN</a:t>
            </a: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4A4DCD0C-2E35-4FA3-A831-3859D4A57087}"/>
              </a:ext>
            </a:extLst>
          </p:cNvPr>
          <p:cNvSpPr/>
          <p:nvPr/>
        </p:nvSpPr>
        <p:spPr>
          <a:xfrm>
            <a:off x="2195736" y="1196752"/>
            <a:ext cx="5256584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D60E2E31-7DA8-4EAE-A237-6E95F8148E98}"/>
              </a:ext>
            </a:extLst>
          </p:cNvPr>
          <p:cNvSpPr/>
          <p:nvPr/>
        </p:nvSpPr>
        <p:spPr>
          <a:xfrm>
            <a:off x="6509904" y="3459359"/>
            <a:ext cx="1080120" cy="1296144"/>
          </a:xfrm>
          <a:prstGeom prst="roundRect">
            <a:avLst/>
          </a:prstGeom>
          <a:gradFill flip="none" rotWithShape="1">
            <a:gsLst>
              <a:gs pos="0">
                <a:srgbClr val="00AE9E">
                  <a:tint val="66000"/>
                  <a:satMod val="160000"/>
                </a:srgbClr>
              </a:gs>
              <a:gs pos="50000">
                <a:srgbClr val="00AE9E">
                  <a:tint val="44500"/>
                  <a:satMod val="160000"/>
                </a:srgbClr>
              </a:gs>
              <a:gs pos="100000">
                <a:srgbClr val="00AE9E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D7FECC4-829C-46AA-A8A0-2CA3B6688D82}"/>
              </a:ext>
            </a:extLst>
          </p:cNvPr>
          <p:cNvSpPr txBox="1"/>
          <p:nvPr/>
        </p:nvSpPr>
        <p:spPr>
          <a:xfrm>
            <a:off x="6464109" y="3784265"/>
            <a:ext cx="120732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accent3">
                    <a:lumMod val="75000"/>
                  </a:schemeClr>
                </a:solidFill>
              </a:rPr>
              <a:t>LGF Covid-19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846E26A-9A8F-4D04-B2E1-AEBE85EA6072}"/>
              </a:ext>
            </a:extLst>
          </p:cNvPr>
          <p:cNvSpPr/>
          <p:nvPr/>
        </p:nvSpPr>
        <p:spPr>
          <a:xfrm>
            <a:off x="6525956" y="4738582"/>
            <a:ext cx="1080120" cy="12961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FF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CF054CA-B68A-451C-9D55-717F5199C375}"/>
              </a:ext>
            </a:extLst>
          </p:cNvPr>
          <p:cNvSpPr txBox="1"/>
          <p:nvPr/>
        </p:nvSpPr>
        <p:spPr>
          <a:xfrm>
            <a:off x="6654646" y="5258414"/>
            <a:ext cx="9217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00FF00"/>
                </a:solidFill>
              </a:rPr>
              <a:t>BCF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DCE36B54-8A5F-4539-B19F-C76A5C6B1646}"/>
              </a:ext>
            </a:extLst>
          </p:cNvPr>
          <p:cNvSpPr/>
          <p:nvPr/>
        </p:nvSpPr>
        <p:spPr>
          <a:xfrm>
            <a:off x="6532263" y="2180135"/>
            <a:ext cx="1080120" cy="12961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9D8E126-7AC1-4986-A66A-F06B3AA0130F}"/>
              </a:ext>
            </a:extLst>
          </p:cNvPr>
          <p:cNvSpPr txBox="1"/>
          <p:nvPr/>
        </p:nvSpPr>
        <p:spPr>
          <a:xfrm>
            <a:off x="6614453" y="2525163"/>
            <a:ext cx="9217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accent3">
                    <a:lumMod val="75000"/>
                  </a:schemeClr>
                </a:solidFill>
              </a:rPr>
              <a:t>NHS 6 week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DFB523-E796-4545-B470-E98D01E97C76}"/>
              </a:ext>
            </a:extLst>
          </p:cNvPr>
          <p:cNvSpPr txBox="1"/>
          <p:nvPr/>
        </p:nvSpPr>
        <p:spPr>
          <a:xfrm>
            <a:off x="179513" y="2276872"/>
            <a:ext cx="1841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Years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accent3">
                    <a:lumMod val="75000"/>
                  </a:schemeClr>
                </a:solidFill>
              </a:rPr>
              <a:t>20 - 21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rgbClr val="00FF00"/>
                </a:solidFill>
              </a:rPr>
              <a:t>20 – 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rgbClr val="0070C0"/>
                </a:solidFill>
              </a:rPr>
              <a:t>20 – 23/24</a:t>
            </a:r>
          </a:p>
          <a:p>
            <a:endParaRPr lang="en-GB" sz="1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C62052-7DA8-4A21-BA11-B6D3CEB66D2A}"/>
              </a:ext>
            </a:extLst>
          </p:cNvPr>
          <p:cNvSpPr/>
          <p:nvPr/>
        </p:nvSpPr>
        <p:spPr>
          <a:xfrm>
            <a:off x="179513" y="358283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800" b="1" dirty="0"/>
              <a:t>Basis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dirty="0"/>
              <a:t>Formula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u="sng" dirty="0"/>
              <a:t>Allocation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i="1" dirty="0"/>
              <a:t>Bid</a:t>
            </a:r>
          </a:p>
        </p:txBody>
      </p:sp>
    </p:spTree>
    <p:extLst>
      <p:ext uri="{BB962C8B-B14F-4D97-AF65-F5344CB8AC3E}">
        <p14:creationId xmlns:p14="http://schemas.microsoft.com/office/powerpoint/2010/main" val="404680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ublic Health England">
      <a:dk1>
        <a:sysClr val="windowText" lastClr="000000"/>
      </a:dk1>
      <a:lt1>
        <a:sysClr val="window" lastClr="FFFFFF"/>
      </a:lt1>
      <a:dk2>
        <a:srgbClr val="009966"/>
      </a:dk2>
      <a:lt2>
        <a:srgbClr val="98002E"/>
      </a:lt2>
      <a:accent1>
        <a:srgbClr val="11175E"/>
      </a:accent1>
      <a:accent2>
        <a:srgbClr val="D8B5A3"/>
      </a:accent2>
      <a:accent3>
        <a:srgbClr val="F9A25E"/>
      </a:accent3>
      <a:accent4>
        <a:srgbClr val="EEB111"/>
      </a:accent4>
      <a:accent5>
        <a:srgbClr val="00B274"/>
      </a:accent5>
      <a:accent6>
        <a:srgbClr val="A7A9AC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PublishingContact xmlns="http://schemas.microsoft.com/sharepoint/v3">
      <UserInfo>
        <DisplayName/>
        <AccountId xsi:nil="true"/>
        <AccountType/>
      </UserInfo>
    </PublishingContact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5547DEF730D74EA5543201242B40D3" ma:contentTypeVersion="8" ma:contentTypeDescription="Create a new document." ma:contentTypeScope="" ma:versionID="52423a80864e31395eb56070ce0039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248a340790c531f5f28813cd99774a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PublishingCont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  <xsd:element name="PublishingContact" ma:index="12" nillable="true" ma:displayName="Contact" ma:hidden="true" ma:list="UserInfo" ma:internalName="PublishingContact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AA3BD5-90C3-4BC2-94B6-F5B6FAEAFEE3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sharepoint/v3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9A860C3-64E6-4D2A-94B1-6B6AC446E3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971BF1-60A6-4338-A226-CFD964034A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</TotalTime>
  <Words>175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Funding plans and opportunities</vt:lpstr>
      <vt:lpstr>Shared ambitions</vt:lpstr>
      <vt:lpstr>Main funding sources</vt:lpstr>
    </vt:vector>
  </TitlesOfParts>
  <Company>Cabinet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Glenn Gossling</dc:creator>
  <cp:lastModifiedBy>Cathie Railton</cp:lastModifiedBy>
  <cp:revision>122</cp:revision>
  <dcterms:created xsi:type="dcterms:W3CDTF">2012-10-10T09:02:29Z</dcterms:created>
  <dcterms:modified xsi:type="dcterms:W3CDTF">2020-12-02T07:33:18Z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0x010100855547DEF730D74EA5543201242B40D3</vt:lpwstr>
  </property>
</Properties>
</file>