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701" r:id="rId5"/>
    <p:sldMasterId id="2147483714" r:id="rId6"/>
  </p:sldMasterIdLst>
  <p:notesMasterIdLst>
    <p:notesMasterId r:id="rId31"/>
  </p:notesMasterIdLst>
  <p:handoutMasterIdLst>
    <p:handoutMasterId r:id="rId32"/>
  </p:handoutMasterIdLst>
  <p:sldIdLst>
    <p:sldId id="257" r:id="rId7"/>
    <p:sldId id="380" r:id="rId8"/>
    <p:sldId id="547" r:id="rId9"/>
    <p:sldId id="600" r:id="rId10"/>
    <p:sldId id="549" r:id="rId11"/>
    <p:sldId id="478" r:id="rId12"/>
    <p:sldId id="267" r:id="rId13"/>
    <p:sldId id="450" r:id="rId14"/>
    <p:sldId id="454" r:id="rId15"/>
    <p:sldId id="603" r:id="rId16"/>
    <p:sldId id="601" r:id="rId17"/>
    <p:sldId id="602" r:id="rId18"/>
    <p:sldId id="449" r:id="rId19"/>
    <p:sldId id="453" r:id="rId20"/>
    <p:sldId id="441" r:id="rId21"/>
    <p:sldId id="452" r:id="rId22"/>
    <p:sldId id="442" r:id="rId23"/>
    <p:sldId id="491" r:id="rId24"/>
    <p:sldId id="489" r:id="rId25"/>
    <p:sldId id="471" r:id="rId26"/>
    <p:sldId id="263" r:id="rId27"/>
    <p:sldId id="461" r:id="rId28"/>
    <p:sldId id="591" r:id="rId29"/>
    <p:sldId id="331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ana Khan" initials="ZK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53" autoAdjust="0"/>
    <p:restoredTop sz="94660"/>
  </p:normalViewPr>
  <p:slideViewPr>
    <p:cSldViewPr>
      <p:cViewPr varScale="1">
        <p:scale>
          <a:sx n="95" d="100"/>
          <a:sy n="95" d="100"/>
        </p:scale>
        <p:origin x="979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3" d="100"/>
          <a:sy n="83" d="100"/>
        </p:scale>
        <p:origin x="-199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949281" y="8712968"/>
            <a:ext cx="765820" cy="3235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A348E2-61B6-4C95-8EAC-6942F51DC1D1}" type="slidenum">
              <a:rPr lang="en-GB" smtClean="0"/>
              <a:t>‹#›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618" y="35496"/>
            <a:ext cx="1809750" cy="762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32856" y="8748466"/>
            <a:ext cx="2592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rgbClr val="00BB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www.pathway.org.uk</a:t>
            </a:r>
          </a:p>
        </p:txBody>
      </p:sp>
    </p:spTree>
    <p:extLst>
      <p:ext uri="{BB962C8B-B14F-4D97-AF65-F5344CB8AC3E}">
        <p14:creationId xmlns:p14="http://schemas.microsoft.com/office/powerpoint/2010/main" val="31894075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F5613A-49C3-4B52-B66F-5A972F84A7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4564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>
            <a:extLst>
              <a:ext uri="{FF2B5EF4-FFF2-40B4-BE49-F238E27FC236}">
                <a16:creationId xmlns:a16="http://schemas.microsoft.com/office/drawing/2014/main" id="{F0BAB9B9-B175-402A-9390-B4A88DF8B77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Notes Placeholder 2">
            <a:extLst>
              <a:ext uri="{FF2B5EF4-FFF2-40B4-BE49-F238E27FC236}">
                <a16:creationId xmlns:a16="http://schemas.microsoft.com/office/drawing/2014/main" id="{E18A77CB-7A3C-4696-95B5-96ABAF4A2F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47108" name="Slide Number Placeholder 3">
            <a:extLst>
              <a:ext uri="{FF2B5EF4-FFF2-40B4-BE49-F238E27FC236}">
                <a16:creationId xmlns:a16="http://schemas.microsoft.com/office/drawing/2014/main" id="{F820A04C-C0B2-4747-8E2D-831CD29CAAC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0C3738-3A4B-448F-BF66-1B44C154509F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87181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F5FA2831-23F4-46C8-8A85-BCB8FE44CE4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D05B46E4-4821-43B2-B983-C95A5B8CCE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3A652D91-6D59-4496-A91D-0C9ADF2553A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FE5B0E-A8B1-4795-A76C-06CC595840AA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0604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>
            <a:extLst>
              <a:ext uri="{FF2B5EF4-FFF2-40B4-BE49-F238E27FC236}">
                <a16:creationId xmlns:a16="http://schemas.microsoft.com/office/drawing/2014/main" id="{01B9FCBF-A9E4-4594-8429-041A3FE66DE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>
            <a:extLst>
              <a:ext uri="{FF2B5EF4-FFF2-40B4-BE49-F238E27FC236}">
                <a16:creationId xmlns:a16="http://schemas.microsoft.com/office/drawing/2014/main" id="{B5CEA002-79DA-4A16-AC1D-A2B9A6D94A0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38916" name="Slide Number Placeholder 3">
            <a:extLst>
              <a:ext uri="{FF2B5EF4-FFF2-40B4-BE49-F238E27FC236}">
                <a16:creationId xmlns:a16="http://schemas.microsoft.com/office/drawing/2014/main" id="{F4140B7A-2456-491B-9CC1-3666B0E69D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585D495-6DA3-4B50-9890-180C20B84F33}" type="slidenum">
              <a:rPr lang="en-GB" altLang="en-US"/>
              <a:pPr>
                <a:spcBef>
                  <a:spcPct val="0"/>
                </a:spcBef>
              </a:pPr>
              <a:t>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564885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>
            <a:extLst>
              <a:ext uri="{FF2B5EF4-FFF2-40B4-BE49-F238E27FC236}">
                <a16:creationId xmlns:a16="http://schemas.microsoft.com/office/drawing/2014/main" id="{D3318E4D-CECB-41C5-A6AE-352D9FD86CA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5" name="Notes Placeholder 2">
            <a:extLst>
              <a:ext uri="{FF2B5EF4-FFF2-40B4-BE49-F238E27FC236}">
                <a16:creationId xmlns:a16="http://schemas.microsoft.com/office/drawing/2014/main" id="{D8278B99-56A1-4A4F-B58D-60D5D453E4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105476" name="Slide Number Placeholder 3">
            <a:extLst>
              <a:ext uri="{FF2B5EF4-FFF2-40B4-BE49-F238E27FC236}">
                <a16:creationId xmlns:a16="http://schemas.microsoft.com/office/drawing/2014/main" id="{F25C384E-9A5B-4BE6-B4BB-7B733DCFAA7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62FFC3A8-D485-44D7-967D-2D0C2B46548A}" type="slidenum">
              <a:rPr lang="en-GB" altLang="en-US"/>
              <a:pPr/>
              <a:t>21</a:t>
            </a:fld>
            <a:endParaRPr lang="en-GB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3511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8403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30140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73815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>
            <a:lvl1pPr>
              <a:defRPr sz="3600" b="1"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536504"/>
          </a:xfrm>
        </p:spPr>
        <p:txBody>
          <a:bodyPr>
            <a:noAutofit/>
          </a:bodyPr>
          <a:lstStyle>
            <a:lvl1pPr>
              <a:defRPr sz="30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92EE23-7A7F-4C7F-BFD1-E64A1D46A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27B59C-4426-464D-9FF2-D12063467EF2}" type="datetimeFigureOut">
              <a:rPr lang="en-GB"/>
              <a:pPr>
                <a:defRPr/>
              </a:pPr>
              <a:t>30/11/2020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CF24A-BA09-4430-BAF9-B783884FB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3BBB51-86A0-4265-9639-573157A2E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A2BA78BF-1AE8-4074-86F5-D5E8AD85F0B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508674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109DB3-60EC-4433-8852-894D8622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27FEBE-63EE-4941-8CF0-879CE07AE03B}" type="datetimeFigureOut">
              <a:rPr lang="en-GB"/>
              <a:pPr>
                <a:defRPr/>
              </a:pPr>
              <a:t>30/11/2020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7D19D9-CCA4-48EC-8CF4-F1DF83980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11B4BA-A91C-4B95-BA54-F9013A935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648B51F1-3724-450D-BF00-7A176CEE6CC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049562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C9EC7B-F2FC-43EF-853B-B17581D71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FDD76E-106B-44D6-9AB0-93F95E37BD35}" type="datetimeFigureOut">
              <a:rPr lang="en-GB"/>
              <a:pPr>
                <a:defRPr/>
              </a:pPr>
              <a:t>30/11/2020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C0950F-8FD1-42E1-B47C-C6B21F77B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344543-7E09-4326-97AC-B78358AE6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339D4B08-4047-49EF-8D0D-B2CB87AA877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543133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CA7034-A165-4ADA-AF16-59B7EC238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8D3CCC-BBB4-477F-9F04-FBE6572A3117}" type="datetimeFigureOut">
              <a:rPr lang="en-GB"/>
              <a:pPr>
                <a:defRPr/>
              </a:pPr>
              <a:t>30/11/2020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B1CE12-A583-46E2-AC88-4C9EB9C2D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8FD84B-4CB6-40BB-9FEC-D4784E0CC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7E24A20A-55DA-4A04-BC7D-80F6C64D273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207820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5AF022-FE84-4DAB-B4AD-47C78A4BB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F8309D-A477-442B-BAD8-0926A1BF2DE9}" type="datetimeFigureOut">
              <a:rPr lang="en-GB"/>
              <a:pPr>
                <a:defRPr/>
              </a:pPr>
              <a:t>30/11/2020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0FE8D5-4041-4150-B8FF-35D8BB442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23301B-979D-4011-A2AF-63CEFCA20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F9B11ADE-DA60-4AC8-A1E9-5C84260B849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64177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683D18-3BBA-45BD-8224-C2261A2A1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59A5FE-2B89-437D-AC02-6697BB4219D7}" type="datetimeFigureOut">
              <a:rPr lang="en-GB"/>
              <a:pPr>
                <a:defRPr/>
              </a:pPr>
              <a:t>30/11/2020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EEA723-1A66-4568-8946-04E1EC05F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C19E5E-7A79-44A1-9BAA-309AFA860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43A5810E-9AD2-46F5-A5E1-C27844BA971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783331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D49801-2E07-4ABE-8395-90B111D97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85E078-409D-47C2-A910-0B4A2EE30169}" type="datetimeFigureOut">
              <a:rPr lang="en-GB"/>
              <a:pPr>
                <a:defRPr/>
              </a:pPr>
              <a:t>30/11/2020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636ED2-4CF6-4ADC-828B-C9A812BB4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581C75-6467-4098-B041-3A964EE06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6DFEE682-2521-4E73-A6CC-C7C38705545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36795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75460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8B9E05-27A4-442F-946D-F694AEA04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9FF54E-1598-42D1-BB7C-773D2C2BDE3C}" type="datetimeFigureOut">
              <a:rPr lang="en-GB"/>
              <a:pPr>
                <a:defRPr/>
              </a:pPr>
              <a:t>30/11/2020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7A912F-49FB-4748-B781-2372A29F8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01C7CD-71C4-4DD4-93D4-490B259DC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0ED1E91F-8C5A-459A-89CB-9AB5E950439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502472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782FF1-F4E5-45F6-AD9F-A985E42DA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3A65B-43C1-4A83-A4EE-A4205ABA5EE2}" type="datetimeFigureOut">
              <a:rPr lang="en-GB"/>
              <a:pPr>
                <a:defRPr/>
              </a:pPr>
              <a:t>30/11/2020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FE2814-1DC0-4EE9-A935-B532463F0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E72780-01BA-4F33-B5D8-AA1EFC75D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91B307E9-6A8E-45B3-BE0B-B1C629DC65C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575224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54C76A-75CC-4B17-9540-9DD1948B8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7739D2-1E64-415D-B105-C049B441B5EF}" type="datetimeFigureOut">
              <a:rPr lang="en-GB"/>
              <a:pPr>
                <a:defRPr/>
              </a:pPr>
              <a:t>30/11/2020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B773B-B9FF-4DBA-88C1-654D47D95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93BFE0-8A93-48D0-89AC-8941E66C4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274E4880-2F2E-43DD-87F4-A12E7990409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899096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83332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>
            <a:lvl1pPr>
              <a:defRPr sz="3600" b="1"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536504"/>
          </a:xfrm>
        </p:spPr>
        <p:txBody>
          <a:bodyPr>
            <a:noAutofit/>
          </a:bodyPr>
          <a:lstStyle>
            <a:lvl1pPr>
              <a:defRPr sz="30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A2BD11-8052-49DA-9031-EF5FB7A5F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490B31-EC59-4AA8-80DE-037ECCF981C9}" type="datetimeFigureOut">
              <a:rPr lang="en-GB"/>
              <a:pPr>
                <a:defRPr/>
              </a:pPr>
              <a:t>30/11/2020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2DB9E4-8F0C-490C-AAD8-17B82C18B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825C6E-919D-4940-9EDB-E7D27E0DF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C46C0FE5-9B1B-4EFE-8785-296FB1A2F79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119543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CB71D0-9569-44B2-BCDC-E34181EF6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128438-EFC3-44B0-B007-3ABFC8361D10}" type="datetimeFigureOut">
              <a:rPr lang="en-GB"/>
              <a:pPr>
                <a:defRPr/>
              </a:pPr>
              <a:t>30/11/2020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6106BC-BF18-41C1-8D1D-BD09D5F67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C67EB1-59A0-43E6-BF32-A54BFEDC4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41EC846C-FD73-4EC2-8161-803F3652E1E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371457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1A71BC-7D9F-41A5-8A31-7C741B950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C87568-6A28-4CAB-9670-2A354B5BC338}" type="datetimeFigureOut">
              <a:rPr lang="en-GB"/>
              <a:pPr>
                <a:defRPr/>
              </a:pPr>
              <a:t>30/11/2020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714AB4-207B-4584-8849-25F611474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3F9388-9B44-4665-92D0-2828F4D64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E2ADAAF0-C06F-4AC4-B734-DA29769206E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991910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71EB59-AD5A-4C77-8115-EDEE8914D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B1CCD-94BE-4C6E-8FF0-F51CA924C97F}" type="datetimeFigureOut">
              <a:rPr lang="en-GB"/>
              <a:pPr>
                <a:defRPr/>
              </a:pPr>
              <a:t>30/11/2020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D102B5-FB12-4FED-92FF-35DD34A7D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959859-2DC5-40D9-BA1B-85744F0A0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A92B2B55-DBD3-4D5E-8D1B-E811699B807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850927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8483B8-734A-40CB-AA5F-DCB37AB96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5718B8-4C16-4983-A8B7-0D7FF5DE2BA5}" type="datetimeFigureOut">
              <a:rPr lang="en-GB"/>
              <a:pPr>
                <a:defRPr/>
              </a:pPr>
              <a:t>30/11/2020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99805B-C95A-4499-9CFC-F7D9390FA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2A7E57-5033-4470-AB65-C73DB4A08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CFC4FA1C-68A0-4CC9-91A7-AED7812B08E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163444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E0A6EE-0328-45D7-99D0-AD5B712A1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89223A-0D76-431A-B8F5-7A102541024C}" type="datetimeFigureOut">
              <a:rPr lang="en-GB"/>
              <a:pPr>
                <a:defRPr/>
              </a:pPr>
              <a:t>30/11/2020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D0A4D0-75B0-4D3B-875F-27F76CC9B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F6B630-4F43-42F3-8311-7EC0D4F36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373F2D40-068E-4BBA-8BEA-E7E879A28F0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77484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none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353784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B92B6C-8068-404A-8ED4-841E36A13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838708-2644-4D6A-A498-56F88EC01B56}" type="datetimeFigureOut">
              <a:rPr lang="en-GB"/>
              <a:pPr>
                <a:defRPr/>
              </a:pPr>
              <a:t>30/11/2020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490EBE-A2EC-437A-9508-F3CE3D453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0E929C-CB55-47BE-8BB0-2E2390BE5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DFDE1D5E-E971-45F0-B178-E3580A3258A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635549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C4FDD6-92CC-494E-90FC-55565F3BB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740BE1-48A1-4E53-B68F-BCE0634502FF}" type="datetimeFigureOut">
              <a:rPr lang="en-GB"/>
              <a:pPr>
                <a:defRPr/>
              </a:pPr>
              <a:t>30/11/2020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EB8908-350E-4B86-B4AB-69B003B89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CBD2E9-A707-4FFC-801A-48E1678DC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45CF4DC9-6704-4B63-BA53-6AF5153D6F9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895131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838BC9-6238-4D75-9A25-3E74C486C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41E04B-10C1-4E2D-B72C-AA9001C5D1A4}" type="datetimeFigureOut">
              <a:rPr lang="en-GB"/>
              <a:pPr>
                <a:defRPr/>
              </a:pPr>
              <a:t>30/11/2020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7CE24A-D8EF-4124-BA6E-B7139F0B8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AA068-68FD-4E54-8834-8A066C535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7FD94618-ACC2-41B2-B824-28702BFF564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776107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8BE1E2-5308-4CDA-A280-9BBABD378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0D932C-DD5F-425C-A5A2-CA9C24CF77AB}" type="datetimeFigureOut">
              <a:rPr lang="en-GB"/>
              <a:pPr>
                <a:defRPr/>
              </a:pPr>
              <a:t>30/11/2020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2C636B-5DBD-4E74-AD25-91F9FD7F3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D18DFF-DD84-4E7A-BF77-35CBC3BC6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16EBE7F5-82F9-4D9C-9F21-4BF273E6769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17998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54668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9585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691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3716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4044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0378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BFF">
                <a:alpha val="56863"/>
              </a:srgbClr>
            </a:gs>
            <a:gs pos="53000">
              <a:schemeClr val="bg1"/>
            </a:gs>
            <a:gs pos="83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5979368"/>
            <a:ext cx="180975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12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26241CEF-5102-4826-9BEB-63D6ED6BE42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BA5DCD14-1258-480C-A80B-A65AC86EFE9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C419B6-DEEC-4273-8D02-33D57C9B01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5DE07FB-CFD8-4920-8354-3650995C24F0}" type="datetimeFigureOut">
              <a:rPr lang="en-GB"/>
              <a:pPr>
                <a:defRPr/>
              </a:pPr>
              <a:t>30/11/2020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A54D1D-0C23-42FB-9BBE-5B6707AFA3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4758540A-EBC0-442D-BBCF-BE7A11B4756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5876925"/>
            <a:ext cx="18097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>
            <a:extLst>
              <a:ext uri="{FF2B5EF4-FFF2-40B4-BE49-F238E27FC236}">
                <a16:creationId xmlns:a16="http://schemas.microsoft.com/office/drawing/2014/main" id="{D72096C4-B672-4E12-A4AF-F43CC3D997D2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876925"/>
            <a:ext cx="2411412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4885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1ED6D085-287B-4E56-9523-AEF5D0A4196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2E88F4D4-E28B-4487-955B-EDF81468BB2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C0093-963C-4424-AABF-26D286819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1A017CE-6D26-4E96-A992-3033758981E7}" type="datetimeFigureOut">
              <a:rPr lang="en-GB"/>
              <a:pPr>
                <a:defRPr/>
              </a:pPr>
              <a:t>30/11/2020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E58AE6-31B0-4F5F-92E1-3344985FA2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08955774-AC53-46AB-82D0-3CEA58F6817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5876925"/>
            <a:ext cx="18097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>
            <a:extLst>
              <a:ext uri="{FF2B5EF4-FFF2-40B4-BE49-F238E27FC236}">
                <a16:creationId xmlns:a16="http://schemas.microsoft.com/office/drawing/2014/main" id="{38DA63B6-4D5F-40F3-88D0-3B52AFBC9802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876927"/>
            <a:ext cx="2411412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7796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Samantha.dorney-smith@nhs.net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bc.co.uk/news/av/uk-england-stoke-staffordshire-46627589/the-angel-who-helps-the-homeless-on-stafford-s-streets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s://www.qni.org.uk/resources/hastings-homeless-health-service/" TargetMode="Externa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www.qni.org.uk/2020/06/04/hastings-homeless-service-film-and-an-innovative-covid-19-case-study/" TargetMode="External"/><Relationship Id="rId5" Type="http://schemas.openxmlformats.org/officeDocument/2006/relationships/image" Target="../media/image27.png"/><Relationship Id="rId4" Type="http://schemas.openxmlformats.org/officeDocument/2006/relationships/hyperlink" Target="https://www.youtube.com/watch?v=D9SezLa-zDg&amp;list=PLvd0isBh6beQceDgvMxRGXtmsYEcvpct8&amp;index=1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www.nursingtimes.net/news/community-news/london-nurses-providing-same-day-health-checks-for-homeless-10-10-2018/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png"/><Relationship Id="rId4" Type="http://schemas.openxmlformats.org/officeDocument/2006/relationships/hyperlink" Target="http://www.frameworkha.org/blog/1769_nursing_on_the_streets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www.youtube.com/watch?v=ZdgIazg0W48" TargetMode="Externa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groundswell.org.uk/what-we-do/health/homeless-health-peer-advocacy/" TargetMode="Externa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www.england.nhs.uk/long-term-plan/" TargetMode="Externa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qni.org.uk/wp-content/uploads/2020/07/Anna-Darwick.pdf" TargetMode="Externa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qni.org.uk/nursing-in-the-community/homeless-health-programme/homeless-health-resources/homeless-families-letter-28-5-20/" TargetMode="External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magonlinelibrary.com/doi/full/10.12968/johv.2020.8.5.190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www.pathway.org.uk/faculty/standards/" TargetMode="Externa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homelesshealthnetwork.net/" TargetMode="External"/><Relationship Id="rId2" Type="http://schemas.openxmlformats.org/officeDocument/2006/relationships/hyperlink" Target="http://www.pathway.org.uk/faculty/join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qni.org.uk/explore-qni/homeless-health-programme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www.ons.gov.uk/peoplepopulationandcommunity/birthsdeathsandmarriages/deaths/bulletins/deathsofhomelesspeopleinenglandandwales/2018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bma.org.uk/advice-and-support/gp-practices/managing-your-practice-list/patient-registration" TargetMode="Externa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hyperlink" Target="https://www.healthylondon.org/resource/homeless-health-elearning/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jpeg"/><Relationship Id="rId4" Type="http://schemas.openxmlformats.org/officeDocument/2006/relationships/hyperlink" Target="http://www.pathway.org.uk/faculty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athway.org.uk/faculty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hyperlink" Target="https://www.doctorsoftheworld.org.uk/what-we-stand-for/supporting-medics/safe-surgeries-initiative/" TargetMode="Externa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qni.org.uk/resources/st-werburghs-medical-practice-for-the-homeless-our-covid-19-response/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73D21E9-B7EC-4608-B2EF-8F9BC7E5D9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7544" y="620688"/>
            <a:ext cx="8316924" cy="5328592"/>
          </a:xfrm>
        </p:spPr>
        <p:txBody>
          <a:bodyPr>
            <a:normAutofit fontScale="92500" lnSpcReduction="20000"/>
          </a:bodyPr>
          <a:lstStyle/>
          <a:p>
            <a:endParaRPr lang="en-GB" sz="4800" b="1" dirty="0"/>
          </a:p>
          <a:p>
            <a:r>
              <a:rPr lang="en-GB" sz="6000" b="1" i="0" dirty="0">
                <a:solidFill>
                  <a:srgbClr val="201F1E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Delivery models and interventions</a:t>
            </a:r>
          </a:p>
          <a:p>
            <a:endParaRPr lang="en-GB" sz="4400" b="1" dirty="0"/>
          </a:p>
          <a:p>
            <a:r>
              <a:rPr lang="en-GB" altLang="en-US" sz="4000" b="1" dirty="0"/>
              <a:t>Samantha Dorney-Smith</a:t>
            </a:r>
          </a:p>
          <a:p>
            <a:r>
              <a:rPr lang="en-GB" altLang="en-US" sz="4000" dirty="0"/>
              <a:t> Nursing Fellow, Pathway</a:t>
            </a:r>
          </a:p>
          <a:p>
            <a:r>
              <a:rPr lang="en-GB" altLang="en-US" sz="4000" u="sng" dirty="0">
                <a:hlinkClick r:id="rId2"/>
              </a:rPr>
              <a:t>Samantha.dorney-smith@nhs.net</a:t>
            </a:r>
            <a:endParaRPr lang="en-GB" altLang="en-US" sz="4000" dirty="0"/>
          </a:p>
          <a:p>
            <a:r>
              <a:rPr lang="en-GB" altLang="en-US" sz="4000" dirty="0"/>
              <a:t>@PathwayUK</a:t>
            </a:r>
          </a:p>
          <a:p>
            <a:endParaRPr lang="en-GB" sz="4000" b="1" dirty="0"/>
          </a:p>
          <a:p>
            <a:endParaRPr lang="en-GB" sz="3500" b="1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10543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709FA00-1572-4A93-8910-0821D47D1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Locally enhanced service contracts</a:t>
            </a:r>
          </a:p>
        </p:txBody>
      </p:sp>
      <p:pic>
        <p:nvPicPr>
          <p:cNvPr id="1026" name="Picture 2" descr="Ealing HOSPITAL is NOT Closing – EALING COMMON CONSERVATIVES">
            <a:extLst>
              <a:ext uri="{FF2B5EF4-FFF2-40B4-BE49-F238E27FC236}">
                <a16:creationId xmlns:a16="http://schemas.microsoft.com/office/drawing/2014/main" id="{8C3591C7-6C36-4725-84CD-A71AF328F12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0" y="1556792"/>
            <a:ext cx="3448050" cy="132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5380DFD-7AAA-4870-B0AA-A2501934EE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99992" y="1417638"/>
            <a:ext cx="4248472" cy="4781128"/>
          </a:xfrm>
        </p:spPr>
        <p:txBody>
          <a:bodyPr/>
          <a:lstStyle/>
          <a:p>
            <a:r>
              <a:rPr lang="en-GB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Out of Hospital Contract - financial rewards for meeting screening / vaccination targets etc for people experiencing homelessness</a:t>
            </a:r>
          </a:p>
          <a:p>
            <a:endParaRPr lang="en-GB" sz="2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Any GP practice can be involved</a:t>
            </a:r>
          </a:p>
          <a:p>
            <a:endParaRPr lang="en-GB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92 staff were directly trained from 27 practice across 4 sessions on the contract. Mix of clinicians to support staff was about 50:50. </a:t>
            </a:r>
            <a:endParaRPr lang="en-GB" sz="2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BB897E-9BAE-49E4-970B-2881B47A97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835" y="3401938"/>
            <a:ext cx="2857500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8876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3">
            <a:extLst>
              <a:ext uri="{FF2B5EF4-FFF2-40B4-BE49-F238E27FC236}">
                <a16:creationId xmlns:a16="http://schemas.microsoft.com/office/drawing/2014/main" id="{FC75B668-D2AA-4F84-872F-ABA166099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035" y="369035"/>
            <a:ext cx="7995930" cy="857250"/>
          </a:xfrm>
        </p:spPr>
        <p:txBody>
          <a:bodyPr>
            <a:normAutofit fontScale="90000"/>
          </a:bodyPr>
          <a:lstStyle/>
          <a:p>
            <a:r>
              <a:rPr lang="en-GB" altLang="en-US" b="1" dirty="0">
                <a:latin typeface="+mn-lt"/>
              </a:rPr>
              <a:t>Community nurse outreach to hostels, day centres, night shelters</a:t>
            </a:r>
          </a:p>
        </p:txBody>
      </p:sp>
      <p:pic>
        <p:nvPicPr>
          <p:cNvPr id="29699" name="Picture 2" descr="Image result for nurse hostel outreach">
            <a:extLst>
              <a:ext uri="{FF2B5EF4-FFF2-40B4-BE49-F238E27FC236}">
                <a16:creationId xmlns:a16="http://schemas.microsoft.com/office/drawing/2014/main" id="{44998192-A078-4813-8E3E-3D8AE2E0008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4035" y="1698198"/>
            <a:ext cx="4141981" cy="2165460"/>
          </a:xfrm>
          <a:noFill/>
        </p:spPr>
      </p:pic>
      <p:pic>
        <p:nvPicPr>
          <p:cNvPr id="5" name="Content Placeholder 3">
            <a:hlinkClick r:id="rId3"/>
            <a:extLst>
              <a:ext uri="{FF2B5EF4-FFF2-40B4-BE49-F238E27FC236}">
                <a16:creationId xmlns:a16="http://schemas.microsoft.com/office/drawing/2014/main" id="{8A53F459-D8E2-446C-A5B0-F4BCFCD7B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31840" y="4293096"/>
            <a:ext cx="3615961" cy="2008242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A54557D9-CE95-4E3B-9AF0-6D3F23F5C7AE}"/>
              </a:ext>
            </a:extLst>
          </p:cNvPr>
          <p:cNvSpPr txBox="1">
            <a:spLocks/>
          </p:cNvSpPr>
          <p:nvPr/>
        </p:nvSpPr>
        <p:spPr bwMode="auto">
          <a:xfrm>
            <a:off x="5520607" y="2204864"/>
            <a:ext cx="3049358" cy="2008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4000" b="1" dirty="0">
                <a:latin typeface="+mn-lt"/>
              </a:rPr>
              <a:t>Community matrons</a:t>
            </a:r>
          </a:p>
        </p:txBody>
      </p:sp>
    </p:spTree>
    <p:extLst>
      <p:ext uri="{BB962C8B-B14F-4D97-AF65-F5344CB8AC3E}">
        <p14:creationId xmlns:p14="http://schemas.microsoft.com/office/powerpoint/2010/main" val="16765656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7725941-C232-402A-993F-94375E3E7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/>
              <a:t>Flu vaccination at a day centre during </a:t>
            </a:r>
            <a:r>
              <a:rPr lang="en-GB" sz="4000" dirty="0" err="1"/>
              <a:t>Covid</a:t>
            </a:r>
            <a:endParaRPr lang="en-GB" sz="4000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D6F7A5B-5EAB-4243-B8A3-93B64C78AB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502" y="1484784"/>
            <a:ext cx="5544996" cy="4158747"/>
          </a:xfrm>
        </p:spPr>
      </p:pic>
    </p:spTree>
    <p:extLst>
      <p:ext uri="{BB962C8B-B14F-4D97-AF65-F5344CB8AC3E}">
        <p14:creationId xmlns:p14="http://schemas.microsoft.com/office/powerpoint/2010/main" val="28443520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4">
            <a:extLst>
              <a:ext uri="{FF2B5EF4-FFF2-40B4-BE49-F238E27FC236}">
                <a16:creationId xmlns:a16="http://schemas.microsoft.com/office/drawing/2014/main" id="{FB3900BB-5B9E-41E5-BEF5-B1CC561F8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850106"/>
          </a:xfrm>
        </p:spPr>
        <p:txBody>
          <a:bodyPr/>
          <a:lstStyle/>
          <a:p>
            <a:r>
              <a:rPr lang="en-GB" altLang="en-US" dirty="0"/>
              <a:t>and bus and van outreach…</a:t>
            </a:r>
          </a:p>
        </p:txBody>
      </p:sp>
      <p:pic>
        <p:nvPicPr>
          <p:cNvPr id="30723" name="Picture 2" descr="Image result for find and treat van">
            <a:extLst>
              <a:ext uri="{FF2B5EF4-FFF2-40B4-BE49-F238E27FC236}">
                <a16:creationId xmlns:a16="http://schemas.microsoft.com/office/drawing/2014/main" id="{17990FAA-D1FD-487B-A03C-46FC5A05B1E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700" y="1268760"/>
            <a:ext cx="5038725" cy="3149600"/>
          </a:xfrm>
          <a:noFill/>
        </p:spPr>
      </p:pic>
      <p:pic>
        <p:nvPicPr>
          <p:cNvPr id="30724" name="Picture 4" descr="Image result for find and treat van">
            <a:extLst>
              <a:ext uri="{FF2B5EF4-FFF2-40B4-BE49-F238E27FC236}">
                <a16:creationId xmlns:a16="http://schemas.microsoft.com/office/drawing/2014/main" id="{62C422FA-464B-4B0C-AB66-7C4C5234C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1484313"/>
            <a:ext cx="3419475" cy="228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6" descr="Image result for bradford bevan van">
            <a:extLst>
              <a:ext uri="{FF2B5EF4-FFF2-40B4-BE49-F238E27FC236}">
                <a16:creationId xmlns:a16="http://schemas.microsoft.com/office/drawing/2014/main" id="{BF7AE4BC-5075-4FD7-B7DC-DF712B528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563" y="3463925"/>
            <a:ext cx="3359150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8" descr="Image result for bournemouth homeless bus">
            <a:extLst>
              <a:ext uri="{FF2B5EF4-FFF2-40B4-BE49-F238E27FC236}">
                <a16:creationId xmlns:a16="http://schemas.microsoft.com/office/drawing/2014/main" id="{8F0646C1-BA79-4DB9-B365-2B727D979B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150" y="4221163"/>
            <a:ext cx="3035300" cy="202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7B7B2AB-0904-4AC8-9E9D-80DCF4C3B05A}"/>
              </a:ext>
            </a:extLst>
          </p:cNvPr>
          <p:cNvSpPr txBox="1"/>
          <p:nvPr/>
        </p:nvSpPr>
        <p:spPr>
          <a:xfrm>
            <a:off x="447477" y="4660260"/>
            <a:ext cx="18105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Usually using </a:t>
            </a:r>
            <a:r>
              <a:rPr lang="en-GB" sz="2800" b="1" dirty="0" err="1"/>
              <a:t>EbEs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8444623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E3F1CCB-17D0-4B47-9E01-5ACD2EDC2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423" y="231776"/>
            <a:ext cx="8896351" cy="1325563"/>
          </a:xfrm>
        </p:spPr>
        <p:txBody>
          <a:bodyPr>
            <a:normAutofit fontScale="90000"/>
          </a:bodyPr>
          <a:lstStyle/>
          <a:p>
            <a:r>
              <a:rPr lang="en-GB" b="1" dirty="0">
                <a:latin typeface="+mn-lt"/>
              </a:rPr>
              <a:t>Hastings – St John’s Ambulance Homeless Health  Service during </a:t>
            </a:r>
            <a:r>
              <a:rPr lang="en-GB" b="1" dirty="0" err="1">
                <a:latin typeface="+mn-lt"/>
              </a:rPr>
              <a:t>Covid</a:t>
            </a:r>
            <a:endParaRPr lang="en-GB" b="1" dirty="0">
              <a:latin typeface="+mn-lt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6FC55D-941B-4360-802F-2C5393D420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55976" y="1916832"/>
            <a:ext cx="4438649" cy="3441092"/>
          </a:xfrm>
        </p:spPr>
        <p:txBody>
          <a:bodyPr>
            <a:normAutofit/>
          </a:bodyPr>
          <a:lstStyle/>
          <a:p>
            <a:r>
              <a:rPr lang="en-GB" dirty="0"/>
              <a:t>Took service out of the day centre and into the community using new van</a:t>
            </a:r>
          </a:p>
          <a:p>
            <a:r>
              <a:rPr lang="en-GB" dirty="0"/>
              <a:t>Kept in contact with clients that stayed out</a:t>
            </a:r>
          </a:p>
          <a:p>
            <a:r>
              <a:rPr lang="en-GB" dirty="0"/>
              <a:t>Supported and maintained wound care</a:t>
            </a:r>
          </a:p>
          <a:p>
            <a:endParaRPr lang="en-GB" dirty="0"/>
          </a:p>
        </p:txBody>
      </p:sp>
      <p:pic>
        <p:nvPicPr>
          <p:cNvPr id="7" name="Content Placeholder 6">
            <a:hlinkClick r:id="rId2"/>
            <a:extLst>
              <a:ext uri="{FF2B5EF4-FFF2-40B4-BE49-F238E27FC236}">
                <a16:creationId xmlns:a16="http://schemas.microsoft.com/office/drawing/2014/main" id="{840E4D3D-04AE-470B-87C4-45D8B770BA58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43" y="1788108"/>
            <a:ext cx="3106362" cy="2626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hlinkClick r:id="rId4"/>
            <a:extLst>
              <a:ext uri="{FF2B5EF4-FFF2-40B4-BE49-F238E27FC236}">
                <a16:creationId xmlns:a16="http://schemas.microsoft.com/office/drawing/2014/main" id="{46596EDC-DEC8-42B4-B11D-E95AB23072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443" y="4645800"/>
            <a:ext cx="3476625" cy="18982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446855-93D9-4E8D-9B86-B7BA67D68346}"/>
              </a:ext>
            </a:extLst>
          </p:cNvPr>
          <p:cNvSpPr txBox="1"/>
          <p:nvPr/>
        </p:nvSpPr>
        <p:spPr>
          <a:xfrm>
            <a:off x="4505325" y="5876925"/>
            <a:ext cx="3476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hlinkClick r:id="rId6"/>
              </a:rPr>
              <a:t>Blog</a:t>
            </a:r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9552854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>
            <a:extLst>
              <a:ext uri="{FF2B5EF4-FFF2-40B4-BE49-F238E27FC236}">
                <a16:creationId xmlns:a16="http://schemas.microsoft.com/office/drawing/2014/main" id="{52724B95-3C48-4FE2-9115-CB8F529DF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32655"/>
            <a:ext cx="3898776" cy="680789"/>
          </a:xfrm>
        </p:spPr>
        <p:txBody>
          <a:bodyPr/>
          <a:lstStyle/>
          <a:p>
            <a:pPr algn="l"/>
            <a:r>
              <a:rPr lang="en-GB" altLang="en-US" dirty="0"/>
              <a:t>Street outreach</a:t>
            </a:r>
          </a:p>
        </p:txBody>
      </p:sp>
      <p:pic>
        <p:nvPicPr>
          <p:cNvPr id="27651" name="Content Placeholder 3">
            <a:hlinkClick r:id="rId2"/>
            <a:extLst>
              <a:ext uri="{FF2B5EF4-FFF2-40B4-BE49-F238E27FC236}">
                <a16:creationId xmlns:a16="http://schemas.microsoft.com/office/drawing/2014/main" id="{6CB674E2-2E94-4945-B2F9-E0B7A11C37D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917" y="1273311"/>
            <a:ext cx="6229350" cy="3600450"/>
          </a:xfrm>
        </p:spPr>
      </p:pic>
      <p:pic>
        <p:nvPicPr>
          <p:cNvPr id="27652" name="Picture 4">
            <a:hlinkClick r:id="rId4"/>
            <a:extLst>
              <a:ext uri="{FF2B5EF4-FFF2-40B4-BE49-F238E27FC236}">
                <a16:creationId xmlns:a16="http://schemas.microsoft.com/office/drawing/2014/main" id="{C460C21C-5E42-462F-A529-9726A54BC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041513"/>
            <a:ext cx="3846512" cy="351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CB638D3-2F71-43ED-9434-3866D36D519A}"/>
              </a:ext>
            </a:extLst>
          </p:cNvPr>
          <p:cNvSpPr txBox="1"/>
          <p:nvPr/>
        </p:nvSpPr>
        <p:spPr>
          <a:xfrm>
            <a:off x="409452" y="4940574"/>
            <a:ext cx="44503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Outreaching alongside voluntary sector outreach teams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056E3E-68A8-4A66-BEFA-0C13D7B73E10}"/>
              </a:ext>
            </a:extLst>
          </p:cNvPr>
          <p:cNvSpPr txBox="1"/>
          <p:nvPr/>
        </p:nvSpPr>
        <p:spPr>
          <a:xfrm>
            <a:off x="5364088" y="220048"/>
            <a:ext cx="3672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Expertise is needed in engagement, non-engagement, mental capacity and housing and immigration law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>
            <a:extLst>
              <a:ext uri="{FF2B5EF4-FFF2-40B4-BE49-F238E27FC236}">
                <a16:creationId xmlns:a16="http://schemas.microsoft.com/office/drawing/2014/main" id="{5E4C6EA1-A026-444F-B782-4CA97CB44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txBody>
          <a:bodyPr/>
          <a:lstStyle/>
          <a:p>
            <a:r>
              <a:rPr lang="en-GB" altLang="en-US"/>
              <a:t>Mental health street outreach</a:t>
            </a:r>
          </a:p>
        </p:txBody>
      </p:sp>
      <p:pic>
        <p:nvPicPr>
          <p:cNvPr id="28675" name="Content Placeholder 3">
            <a:hlinkClick r:id="rId2"/>
            <a:extLst>
              <a:ext uri="{FF2B5EF4-FFF2-40B4-BE49-F238E27FC236}">
                <a16:creationId xmlns:a16="http://schemas.microsoft.com/office/drawing/2014/main" id="{E7EA9D4A-976A-4D8D-AC1C-61965ACF74F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0750" y="1268413"/>
            <a:ext cx="7302500" cy="4151312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>
            <a:extLst>
              <a:ext uri="{FF2B5EF4-FFF2-40B4-BE49-F238E27FC236}">
                <a16:creationId xmlns:a16="http://schemas.microsoft.com/office/drawing/2014/main" id="{1B371523-2736-4276-A930-7B88918E0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txBody>
          <a:bodyPr/>
          <a:lstStyle/>
          <a:p>
            <a:r>
              <a:rPr lang="en-GB" altLang="en-US"/>
              <a:t>Homeless health peer advocacy</a:t>
            </a:r>
          </a:p>
        </p:txBody>
      </p:sp>
      <p:pic>
        <p:nvPicPr>
          <p:cNvPr id="31747" name="Content Placeholder 3">
            <a:hlinkClick r:id="rId2"/>
            <a:extLst>
              <a:ext uri="{FF2B5EF4-FFF2-40B4-BE49-F238E27FC236}">
                <a16:creationId xmlns:a16="http://schemas.microsoft.com/office/drawing/2014/main" id="{5A81B035-571D-45C5-8545-BDABE06D305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3600" y="1343025"/>
            <a:ext cx="7416800" cy="4171950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34F0D-4AFF-4319-9C58-EF91EAD6F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596685"/>
            <a:ext cx="8229600" cy="1143000"/>
          </a:xfrm>
        </p:spPr>
        <p:txBody>
          <a:bodyPr/>
          <a:lstStyle/>
          <a:p>
            <a:r>
              <a:rPr lang="en-GB" b="1" dirty="0"/>
              <a:t>Intervening in hospital</a:t>
            </a:r>
            <a:br>
              <a:rPr lang="en-GB" b="1" dirty="0"/>
            </a:br>
            <a:r>
              <a:rPr lang="en-GB" b="1" dirty="0"/>
              <a:t>the ‘Pathway’ model –</a:t>
            </a:r>
            <a:br>
              <a:rPr lang="en-GB" b="1" dirty="0"/>
            </a:br>
            <a:endParaRPr lang="en-GB" b="1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202F34B-0382-4875-B007-F528D1D1AF0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871" y="1785470"/>
            <a:ext cx="2602976" cy="3663448"/>
          </a:xfrm>
          <a:ln w="12700">
            <a:solidFill>
              <a:schemeClr val="accent1"/>
            </a:solidFill>
          </a:ln>
        </p:spPr>
      </p:pic>
      <p:pic>
        <p:nvPicPr>
          <p:cNvPr id="3" name="Picture 8" descr="Image result for pathway care navigators">
            <a:extLst>
              <a:ext uri="{FF2B5EF4-FFF2-40B4-BE49-F238E27FC236}">
                <a16:creationId xmlns:a16="http://schemas.microsoft.com/office/drawing/2014/main" id="{653575D4-08C5-4280-9CFE-B5B271EF1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739685"/>
            <a:ext cx="3775543" cy="2516374"/>
          </a:xfrm>
          <a:prstGeom prst="rect">
            <a:avLst/>
          </a:prstGeom>
          <a:noFill/>
          <a:ln w="12700">
            <a:solidFill>
              <a:schemeClr val="accent1"/>
            </a:solidFill>
          </a:ln>
          <a:effectLst>
            <a:reflection blurRad="6350" stA="200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9E5357-9F11-4967-A369-39F1F492EBCC}"/>
              </a:ext>
            </a:extLst>
          </p:cNvPr>
          <p:cNvSpPr txBox="1"/>
          <p:nvPr/>
        </p:nvSpPr>
        <p:spPr>
          <a:xfrm>
            <a:off x="4014594" y="4756421"/>
            <a:ext cx="47545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/>
              <a:t>Multi-disciplinary, multi-agency care coordination </a:t>
            </a:r>
          </a:p>
          <a:p>
            <a:pPr algn="ctr"/>
            <a:r>
              <a:rPr lang="en-GB" sz="2800" b="1" dirty="0"/>
              <a:t>in hospital </a:t>
            </a:r>
          </a:p>
        </p:txBody>
      </p:sp>
    </p:spTree>
    <p:extLst>
      <p:ext uri="{BB962C8B-B14F-4D97-AF65-F5344CB8AC3E}">
        <p14:creationId xmlns:p14="http://schemas.microsoft.com/office/powerpoint/2010/main" val="39270236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42C72-D531-4AFA-B4D2-F17D11F21743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 b="1" dirty="0"/>
              <a:t>Pathway model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DC3061-04FC-4309-B18E-10892260D4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5770" y="1354985"/>
            <a:ext cx="4474840" cy="4525963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r>
              <a:rPr lang="en-US" dirty="0"/>
              <a:t>First team launched 2009</a:t>
            </a:r>
          </a:p>
          <a:p>
            <a:r>
              <a:rPr lang="en-US" b="1" dirty="0"/>
              <a:t>Cited as best practice in NHS long term plan (p42) </a:t>
            </a:r>
            <a:r>
              <a:rPr lang="en-US" sz="1700" b="1" dirty="0">
                <a:hlinkClick r:id="rId2"/>
              </a:rPr>
              <a:t>https://www.england.nhs.uk/long-term-plan/</a:t>
            </a:r>
            <a:endParaRPr lang="en-US" sz="1700" b="1" dirty="0"/>
          </a:p>
          <a:p>
            <a:pPr marL="0" indent="0" algn="r">
              <a:buNone/>
            </a:pPr>
            <a:r>
              <a:rPr lang="en-US" sz="1700" dirty="0"/>
              <a:t> </a:t>
            </a:r>
          </a:p>
          <a:p>
            <a:r>
              <a:rPr lang="en-GB" dirty="0"/>
              <a:t>GP led</a:t>
            </a:r>
          </a:p>
          <a:p>
            <a:r>
              <a:rPr lang="en-GB" sz="2800" dirty="0"/>
              <a:t>MDT approach involving community</a:t>
            </a:r>
          </a:p>
          <a:p>
            <a:r>
              <a:rPr lang="en-GB" sz="2800" dirty="0"/>
              <a:t>Focus on </a:t>
            </a:r>
            <a:r>
              <a:rPr lang="en-GB" sz="2800" b="1" dirty="0"/>
              <a:t>health gain and long term recovery </a:t>
            </a:r>
            <a:r>
              <a:rPr lang="en-GB" sz="2800" dirty="0"/>
              <a:t>rather than just housing</a:t>
            </a:r>
          </a:p>
          <a:p>
            <a:r>
              <a:rPr lang="en-GB" sz="2800" dirty="0"/>
              <a:t>Involving people with lived experience</a:t>
            </a:r>
          </a:p>
          <a:p>
            <a:endParaRPr lang="en-GB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2505B3F-6C90-4D38-8F98-090FBC76ACB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364088" y="1386312"/>
            <a:ext cx="3189043" cy="4525963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0418508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163E8-8090-4723-ADF4-231512F17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333375"/>
            <a:ext cx="8343900" cy="99377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GB" dirty="0">
                <a:latin typeface="+mn-lt"/>
              </a:rPr>
              <a:t> B</a:t>
            </a:r>
            <a:r>
              <a:rPr lang="en-GB" sz="4000" dirty="0">
                <a:latin typeface="+mn-lt"/>
              </a:rPr>
              <a:t>arriers to health care for people experiencing homelessness </a:t>
            </a:r>
          </a:p>
        </p:txBody>
      </p:sp>
      <p:sp>
        <p:nvSpPr>
          <p:cNvPr id="46083" name="Content Placeholder 2">
            <a:extLst>
              <a:ext uri="{FF2B5EF4-FFF2-40B4-BE49-F238E27FC236}">
                <a16:creationId xmlns:a16="http://schemas.microsoft.com/office/drawing/2014/main" id="{63F45662-6927-42BB-875C-4A725F1676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7278" y="1550193"/>
            <a:ext cx="4748409" cy="3757613"/>
          </a:xfrm>
        </p:spPr>
        <p:txBody>
          <a:bodyPr/>
          <a:lstStyle/>
          <a:p>
            <a:r>
              <a:rPr lang="en-GB" altLang="en-US" sz="2800" dirty="0"/>
              <a:t>Literacy and language</a:t>
            </a:r>
          </a:p>
          <a:p>
            <a:r>
              <a:rPr lang="en-GB" altLang="en-US" sz="2800" dirty="0"/>
              <a:t>Poverty (no credit on phone, unable to travel)</a:t>
            </a:r>
          </a:p>
          <a:p>
            <a:r>
              <a:rPr lang="en-GB" altLang="en-US" sz="2800" dirty="0"/>
              <a:t>Digital exclusion</a:t>
            </a:r>
          </a:p>
          <a:p>
            <a:r>
              <a:rPr lang="en-GB" altLang="en-US" sz="2800" dirty="0"/>
              <a:t>Mental health and addiction</a:t>
            </a:r>
          </a:p>
          <a:p>
            <a:r>
              <a:rPr lang="en-GB" altLang="en-US" sz="2800" dirty="0"/>
              <a:t>Cognitive / memory issues</a:t>
            </a:r>
          </a:p>
          <a:p>
            <a:r>
              <a:rPr lang="en-GB" altLang="en-US" sz="2800" dirty="0"/>
              <a:t>Mobility</a:t>
            </a:r>
          </a:p>
          <a:p>
            <a:r>
              <a:rPr lang="en-GB" altLang="en-US" sz="2800" dirty="0"/>
              <a:t>Practical challenges – who will look after my dog</a:t>
            </a:r>
          </a:p>
          <a:p>
            <a:r>
              <a:rPr lang="en-GB" altLang="en-US" sz="2800" dirty="0"/>
              <a:t>Power dynamics</a:t>
            </a:r>
          </a:p>
          <a:p>
            <a:endParaRPr lang="en-GB" altLang="en-US" sz="2400" dirty="0"/>
          </a:p>
          <a:p>
            <a:endParaRPr lang="en-GB" altLang="en-US" dirty="0"/>
          </a:p>
        </p:txBody>
      </p:sp>
      <p:pic>
        <p:nvPicPr>
          <p:cNvPr id="46084" name="Picture 3">
            <a:extLst>
              <a:ext uri="{FF2B5EF4-FFF2-40B4-BE49-F238E27FC236}">
                <a16:creationId xmlns:a16="http://schemas.microsoft.com/office/drawing/2014/main" id="{375958A8-B3C6-4C87-B890-D193C2BAC4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00808"/>
            <a:ext cx="3095625" cy="397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0415889"/>
      </p:ext>
    </p:extLst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50BE89C-5469-4962-B3DE-9E46D326C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050" y="279402"/>
            <a:ext cx="7886700" cy="919096"/>
          </a:xfrm>
        </p:spPr>
        <p:txBody>
          <a:bodyPr>
            <a:normAutofit/>
          </a:bodyPr>
          <a:lstStyle/>
          <a:p>
            <a:r>
              <a:rPr lang="en-GB" b="1" dirty="0">
                <a:latin typeface="+mn-lt"/>
              </a:rPr>
              <a:t>Hull – Homeless Pathway Team 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199E65D9-B9FB-45A8-8DED-F3568E4C9A3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335993"/>
            <a:ext cx="2690639" cy="4390227"/>
          </a:xfr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ACA6B52-B3E2-4BC5-89E3-D7271A6516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90206" y="1335993"/>
            <a:ext cx="4286250" cy="4667249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MDT partnership with LA Housing Options and Outreach Team (Emmaus) to manage the ‘</a:t>
            </a:r>
            <a:r>
              <a:rPr lang="en-GB" dirty="0" err="1"/>
              <a:t>Covid</a:t>
            </a:r>
            <a:r>
              <a:rPr lang="en-GB" dirty="0"/>
              <a:t> Protect’ Accommodation set up in Hull.</a:t>
            </a:r>
          </a:p>
          <a:p>
            <a:endParaRPr lang="en-GB" dirty="0"/>
          </a:p>
          <a:p>
            <a:r>
              <a:rPr lang="en-GB" dirty="0"/>
              <a:t>Routine follow up on clients has continued – routinely at 2 and 6 weeks, but increased follow-up support in the community  - now 50% of work time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003B4D-C540-4169-A069-5724DD55DABC}"/>
              </a:ext>
            </a:extLst>
          </p:cNvPr>
          <p:cNvSpPr txBox="1"/>
          <p:nvPr/>
        </p:nvSpPr>
        <p:spPr>
          <a:xfrm>
            <a:off x="3923928" y="5848349"/>
            <a:ext cx="2905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hlinkClick r:id="rId3"/>
              </a:rPr>
              <a:t>Case Study</a:t>
            </a:r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19366880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B32ED81-8365-43C0-9EA0-7C8AC7E47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279400"/>
            <a:ext cx="7886700" cy="773113"/>
          </a:xfrm>
        </p:spPr>
        <p:txBody>
          <a:bodyPr/>
          <a:lstStyle/>
          <a:p>
            <a:pPr algn="l">
              <a:defRPr/>
            </a:pPr>
            <a:r>
              <a:rPr lang="en-GB" b="1" dirty="0">
                <a:latin typeface="+mn-lt"/>
              </a:rPr>
              <a:t>Specialist step down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D49B96-D701-4FF5-AFDD-0124397DFC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9913" y="1052513"/>
            <a:ext cx="6018212" cy="2020887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2600" dirty="0">
                <a:solidFill>
                  <a:srgbClr val="000000"/>
                </a:solidFill>
              </a:rPr>
              <a:t>A place for:</a:t>
            </a:r>
          </a:p>
          <a:p>
            <a:pPr>
              <a:defRPr/>
            </a:pPr>
            <a:r>
              <a:rPr lang="en-US" sz="2600" dirty="0">
                <a:solidFill>
                  <a:srgbClr val="000000"/>
                </a:solidFill>
              </a:rPr>
              <a:t>Teams to continue with housing and health work  </a:t>
            </a:r>
          </a:p>
          <a:p>
            <a:pPr>
              <a:defRPr/>
            </a:pPr>
            <a:r>
              <a:rPr lang="en-US" sz="2600" dirty="0">
                <a:solidFill>
                  <a:srgbClr val="000000"/>
                </a:solidFill>
              </a:rPr>
              <a:t>Encouragement, empowerment, pastoral care, good food, safe space</a:t>
            </a:r>
          </a:p>
          <a:p>
            <a:pPr>
              <a:defRPr/>
            </a:pPr>
            <a:r>
              <a:rPr lang="en-US" sz="2600" dirty="0">
                <a:solidFill>
                  <a:srgbClr val="000000"/>
                </a:solidFill>
              </a:rPr>
              <a:t>End of life care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2600" dirty="0">
                <a:solidFill>
                  <a:srgbClr val="000000"/>
                </a:solidFill>
              </a:rPr>
              <a:t>Needs to be:</a:t>
            </a:r>
          </a:p>
          <a:p>
            <a:pPr>
              <a:defRPr/>
            </a:pPr>
            <a:r>
              <a:rPr lang="en-US" sz="2600" dirty="0">
                <a:solidFill>
                  <a:srgbClr val="000000"/>
                </a:solidFill>
              </a:rPr>
              <a:t>Accessible</a:t>
            </a:r>
          </a:p>
          <a:p>
            <a:pPr>
              <a:defRPr/>
            </a:pPr>
            <a:r>
              <a:rPr lang="en-US" sz="2600" dirty="0">
                <a:solidFill>
                  <a:srgbClr val="000000"/>
                </a:solidFill>
              </a:rPr>
              <a:t>Have access to substitute prescribing</a:t>
            </a:r>
          </a:p>
          <a:p>
            <a:pPr>
              <a:defRPr/>
            </a:pPr>
            <a:r>
              <a:rPr lang="en-US" sz="2600" dirty="0">
                <a:solidFill>
                  <a:srgbClr val="000000"/>
                </a:solidFill>
              </a:rPr>
              <a:t>Have clear behavior rules on site</a:t>
            </a:r>
          </a:p>
          <a:p>
            <a:pPr>
              <a:defRPr/>
            </a:pPr>
            <a:endParaRPr lang="en-US" sz="2600" dirty="0">
              <a:solidFill>
                <a:srgbClr val="000000"/>
              </a:solidFill>
            </a:endParaRPr>
          </a:p>
          <a:p>
            <a:pPr>
              <a:defRPr/>
            </a:pPr>
            <a:endParaRPr lang="en-GB" sz="2600" dirty="0"/>
          </a:p>
        </p:txBody>
      </p:sp>
      <p:pic>
        <p:nvPicPr>
          <p:cNvPr id="104452" name="Content Placeholder 9">
            <a:extLst>
              <a:ext uri="{FF2B5EF4-FFF2-40B4-BE49-F238E27FC236}">
                <a16:creationId xmlns:a16="http://schemas.microsoft.com/office/drawing/2014/main" id="{6C22D226-4E61-416A-9F6C-C51AA484745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00750" y="548680"/>
            <a:ext cx="2868613" cy="2151063"/>
          </a:xfrm>
          <a:ln w="127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04453" name="TextBox 10">
            <a:extLst>
              <a:ext uri="{FF2B5EF4-FFF2-40B4-BE49-F238E27FC236}">
                <a16:creationId xmlns:a16="http://schemas.microsoft.com/office/drawing/2014/main" id="{0878829D-0804-4BF6-8BD3-AEBD7DE268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0152" y="3417193"/>
            <a:ext cx="2592387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800" b="1" dirty="0"/>
              <a:t>18% reduction in A&amp;E attendance</a:t>
            </a:r>
          </a:p>
        </p:txBody>
      </p:sp>
    </p:spTree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45BD851-9DE0-44DE-86D5-9B5CB307E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514" y="275616"/>
            <a:ext cx="7886700" cy="1325563"/>
          </a:xfrm>
        </p:spPr>
        <p:txBody>
          <a:bodyPr>
            <a:normAutofit/>
          </a:bodyPr>
          <a:lstStyle/>
          <a:p>
            <a:r>
              <a:rPr lang="en-GB" b="1" dirty="0">
                <a:latin typeface="+mn-lt"/>
              </a:rPr>
              <a:t>Health Visitors working with Homeless families – UK wide</a:t>
            </a:r>
            <a:endParaRPr lang="en-GB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491D3F7-E726-481C-9DB1-1D43845795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14" y="1844824"/>
            <a:ext cx="3373435" cy="2026872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7CF1F1-4DFD-4EE0-AEC8-21E1E89AC573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4599409" y="1738556"/>
            <a:ext cx="4286250" cy="5184775"/>
          </a:xfrm>
        </p:spPr>
        <p:txBody>
          <a:bodyPr>
            <a:noAutofit/>
          </a:bodyPr>
          <a:lstStyle/>
          <a:p>
            <a:r>
              <a:rPr lang="en-GB" sz="2400" dirty="0"/>
              <a:t>Redeployment has been a challenge</a:t>
            </a:r>
          </a:p>
          <a:p>
            <a:pPr marL="0" indent="0">
              <a:buNone/>
            </a:pPr>
            <a:r>
              <a:rPr lang="en-GB" sz="2400" dirty="0"/>
              <a:t>Health visitors have been:</a:t>
            </a:r>
          </a:p>
          <a:p>
            <a:r>
              <a:rPr lang="en-GB" sz="2400" dirty="0"/>
              <a:t>Outreaching at food banks</a:t>
            </a:r>
          </a:p>
          <a:p>
            <a:r>
              <a:rPr lang="en-GB" sz="2400" dirty="0"/>
              <a:t>Working in car parks</a:t>
            </a:r>
          </a:p>
          <a:p>
            <a:r>
              <a:rPr lang="en-GB" sz="2400" dirty="0"/>
              <a:t>Providing phones / tablets</a:t>
            </a:r>
          </a:p>
          <a:p>
            <a:r>
              <a:rPr lang="en-GB" sz="2400" dirty="0"/>
              <a:t>Providing house essentials</a:t>
            </a:r>
          </a:p>
          <a:p>
            <a:r>
              <a:rPr lang="en-GB" sz="2400" dirty="0"/>
              <a:t>Enabling access to support</a:t>
            </a:r>
          </a:p>
          <a:p>
            <a:r>
              <a:rPr lang="en-GB" sz="2400" dirty="0"/>
              <a:t>Continuing to visit when everyone else has stepped back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878A8B-52CA-4BFC-9F6E-637E0D43245B}"/>
              </a:ext>
            </a:extLst>
          </p:cNvPr>
          <p:cNvSpPr txBox="1"/>
          <p:nvPr/>
        </p:nvSpPr>
        <p:spPr>
          <a:xfrm>
            <a:off x="258341" y="4330944"/>
            <a:ext cx="42862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hlinkClick r:id="rId3"/>
              </a:rPr>
              <a:t>Letter</a:t>
            </a:r>
            <a:r>
              <a:rPr lang="en-GB" sz="3600" b="1" dirty="0"/>
              <a:t>, </a:t>
            </a:r>
            <a:r>
              <a:rPr lang="en-GB" sz="3600" b="1" dirty="0">
                <a:hlinkClick r:id="rId4"/>
              </a:rPr>
              <a:t>article</a:t>
            </a:r>
            <a:r>
              <a:rPr lang="en-GB" sz="3600" b="1" dirty="0"/>
              <a:t> and campaigning…</a:t>
            </a:r>
          </a:p>
          <a:p>
            <a:pPr algn="ctr"/>
            <a:endParaRPr lang="en-GB" sz="3600" b="1" dirty="0"/>
          </a:p>
        </p:txBody>
      </p:sp>
    </p:spTree>
    <p:extLst>
      <p:ext uri="{BB962C8B-B14F-4D97-AF65-F5344CB8AC3E}">
        <p14:creationId xmlns:p14="http://schemas.microsoft.com/office/powerpoint/2010/main" val="14394269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1BF9752-9197-46DE-B76E-0687E5E83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/>
              <a:t>Pathway / Faculty of Inclusion Health Standards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5165361-FDA9-4D55-B26D-2D5D3EC0D3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3528" y="1487221"/>
            <a:ext cx="5328592" cy="4412984"/>
          </a:xfrm>
        </p:spPr>
        <p:txBody>
          <a:bodyPr/>
          <a:lstStyle/>
          <a:p>
            <a:pPr marL="0" indent="0" algn="l">
              <a:buNone/>
            </a:pPr>
            <a:r>
              <a:rPr lang="en-GB" sz="20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Aimed at: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20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Commissioners within Local Authorities and CCGs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20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Public Health officials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20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Health and Wellbeing Boards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20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Officers with responsibility for JSNAs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20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Sustainability and Transformation Partnerships (STPs)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20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Accountable Care Systems (ACS)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20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Councillors and MPs seeking to ensure their areas provide the best care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20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Providers of services to inclusion health groups</a:t>
            </a:r>
          </a:p>
          <a:p>
            <a:endParaRPr lang="en-GB" dirty="0"/>
          </a:p>
        </p:txBody>
      </p:sp>
      <p:pic>
        <p:nvPicPr>
          <p:cNvPr id="1026" name="Picture 2" descr="Faculty Standards v3.1">
            <a:hlinkClick r:id="rId2"/>
            <a:extLst>
              <a:ext uri="{FF2B5EF4-FFF2-40B4-BE49-F238E27FC236}">
                <a16:creationId xmlns:a16="http://schemas.microsoft.com/office/drawing/2014/main" id="{E96263C9-8A58-40EC-A588-12D4065AFD1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600201"/>
            <a:ext cx="3024336" cy="430000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68798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94E7B-2B6B-48EE-96FC-C9CC5CD28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txBody>
          <a:bodyPr/>
          <a:lstStyle/>
          <a:p>
            <a:pPr>
              <a:defRPr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334EFC-F766-48B6-9D09-A23EFFFC65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608512"/>
          </a:xfrm>
        </p:spPr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Faculty of Homeless and Inclusion Health – regular newsletter and meetings: ​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http://www.pathway.org.uk/faculty/join/</a:t>
            </a:r>
            <a:b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London Network of Nurses and Midwives Homelessness Group - hosts resources and runs cheap conferences, welcomes health support workers: 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http://homelesshealthnetwork.net</a:t>
            </a: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Queens Nursing Initiative Homeless Health Network - hosts resources, and runs newsletter: 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https://www.qni.org.uk/explore-qni/homeless-health-programme/</a:t>
            </a:r>
            <a:b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994598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Title 1">
            <a:extLst>
              <a:ext uri="{FF2B5EF4-FFF2-40B4-BE49-F238E27FC236}">
                <a16:creationId xmlns:a16="http://schemas.microsoft.com/office/drawing/2014/main" id="{FEB211EF-EBE3-4CA0-9D7C-10D849B81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b="1" dirty="0"/>
              <a:t>And death statistics are terrible…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46E21ED-0270-4356-AAEC-47887C202A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32040" y="1496091"/>
            <a:ext cx="3938783" cy="5057580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323132"/>
                </a:solidFill>
                <a:effectLst/>
              </a:rPr>
              <a:t>726 ‘homeless’ deaths in 2018, up 22% since series began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GB" b="0" i="0" dirty="0">
              <a:solidFill>
                <a:srgbClr val="323132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323132"/>
                </a:solidFill>
                <a:effectLst/>
              </a:rPr>
              <a:t>Mean age at death was 45 years for males and 43 years for females in 2018 (general pop 76 for men, 81 for women.)</a:t>
            </a:r>
          </a:p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5B0620-9069-489A-9176-3B91A64453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438" y="1706645"/>
            <a:ext cx="4371696" cy="28735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E078A3E-3883-4D7C-B5F1-38A6DF1CDCE6}"/>
              </a:ext>
            </a:extLst>
          </p:cNvPr>
          <p:cNvSpPr txBox="1"/>
          <p:nvPr/>
        </p:nvSpPr>
        <p:spPr>
          <a:xfrm>
            <a:off x="1636143" y="4869160"/>
            <a:ext cx="74888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hlinkClick r:id="rId4"/>
              </a:rPr>
              <a:t>ONS data</a:t>
            </a:r>
            <a:endParaRPr lang="en-GB" sz="4000" b="1" dirty="0"/>
          </a:p>
        </p:txBody>
      </p:sp>
    </p:spTree>
    <p:extLst>
      <p:ext uri="{BB962C8B-B14F-4D97-AF65-F5344CB8AC3E}">
        <p14:creationId xmlns:p14="http://schemas.microsoft.com/office/powerpoint/2010/main" val="166004247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3C545-42C6-40C0-B76F-9ED7D301C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423"/>
            <a:ext cx="8229600" cy="922114"/>
          </a:xfrm>
        </p:spPr>
        <p:txBody>
          <a:bodyPr/>
          <a:lstStyle/>
          <a:p>
            <a:r>
              <a:rPr lang="en-GB" dirty="0"/>
              <a:t>Delivery models / interventions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BC8CF1-A1E9-419F-9F74-7C7CAE89E1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908720"/>
            <a:ext cx="8682136" cy="4830663"/>
          </a:xfrm>
        </p:spPr>
        <p:txBody>
          <a:bodyPr/>
          <a:lstStyle/>
          <a:p>
            <a:pPr marL="0" indent="0">
              <a:buNone/>
            </a:pPr>
            <a:r>
              <a:rPr lang="en-GB" sz="2400" dirty="0"/>
              <a:t>Improve mainstream GP practice responses and/or:</a:t>
            </a:r>
          </a:p>
          <a:p>
            <a:endParaRPr lang="en-GB" sz="2400" dirty="0"/>
          </a:p>
          <a:p>
            <a:pPr marL="457200" indent="-457200">
              <a:buFont typeface="+mj-lt"/>
              <a:buAutoNum type="arabicPeriod"/>
            </a:pPr>
            <a:r>
              <a:rPr lang="en-GB" sz="2400" dirty="0"/>
              <a:t>Specialist GPs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dirty="0"/>
              <a:t>Locally Enhanced Service Session Contracts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dirty="0"/>
              <a:t>Specialist district / community nursing teams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dirty="0"/>
              <a:t>Community matrons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dirty="0"/>
              <a:t>Homeless health peer advocacy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dirty="0"/>
              <a:t>Specialist mental health teams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dirty="0"/>
              <a:t>Street outreach interventions / vans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dirty="0"/>
              <a:t>Targeted public health programmes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dirty="0"/>
              <a:t>Hospital discharge teams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57942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>
            <a:extLst>
              <a:ext uri="{FF2B5EF4-FFF2-40B4-BE49-F238E27FC236}">
                <a16:creationId xmlns:a16="http://schemas.microsoft.com/office/drawing/2014/main" id="{EEE425FB-6D67-4739-9633-59B4CA52F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689" y="326076"/>
            <a:ext cx="8229600" cy="958973"/>
          </a:xfrm>
        </p:spPr>
        <p:txBody>
          <a:bodyPr/>
          <a:lstStyle/>
          <a:p>
            <a:pPr>
              <a:defRPr/>
            </a:pPr>
            <a:r>
              <a:rPr lang="en-GB" sz="4000" b="1" dirty="0">
                <a:latin typeface="+mn-lt"/>
              </a:rPr>
              <a:t>Improve mainstream GP practice responses</a:t>
            </a:r>
          </a:p>
        </p:txBody>
      </p:sp>
      <p:sp>
        <p:nvSpPr>
          <p:cNvPr id="73732" name="Content Placeholder 1">
            <a:extLst>
              <a:ext uri="{FF2B5EF4-FFF2-40B4-BE49-F238E27FC236}">
                <a16:creationId xmlns:a16="http://schemas.microsoft.com/office/drawing/2014/main" id="{5B7C8E74-42E2-432C-9B64-D05950A290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9370" y="1574439"/>
            <a:ext cx="3772901" cy="1404157"/>
          </a:xfrm>
        </p:spPr>
        <p:txBody>
          <a:bodyPr/>
          <a:lstStyle/>
          <a:p>
            <a:pPr>
              <a:lnSpc>
                <a:spcPts val="2250"/>
              </a:lnSpc>
              <a:spcBef>
                <a:spcPct val="0"/>
              </a:spcBef>
            </a:pPr>
            <a:r>
              <a:rPr lang="en-US" altLang="en-US" sz="2400" b="1" dirty="0">
                <a:cs typeface="Calibri" panose="020F0502020204030204" pitchFamily="34" charset="0"/>
              </a:rPr>
              <a:t>There is </a:t>
            </a:r>
            <a:r>
              <a:rPr lang="en-US" altLang="en-US" sz="2400" b="1" u="sng" dirty="0">
                <a:cs typeface="Calibri" panose="020F0502020204030204" pitchFamily="34" charset="0"/>
              </a:rPr>
              <a:t>no </a:t>
            </a:r>
            <a:r>
              <a:rPr lang="en-US" altLang="en-US" sz="2400" b="1" dirty="0">
                <a:cs typeface="Calibri" panose="020F0502020204030204" pitchFamily="34" charset="0"/>
              </a:rPr>
              <a:t>regulatory requirement to</a:t>
            </a:r>
            <a:r>
              <a:rPr lang="en-GB" altLang="en-US" sz="2400" b="1" dirty="0">
                <a:cs typeface="Calibri" panose="020F0502020204030204" pitchFamily="34" charset="0"/>
              </a:rPr>
              <a:t> </a:t>
            </a:r>
            <a:r>
              <a:rPr lang="en-US" altLang="en-US" sz="2400" b="1" dirty="0">
                <a:cs typeface="Calibri" panose="020F0502020204030204" pitchFamily="34" charset="0"/>
              </a:rPr>
              <a:t>prove identity, address or immigration  status to register at a GP surgery</a:t>
            </a:r>
            <a:endParaRPr lang="en-GB" altLang="en-US" sz="2400" b="1" dirty="0">
              <a:cs typeface="Calibri" panose="020F0502020204030204" pitchFamily="34" charset="0"/>
            </a:endParaRPr>
          </a:p>
          <a:p>
            <a:pPr>
              <a:lnSpc>
                <a:spcPts val="2250"/>
              </a:lnSpc>
              <a:spcBef>
                <a:spcPct val="0"/>
              </a:spcBef>
            </a:pPr>
            <a:endParaRPr lang="en-GB" altLang="en-US" sz="2400" b="1" dirty="0">
              <a:cs typeface="Calibri" panose="020F0502020204030204" pitchFamily="34" charset="0"/>
            </a:endParaRPr>
          </a:p>
          <a:p>
            <a:pPr>
              <a:lnSpc>
                <a:spcPts val="2250"/>
              </a:lnSpc>
              <a:spcBef>
                <a:spcPct val="0"/>
              </a:spcBef>
            </a:pPr>
            <a:r>
              <a:rPr lang="en-GB" altLang="en-US" sz="2400" b="1" dirty="0">
                <a:cs typeface="Calibri" panose="020F0502020204030204" pitchFamily="34" charset="0"/>
              </a:rPr>
              <a:t>Patients</a:t>
            </a:r>
            <a:r>
              <a:rPr lang="en-US" altLang="en-US" sz="2400" b="1" dirty="0">
                <a:cs typeface="Calibri" panose="020F0502020204030204" pitchFamily="34" charset="0"/>
              </a:rPr>
              <a:t> do not need to provide an NHS number</a:t>
            </a:r>
          </a:p>
          <a:p>
            <a:pPr>
              <a:lnSpc>
                <a:spcPts val="2250"/>
              </a:lnSpc>
              <a:spcBef>
                <a:spcPct val="0"/>
              </a:spcBef>
            </a:pPr>
            <a:endParaRPr lang="en-US" altLang="en-US" sz="2400" b="1" dirty="0">
              <a:cs typeface="Calibri" panose="020F0502020204030204" pitchFamily="34" charset="0"/>
            </a:endParaRPr>
          </a:p>
          <a:p>
            <a:pPr>
              <a:lnSpc>
                <a:spcPts val="2375"/>
              </a:lnSpc>
              <a:spcBef>
                <a:spcPts val="988"/>
              </a:spcBef>
            </a:pPr>
            <a:r>
              <a:rPr lang="en-US" altLang="en-US" sz="2400" b="1" dirty="0">
                <a:cs typeface="Calibri" panose="020F0502020204030204" pitchFamily="34" charset="0"/>
              </a:rPr>
              <a:t>Inability to provide documents is not  reasonable ground</a:t>
            </a:r>
            <a:r>
              <a:rPr lang="en-GB" altLang="en-US" sz="2400" b="1" dirty="0">
                <a:cs typeface="Calibri" panose="020F0502020204030204" pitchFamily="34" charset="0"/>
              </a:rPr>
              <a:t>s</a:t>
            </a:r>
            <a:r>
              <a:rPr lang="en-US" altLang="en-US" sz="2400" b="1" dirty="0">
                <a:cs typeface="Calibri" panose="020F0502020204030204" pitchFamily="34" charset="0"/>
              </a:rPr>
              <a:t> to refuse  registration</a:t>
            </a:r>
          </a:p>
          <a:p>
            <a:endParaRPr lang="en-GB" altLang="en-US" dirty="0"/>
          </a:p>
        </p:txBody>
      </p:sp>
      <p:pic>
        <p:nvPicPr>
          <p:cNvPr id="4" name="Picture 3">
            <a:hlinkClick r:id="rId2"/>
            <a:extLst>
              <a:ext uri="{FF2B5EF4-FFF2-40B4-BE49-F238E27FC236}">
                <a16:creationId xmlns:a16="http://schemas.microsoft.com/office/drawing/2014/main" id="{44D226CB-69DD-40E8-9085-D2A08F3BF5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2271" y="3501008"/>
            <a:ext cx="4680520" cy="21459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2BA5A4A-CB00-4913-9433-5B2AF2F241A0}"/>
              </a:ext>
            </a:extLst>
          </p:cNvPr>
          <p:cNvSpPr txBox="1"/>
          <p:nvPr/>
        </p:nvSpPr>
        <p:spPr>
          <a:xfrm>
            <a:off x="4395972" y="2895327"/>
            <a:ext cx="4248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+mn-lt"/>
              </a:rPr>
              <a:t>Reiterate GP registration rules</a:t>
            </a:r>
            <a:endParaRPr lang="en-GB" sz="2400" dirty="0"/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89BB91D6-9CD4-4463-9D92-9E9CF7DC03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4168" y="1146478"/>
            <a:ext cx="2382430" cy="1487643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en-US" altLang="en-US" sz="1350"/>
          </a:p>
        </p:txBody>
      </p:sp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DC8E6-6F3B-42B4-9363-6D8BA86BD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GB" sz="4000" dirty="0"/>
              <a:t>Invest in receptionists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2D6A9F-BB2C-4989-9C4C-1AD1198079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44208" y="2276872"/>
            <a:ext cx="2525750" cy="1656184"/>
          </a:xfrm>
        </p:spPr>
        <p:txBody>
          <a:bodyPr>
            <a:normAutofit/>
          </a:bodyPr>
          <a:lstStyle/>
          <a:p>
            <a:r>
              <a:rPr lang="en-GB" sz="2400" b="1" dirty="0"/>
              <a:t>7 minute video</a:t>
            </a:r>
          </a:p>
          <a:p>
            <a:r>
              <a:rPr lang="en-GB" sz="2400" b="1" dirty="0"/>
              <a:t>Slide pack</a:t>
            </a:r>
          </a:p>
          <a:p>
            <a:r>
              <a:rPr lang="en-GB" sz="2400" b="1" dirty="0"/>
              <a:t>Interactive quiz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D0EBF6EF-309C-420C-93B8-E2AC937E5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441030"/>
            <a:ext cx="5841779" cy="35366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2FD023-54EE-4D99-A86A-E79F9A7B9E3E}"/>
              </a:ext>
            </a:extLst>
          </p:cNvPr>
          <p:cNvSpPr txBox="1"/>
          <p:nvPr/>
        </p:nvSpPr>
        <p:spPr>
          <a:xfrm>
            <a:off x="503643" y="5221975"/>
            <a:ext cx="826109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00" b="1" dirty="0"/>
              <a:t>https://www.healthylondon.org/resource/homeless-health-elearning/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9BC07B-9E06-4F73-98A0-71BFBA9DE906}"/>
              </a:ext>
            </a:extLst>
          </p:cNvPr>
          <p:cNvSpPr txBox="1"/>
          <p:nvPr/>
        </p:nvSpPr>
        <p:spPr>
          <a:xfrm>
            <a:off x="4544913" y="4208563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b="1" dirty="0">
                <a:cs typeface="Calibri" panose="020F0502020204030204" pitchFamily="34" charset="0"/>
                <a:hlinkClick r:id="rId4"/>
              </a:rPr>
              <a:t>Faculty of Homeless </a:t>
            </a:r>
            <a:r>
              <a:rPr lang="en-US" altLang="en-US" b="1" dirty="0">
                <a:cs typeface="Calibri" panose="020F0502020204030204" pitchFamily="34" charset="0"/>
                <a:hlinkClick r:id="rId4"/>
              </a:rPr>
              <a:t>and Inclusion Health</a:t>
            </a:r>
            <a:endParaRPr lang="en-GB" altLang="en-US" b="1" dirty="0"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cs typeface="Calibri" panose="020F0502020204030204" pitchFamily="34" charset="0"/>
              </a:rPr>
              <a:t>‘Standards for GP reception’</a:t>
            </a:r>
            <a:endParaRPr lang="en-GB" altLang="en-US" dirty="0"/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501D6456-06E2-4217-8FCD-1B27F2928A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9877" y="426806"/>
            <a:ext cx="2116137" cy="1465262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4657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68F8CD60-05BA-467E-A19F-C211983F37D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7963" y="260350"/>
            <a:ext cx="8540750" cy="601663"/>
          </a:xfrm>
        </p:spPr>
        <p:txBody>
          <a:bodyPr tIns="101600" rtlCol="0">
            <a:normAutofit fontScale="90000"/>
          </a:bodyPr>
          <a:lstStyle/>
          <a:p>
            <a:pPr marL="3060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spc="-15" dirty="0"/>
              <a:t>Doctors of the World – Safe surgeries</a:t>
            </a:r>
            <a:endParaRPr sz="4000" dirty="0"/>
          </a:p>
        </p:txBody>
      </p:sp>
      <p:pic>
        <p:nvPicPr>
          <p:cNvPr id="37891" name="Picture 3">
            <a:hlinkClick r:id="rId3"/>
            <a:extLst>
              <a:ext uri="{FF2B5EF4-FFF2-40B4-BE49-F238E27FC236}">
                <a16:creationId xmlns:a16="http://schemas.microsoft.com/office/drawing/2014/main" id="{F5DB300D-1852-479E-9A85-C5378BF12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525" y="5562600"/>
            <a:ext cx="2520950" cy="8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3">
            <a:hlinkClick r:id="rId5"/>
            <a:extLst>
              <a:ext uri="{FF2B5EF4-FFF2-40B4-BE49-F238E27FC236}">
                <a16:creationId xmlns:a16="http://schemas.microsoft.com/office/drawing/2014/main" id="{0A2A9493-175B-4ABC-A806-2B90E1521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0" y="1268413"/>
            <a:ext cx="6921500" cy="413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27919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>
            <a:extLst>
              <a:ext uri="{FF2B5EF4-FFF2-40B4-BE49-F238E27FC236}">
                <a16:creationId xmlns:a16="http://schemas.microsoft.com/office/drawing/2014/main" id="{221D1D39-9CFF-4635-A58C-3A2331DC4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672" y="332656"/>
            <a:ext cx="6172200" cy="691753"/>
          </a:xfrm>
        </p:spPr>
        <p:txBody>
          <a:bodyPr/>
          <a:lstStyle/>
          <a:p>
            <a:pPr algn="ctr"/>
            <a:r>
              <a:rPr lang="en-GB" altLang="en-US" b="1" dirty="0">
                <a:latin typeface="+mn-lt"/>
              </a:rPr>
              <a:t>Specialist GP practices</a:t>
            </a:r>
          </a:p>
        </p:txBody>
      </p:sp>
      <p:pic>
        <p:nvPicPr>
          <p:cNvPr id="43011" name="Picture 2" descr="Image result for urban village medical practice manchester">
            <a:extLst>
              <a:ext uri="{FF2B5EF4-FFF2-40B4-BE49-F238E27FC236}">
                <a16:creationId xmlns:a16="http://schemas.microsoft.com/office/drawing/2014/main" id="{47441CB4-C727-4308-A4FD-B3EA8E7DB91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2010" y="1700808"/>
            <a:ext cx="4014875" cy="1667593"/>
          </a:xfrm>
          <a:noFill/>
        </p:spPr>
      </p:pic>
      <p:pic>
        <p:nvPicPr>
          <p:cNvPr id="43012" name="Picture 4" descr="Image result for great chapel street homeless">
            <a:extLst>
              <a:ext uri="{FF2B5EF4-FFF2-40B4-BE49-F238E27FC236}">
                <a16:creationId xmlns:a16="http://schemas.microsoft.com/office/drawing/2014/main" id="{7CC3C654-9F3F-4352-83EB-A5F39F42B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048" y="1152702"/>
            <a:ext cx="3795359" cy="2276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6" descr="Image result for birmingham homeless practice">
            <a:extLst>
              <a:ext uri="{FF2B5EF4-FFF2-40B4-BE49-F238E27FC236}">
                <a16:creationId xmlns:a16="http://schemas.microsoft.com/office/drawing/2014/main" id="{B694175B-1B13-49E2-BE10-0FE8AD5DA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616134"/>
            <a:ext cx="3550892" cy="1997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8" descr="Image result for health e1 homeless practice">
            <a:extLst>
              <a:ext uri="{FF2B5EF4-FFF2-40B4-BE49-F238E27FC236}">
                <a16:creationId xmlns:a16="http://schemas.microsoft.com/office/drawing/2014/main" id="{53A7F307-8606-42B7-B87B-4241E92F3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368" y="3701101"/>
            <a:ext cx="3550892" cy="2004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29099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C0451EAC-8AF3-4ACD-BA5E-A542424C7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69863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en-GB" b="1" dirty="0">
                <a:latin typeface="+mn-lt"/>
              </a:rPr>
              <a:t>Chester – St </a:t>
            </a:r>
            <a:r>
              <a:rPr lang="en-GB" b="1" dirty="0" err="1">
                <a:latin typeface="+mn-lt"/>
              </a:rPr>
              <a:t>Werburgh’s</a:t>
            </a:r>
            <a:r>
              <a:rPr lang="en-GB" b="1" dirty="0">
                <a:latin typeface="+mn-lt"/>
              </a:rPr>
              <a:t> Practice for the Homeless during </a:t>
            </a:r>
            <a:r>
              <a:rPr lang="en-GB" b="1" dirty="0" err="1">
                <a:latin typeface="+mn-lt"/>
              </a:rPr>
              <a:t>Covid</a:t>
            </a:r>
            <a:endParaRPr lang="en-GB" b="1" dirty="0">
              <a:latin typeface="+mn-lt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11AF5E2B-5C79-429D-AB2F-B257DA678F7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39552" y="1628800"/>
            <a:ext cx="2990850" cy="3987801"/>
          </a:xfrm>
          <a:prstGeom prst="rect">
            <a:avLst/>
          </a:prstGeo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38FD009B-6B53-41F4-A2F4-53056EB837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79912" y="1628800"/>
            <a:ext cx="5004048" cy="3987801"/>
          </a:xfrm>
        </p:spPr>
        <p:txBody>
          <a:bodyPr>
            <a:noAutofit/>
          </a:bodyPr>
          <a:lstStyle/>
          <a:p>
            <a:r>
              <a:rPr lang="en-GB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Reviewed </a:t>
            </a:r>
            <a:r>
              <a:rPr lang="en-GB" dirty="0">
                <a:ea typeface="Calibri" panose="020F0502020204030204" pitchFamily="34" charset="0"/>
                <a:cs typeface="Calibri" panose="020F0502020204030204" pitchFamily="34" charset="0"/>
              </a:rPr>
              <a:t>practice list and rang every patient</a:t>
            </a:r>
          </a:p>
          <a:p>
            <a:r>
              <a:rPr lang="en-GB" dirty="0"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GB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reated a Hot Hub in practice</a:t>
            </a:r>
          </a:p>
          <a:p>
            <a:r>
              <a:rPr lang="en-GB" dirty="0"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GB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utreach to hotels and hostels</a:t>
            </a:r>
          </a:p>
          <a:p>
            <a:r>
              <a:rPr lang="en-GB" dirty="0">
                <a:ea typeface="Calibri" panose="020F0502020204030204" pitchFamily="34" charset="0"/>
                <a:cs typeface="Calibri" panose="020F0502020204030204" pitchFamily="34" charset="0"/>
              </a:rPr>
              <a:t>Telephone welfare checks</a:t>
            </a:r>
          </a:p>
          <a:p>
            <a:r>
              <a:rPr lang="en-GB" dirty="0">
                <a:ea typeface="Calibri" panose="020F0502020204030204" pitchFamily="34" charset="0"/>
                <a:cs typeface="Calibri" panose="020F0502020204030204" pitchFamily="34" charset="0"/>
              </a:rPr>
              <a:t>Enabled lots of new registrations</a:t>
            </a:r>
          </a:p>
          <a:p>
            <a:r>
              <a:rPr lang="en-GB" dirty="0">
                <a:ea typeface="Calibri" panose="020F0502020204030204" pitchFamily="34" charset="0"/>
                <a:cs typeface="Calibri" panose="020F0502020204030204" pitchFamily="34" charset="0"/>
              </a:rPr>
              <a:t>Subsistence and support work</a:t>
            </a:r>
            <a:endParaRPr lang="en-GB" dirty="0"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GB" dirty="0"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E50607-418F-4A58-BC60-183395329352}"/>
              </a:ext>
            </a:extLst>
          </p:cNvPr>
          <p:cNvSpPr txBox="1"/>
          <p:nvPr/>
        </p:nvSpPr>
        <p:spPr>
          <a:xfrm>
            <a:off x="3203848" y="5979320"/>
            <a:ext cx="2990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hlinkClick r:id="rId3"/>
              </a:rPr>
              <a:t>Case Study</a:t>
            </a:r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8301225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thwa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Pathway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Pathway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ABAD80C1B286B47B8C1B53AD7BF98B8" ma:contentTypeVersion="8" ma:contentTypeDescription="Create a new document." ma:contentTypeScope="" ma:versionID="35a58096827f6119d152ce10db7917fc">
  <xsd:schema xmlns:xsd="http://www.w3.org/2001/XMLSchema" xmlns:xs="http://www.w3.org/2001/XMLSchema" xmlns:p="http://schemas.microsoft.com/office/2006/metadata/properties" xmlns:ns2="626f5872-5ab3-4a05-b530-8c7cf34646dc" xmlns:ns3="706a5850-e930-4de4-acad-7cf11115a0b2" targetNamespace="http://schemas.microsoft.com/office/2006/metadata/properties" ma:root="true" ma:fieldsID="3a2fab6cc1f0a92d0a18a22d89f4a2cd" ns2:_="" ns3:_="">
    <xsd:import namespace="626f5872-5ab3-4a05-b530-8c7cf34646dc"/>
    <xsd:import namespace="706a5850-e930-4de4-acad-7cf11115a0b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6f5872-5ab3-4a05-b530-8c7cf34646d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6a5850-e930-4de4-acad-7cf11115a0b2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89CB4D0-FD03-4132-92F2-66693D7E905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7841124-8631-45FF-AAFF-878D9BCB7DDE}">
  <ds:schemaRefs>
    <ds:schemaRef ds:uri="http://purl.org/dc/dcmitype/"/>
    <ds:schemaRef ds:uri="706a5850-e930-4de4-acad-7cf11115a0b2"/>
    <ds:schemaRef ds:uri="626f5872-5ab3-4a05-b530-8c7cf34646dc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866986E-68CB-47CC-A7C6-31204EC69DA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26f5872-5ab3-4a05-b530-8c7cf34646dc"/>
    <ds:schemaRef ds:uri="706a5850-e930-4de4-acad-7cf11115a0b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Pathway PowerPoint Template</Template>
  <TotalTime>20468</TotalTime>
  <Words>750</Words>
  <Application>Microsoft Office PowerPoint</Application>
  <PresentationFormat>On-screen Show (4:3)</PresentationFormat>
  <Paragraphs>135</Paragraphs>
  <Slides>24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Office Theme</vt:lpstr>
      <vt:lpstr>3_Pathway Template</vt:lpstr>
      <vt:lpstr>1_Pathway Template</vt:lpstr>
      <vt:lpstr>PowerPoint Presentation</vt:lpstr>
      <vt:lpstr> Barriers to health care for people experiencing homelessness </vt:lpstr>
      <vt:lpstr>And death statistics are terrible…</vt:lpstr>
      <vt:lpstr>Delivery models / interventions</vt:lpstr>
      <vt:lpstr>Improve mainstream GP practice responses</vt:lpstr>
      <vt:lpstr>Invest in receptionists</vt:lpstr>
      <vt:lpstr>Doctors of the World – Safe surgeries</vt:lpstr>
      <vt:lpstr>Specialist GP practices</vt:lpstr>
      <vt:lpstr>Chester – St Werburgh’s Practice for the Homeless during Covid</vt:lpstr>
      <vt:lpstr>Locally enhanced service contracts</vt:lpstr>
      <vt:lpstr>Community nurse outreach to hostels, day centres, night shelters</vt:lpstr>
      <vt:lpstr>Flu vaccination at a day centre during Covid</vt:lpstr>
      <vt:lpstr>and bus and van outreach…</vt:lpstr>
      <vt:lpstr>Hastings – St John’s Ambulance Homeless Health  Service during Covid</vt:lpstr>
      <vt:lpstr>Street outreach</vt:lpstr>
      <vt:lpstr>Mental health street outreach</vt:lpstr>
      <vt:lpstr>Homeless health peer advocacy</vt:lpstr>
      <vt:lpstr>Intervening in hospital the ‘Pathway’ model – </vt:lpstr>
      <vt:lpstr>Pathway model</vt:lpstr>
      <vt:lpstr>Hull – Homeless Pathway Team </vt:lpstr>
      <vt:lpstr>Specialist step down</vt:lpstr>
      <vt:lpstr>Health Visitors working with Homeless families – UK wide</vt:lpstr>
      <vt:lpstr>Pathway / Faculty of Inclusion Health Standards</vt:lpstr>
      <vt:lpstr>Networks</vt:lpstr>
    </vt:vector>
  </TitlesOfParts>
  <Company>University College London Hospitals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samantha dorney-smith</dc:creator>
  <cp:lastModifiedBy>Cathie Railton</cp:lastModifiedBy>
  <cp:revision>127</cp:revision>
  <dcterms:created xsi:type="dcterms:W3CDTF">2019-06-24T10:03:34Z</dcterms:created>
  <dcterms:modified xsi:type="dcterms:W3CDTF">2020-11-30T11:17:06Z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0x0101003ABAD80C1B286B47B8C1B53AD7BF98B8</vt:lpwstr>
  </property>
  <property fmtid="{D5CDD505-2E9C-101B-9397-08002B2CF9AE}" pid="3" name="Order">
    <vt:r8>152700</vt:r8>
  </property>
  <property fmtid="{D5CDD505-2E9C-101B-9397-08002B2CF9AE}" pid="4" name="ComplianceAssetId">
    <vt:lpwstr/>
  </property>
  <property fmtid="{D5CDD505-2E9C-101B-9397-08002B2CF9AE}" pid="5" name="_SourceUrl">
    <vt:lpwstr/>
  </property>
  <property fmtid="{D5CDD505-2E9C-101B-9397-08002B2CF9AE}" pid="6" name="_SharedFileIndex">
    <vt:lpwstr/>
  </property>
</Properties>
</file>