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7" r:id="rId2"/>
    <p:sldId id="258" r:id="rId3"/>
    <p:sldId id="267" r:id="rId4"/>
    <p:sldId id="260" r:id="rId5"/>
    <p:sldId id="261" r:id="rId6"/>
    <p:sldId id="262" r:id="rId7"/>
    <p:sldId id="263" r:id="rId8"/>
    <p:sldId id="265" r:id="rId9"/>
    <p:sldId id="264" r:id="rId10"/>
    <p:sldId id="266" r:id="rId11"/>
  </p:sldIdLst>
  <p:sldSz cx="9144000" cy="6858000" type="screen4x3"/>
  <p:notesSz cx="6858000" cy="9925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2E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16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Sheet1!$B$1</c:f>
              <c:strCache>
                <c:ptCount val="1"/>
                <c:pt idx="0">
                  <c:v>Face to face contacts</c:v>
                </c:pt>
              </c:strCache>
            </c:strRef>
          </c:tx>
          <c:dLbls>
            <c:dLbl>
              <c:idx val="3"/>
              <c:layout>
                <c:manualLayout>
                  <c:x val="-3.078600418003305E-2"/>
                  <c:y val="2.8220964566929133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0EF4-4649-9895-CFF4885CEA82}"/>
                </c:ext>
              </c:extLst>
            </c:dLbl>
            <c:dLbl>
              <c:idx val="6"/>
              <c:layout>
                <c:manualLayout>
                  <c:x val="-0.13894921988918052"/>
                  <c:y val="-3.7460219816272969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EF4-4649-9895-CFF4885CEA82}"/>
                </c:ext>
              </c:extLst>
            </c:dLbl>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Sheet1!$A$2:$A$6</c:f>
              <c:strCache>
                <c:ptCount val="5"/>
                <c:pt idx="0">
                  <c:v>Nurse</c:v>
                </c:pt>
                <c:pt idx="1">
                  <c:v>ACP</c:v>
                </c:pt>
                <c:pt idx="2">
                  <c:v>Paramedic</c:v>
                </c:pt>
                <c:pt idx="3">
                  <c:v>OT</c:v>
                </c:pt>
                <c:pt idx="4">
                  <c:v>GP</c:v>
                </c:pt>
              </c:strCache>
            </c:strRef>
          </c:cat>
          <c:val>
            <c:numRef>
              <c:f>Sheet1!$B$2:$B$6</c:f>
              <c:numCache>
                <c:formatCode>General</c:formatCode>
                <c:ptCount val="5"/>
                <c:pt idx="0">
                  <c:v>1078</c:v>
                </c:pt>
                <c:pt idx="1">
                  <c:v>1371</c:v>
                </c:pt>
                <c:pt idx="2">
                  <c:v>737</c:v>
                </c:pt>
                <c:pt idx="3">
                  <c:v>221</c:v>
                </c:pt>
                <c:pt idx="4">
                  <c:v>556</c:v>
                </c:pt>
              </c:numCache>
            </c:numRef>
          </c:val>
          <c:extLst>
            <c:ext xmlns:c16="http://schemas.microsoft.com/office/drawing/2014/chart" uri="{C3380CC4-5D6E-409C-BE32-E72D297353CC}">
              <c16:uniqueId val="{00000002-0EF4-4649-9895-CFF4885CEA82}"/>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Sheet1!$B$1</c:f>
              <c:strCache>
                <c:ptCount val="1"/>
                <c:pt idx="0">
                  <c:v>Outreach patients by age</c:v>
                </c:pt>
              </c:strCache>
            </c:strRef>
          </c:tx>
          <c:invertIfNegative val="0"/>
          <c:cat>
            <c:strRef>
              <c:f>Sheet1!$A$2:$A$5</c:f>
              <c:strCache>
                <c:ptCount val="4"/>
                <c:pt idx="0">
                  <c:v>19-35</c:v>
                </c:pt>
                <c:pt idx="1">
                  <c:v>36-50</c:v>
                </c:pt>
                <c:pt idx="2">
                  <c:v>51-60</c:v>
                </c:pt>
                <c:pt idx="3">
                  <c:v>61+</c:v>
                </c:pt>
              </c:strCache>
            </c:strRef>
          </c:cat>
          <c:val>
            <c:numRef>
              <c:f>Sheet1!$B$2:$B$5</c:f>
              <c:numCache>
                <c:formatCode>General</c:formatCode>
                <c:ptCount val="4"/>
                <c:pt idx="0">
                  <c:v>232</c:v>
                </c:pt>
                <c:pt idx="1">
                  <c:v>316</c:v>
                </c:pt>
                <c:pt idx="2">
                  <c:v>86</c:v>
                </c:pt>
                <c:pt idx="3">
                  <c:v>24</c:v>
                </c:pt>
              </c:numCache>
            </c:numRef>
          </c:val>
          <c:extLst>
            <c:ext xmlns:c16="http://schemas.microsoft.com/office/drawing/2014/chart" uri="{C3380CC4-5D6E-409C-BE32-E72D297353CC}">
              <c16:uniqueId val="{00000000-5D31-4B1F-9F2E-3A622D590E07}"/>
            </c:ext>
          </c:extLst>
        </c:ser>
        <c:dLbls>
          <c:showLegendKey val="0"/>
          <c:showVal val="0"/>
          <c:showCatName val="0"/>
          <c:showSerName val="0"/>
          <c:showPercent val="0"/>
          <c:showBubbleSize val="0"/>
        </c:dLbls>
        <c:gapWidth val="150"/>
        <c:axId val="100683776"/>
        <c:axId val="100685312"/>
      </c:barChart>
      <c:catAx>
        <c:axId val="100683776"/>
        <c:scaling>
          <c:orientation val="minMax"/>
        </c:scaling>
        <c:delete val="0"/>
        <c:axPos val="b"/>
        <c:numFmt formatCode="General" sourceLinked="0"/>
        <c:majorTickMark val="out"/>
        <c:minorTickMark val="none"/>
        <c:tickLblPos val="nextTo"/>
        <c:crossAx val="100685312"/>
        <c:crosses val="autoZero"/>
        <c:auto val="1"/>
        <c:lblAlgn val="ctr"/>
        <c:lblOffset val="100"/>
        <c:noMultiLvlLbl val="0"/>
      </c:catAx>
      <c:valAx>
        <c:axId val="100685312"/>
        <c:scaling>
          <c:orientation val="minMax"/>
        </c:scaling>
        <c:delete val="0"/>
        <c:axPos val="l"/>
        <c:majorGridlines/>
        <c:numFmt formatCode="General" sourceLinked="1"/>
        <c:majorTickMark val="out"/>
        <c:minorTickMark val="none"/>
        <c:tickLblPos val="nextTo"/>
        <c:crossAx val="1006837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Sheet1!$B$1</c:f>
              <c:strCache>
                <c:ptCount val="1"/>
                <c:pt idx="0">
                  <c:v>Outreach patients by gender</c:v>
                </c:pt>
              </c:strCache>
            </c:strRef>
          </c:tx>
          <c:invertIfNegative val="0"/>
          <c:cat>
            <c:strRef>
              <c:f>Sheet1!$A$2:$A$4</c:f>
              <c:strCache>
                <c:ptCount val="3"/>
                <c:pt idx="0">
                  <c:v>Male</c:v>
                </c:pt>
                <c:pt idx="1">
                  <c:v>Female</c:v>
                </c:pt>
                <c:pt idx="2">
                  <c:v>Unknown</c:v>
                </c:pt>
              </c:strCache>
            </c:strRef>
          </c:cat>
          <c:val>
            <c:numRef>
              <c:f>Sheet1!$B$2:$B$4</c:f>
              <c:numCache>
                <c:formatCode>General</c:formatCode>
                <c:ptCount val="3"/>
                <c:pt idx="0">
                  <c:v>475</c:v>
                </c:pt>
                <c:pt idx="1">
                  <c:v>182</c:v>
                </c:pt>
                <c:pt idx="2">
                  <c:v>1</c:v>
                </c:pt>
              </c:numCache>
            </c:numRef>
          </c:val>
          <c:extLst>
            <c:ext xmlns:c16="http://schemas.microsoft.com/office/drawing/2014/chart" uri="{C3380CC4-5D6E-409C-BE32-E72D297353CC}">
              <c16:uniqueId val="{00000000-1FB4-476A-A652-DC70375D034D}"/>
            </c:ext>
          </c:extLst>
        </c:ser>
        <c:dLbls>
          <c:showLegendKey val="0"/>
          <c:showVal val="0"/>
          <c:showCatName val="0"/>
          <c:showSerName val="0"/>
          <c:showPercent val="0"/>
          <c:showBubbleSize val="0"/>
        </c:dLbls>
        <c:gapWidth val="150"/>
        <c:axId val="101016704"/>
        <c:axId val="101018240"/>
      </c:barChart>
      <c:catAx>
        <c:axId val="101016704"/>
        <c:scaling>
          <c:orientation val="minMax"/>
        </c:scaling>
        <c:delete val="0"/>
        <c:axPos val="b"/>
        <c:numFmt formatCode="General" sourceLinked="0"/>
        <c:majorTickMark val="out"/>
        <c:minorTickMark val="none"/>
        <c:tickLblPos val="nextTo"/>
        <c:crossAx val="101018240"/>
        <c:crosses val="autoZero"/>
        <c:auto val="1"/>
        <c:lblAlgn val="ctr"/>
        <c:lblOffset val="100"/>
        <c:noMultiLvlLbl val="0"/>
      </c:catAx>
      <c:valAx>
        <c:axId val="101018240"/>
        <c:scaling>
          <c:orientation val="minMax"/>
        </c:scaling>
        <c:delete val="0"/>
        <c:axPos val="l"/>
        <c:majorGridlines/>
        <c:numFmt formatCode="General" sourceLinked="1"/>
        <c:majorTickMark val="out"/>
        <c:minorTickMark val="none"/>
        <c:tickLblPos val="nextTo"/>
        <c:crossAx val="1010167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8DCDA0-193C-46F2-822E-70236A0BA63B}" type="doc">
      <dgm:prSet loTypeId="urn:microsoft.com/office/officeart/2005/8/layout/radial6" loCatId="relationship" qsTypeId="urn:microsoft.com/office/officeart/2005/8/quickstyle/simple1" qsCatId="simple" csTypeId="urn:microsoft.com/office/officeart/2005/8/colors/colorful1" csCatId="colorful" phldr="1"/>
      <dgm:spPr/>
      <dgm:t>
        <a:bodyPr/>
        <a:lstStyle/>
        <a:p>
          <a:endParaRPr lang="en-GB"/>
        </a:p>
      </dgm:t>
    </dgm:pt>
    <dgm:pt modelId="{6F43A04F-BA24-41F1-91EF-A8C908D94DD8}">
      <dgm:prSet phldrT="[Text]"/>
      <dgm:spPr/>
      <dgm:t>
        <a:bodyPr/>
        <a:lstStyle/>
        <a:p>
          <a:r>
            <a:rPr lang="en-GB" dirty="0"/>
            <a:t>Primary Care Service</a:t>
          </a:r>
        </a:p>
      </dgm:t>
    </dgm:pt>
    <dgm:pt modelId="{75501C1B-F4E5-4E20-AC34-7280C4399EF3}" type="parTrans" cxnId="{F471DA2D-F1DD-4BA9-B775-CFB50F47D900}">
      <dgm:prSet/>
      <dgm:spPr/>
      <dgm:t>
        <a:bodyPr/>
        <a:lstStyle/>
        <a:p>
          <a:endParaRPr lang="en-GB"/>
        </a:p>
      </dgm:t>
    </dgm:pt>
    <dgm:pt modelId="{73A80EEB-BC02-4C55-AB8C-7145706441DE}" type="sibTrans" cxnId="{F471DA2D-F1DD-4BA9-B775-CFB50F47D900}">
      <dgm:prSet/>
      <dgm:spPr/>
      <dgm:t>
        <a:bodyPr/>
        <a:lstStyle/>
        <a:p>
          <a:endParaRPr lang="en-GB"/>
        </a:p>
      </dgm:t>
    </dgm:pt>
    <dgm:pt modelId="{00BAF057-EA11-42F6-869B-ED688EA5DBB3}">
      <dgm:prSet phldrT="[Text]" custT="1"/>
      <dgm:spPr>
        <a:solidFill>
          <a:schemeClr val="accent2"/>
        </a:solidFill>
      </dgm:spPr>
      <dgm:t>
        <a:bodyPr/>
        <a:lstStyle/>
        <a:p>
          <a:r>
            <a:rPr lang="en-GB" sz="1600" dirty="0"/>
            <a:t>Hospital In-reach Team</a:t>
          </a:r>
        </a:p>
      </dgm:t>
    </dgm:pt>
    <dgm:pt modelId="{FD4891F7-D3A8-4AF2-AE7F-512801E260D7}" type="parTrans" cxnId="{87D00462-4246-4847-8585-3F12C023C9DF}">
      <dgm:prSet/>
      <dgm:spPr/>
      <dgm:t>
        <a:bodyPr/>
        <a:lstStyle/>
        <a:p>
          <a:endParaRPr lang="en-GB"/>
        </a:p>
      </dgm:t>
    </dgm:pt>
    <dgm:pt modelId="{63514438-1C96-40A9-9093-94F25240A4A7}" type="sibTrans" cxnId="{87D00462-4246-4847-8585-3F12C023C9DF}">
      <dgm:prSet/>
      <dgm:spPr/>
      <dgm:t>
        <a:bodyPr/>
        <a:lstStyle/>
        <a:p>
          <a:endParaRPr lang="en-GB"/>
        </a:p>
      </dgm:t>
    </dgm:pt>
    <dgm:pt modelId="{3374FB29-9268-4A58-9BAE-150B7AC9A51F}">
      <dgm:prSet phldrT="[Text]" custT="1"/>
      <dgm:spPr>
        <a:solidFill>
          <a:srgbClr val="FFC000"/>
        </a:solidFill>
      </dgm:spPr>
      <dgm:t>
        <a:bodyPr/>
        <a:lstStyle/>
        <a:p>
          <a:r>
            <a:rPr lang="en-GB" sz="1200" dirty="0"/>
            <a:t>Intermediate Care Service </a:t>
          </a:r>
        </a:p>
      </dgm:t>
    </dgm:pt>
    <dgm:pt modelId="{63E6DB5C-FD6E-496F-B62A-07145E7A847C}" type="parTrans" cxnId="{7F0C4514-646F-4514-BEBE-3C6465C04FD5}">
      <dgm:prSet/>
      <dgm:spPr/>
      <dgm:t>
        <a:bodyPr/>
        <a:lstStyle/>
        <a:p>
          <a:endParaRPr lang="en-GB"/>
        </a:p>
      </dgm:t>
    </dgm:pt>
    <dgm:pt modelId="{D4881BA4-1BFC-48AB-828F-3C68930972EF}" type="sibTrans" cxnId="{7F0C4514-646F-4514-BEBE-3C6465C04FD5}">
      <dgm:prSet/>
      <dgm:spPr/>
      <dgm:t>
        <a:bodyPr/>
        <a:lstStyle/>
        <a:p>
          <a:endParaRPr lang="en-GB"/>
        </a:p>
      </dgm:t>
    </dgm:pt>
    <dgm:pt modelId="{C8EE7717-A76A-40B8-B0B6-95D57359B07B}">
      <dgm:prSet phldrT="[Text]"/>
      <dgm:spPr/>
      <dgm:t>
        <a:bodyPr/>
        <a:lstStyle/>
        <a:p>
          <a:r>
            <a:rPr lang="en-GB" dirty="0"/>
            <a:t>Outreach Street Medicine Team</a:t>
          </a:r>
        </a:p>
      </dgm:t>
    </dgm:pt>
    <dgm:pt modelId="{8119B246-AE6F-41B8-8ADC-FA6BC91E9ADA}" type="parTrans" cxnId="{573A5F38-2C62-4D89-BE31-844670A5E4F9}">
      <dgm:prSet/>
      <dgm:spPr/>
      <dgm:t>
        <a:bodyPr/>
        <a:lstStyle/>
        <a:p>
          <a:endParaRPr lang="en-GB"/>
        </a:p>
      </dgm:t>
    </dgm:pt>
    <dgm:pt modelId="{FC2375E0-C1F7-4F1B-909C-68AE35F053B2}" type="sibTrans" cxnId="{573A5F38-2C62-4D89-BE31-844670A5E4F9}">
      <dgm:prSet/>
      <dgm:spPr/>
      <dgm:t>
        <a:bodyPr/>
        <a:lstStyle/>
        <a:p>
          <a:endParaRPr lang="en-GB"/>
        </a:p>
      </dgm:t>
    </dgm:pt>
    <dgm:pt modelId="{BAC9BD68-81B0-454B-BD45-C961F0D95F4D}">
      <dgm:prSet phldrT="[Text]" custT="1"/>
      <dgm:spPr/>
      <dgm:t>
        <a:bodyPr/>
        <a:lstStyle/>
        <a:p>
          <a:r>
            <a:rPr lang="en-GB" sz="1400" dirty="0"/>
            <a:t>Wellbeing  Centre</a:t>
          </a:r>
        </a:p>
      </dgm:t>
    </dgm:pt>
    <dgm:pt modelId="{DA1D06E7-2013-4453-92D9-8903CEC31D5A}" type="parTrans" cxnId="{13C04F34-AFFE-47F6-8549-12AD124D7E8C}">
      <dgm:prSet/>
      <dgm:spPr/>
      <dgm:t>
        <a:bodyPr/>
        <a:lstStyle/>
        <a:p>
          <a:endParaRPr lang="en-GB"/>
        </a:p>
      </dgm:t>
    </dgm:pt>
    <dgm:pt modelId="{171BEEF0-FED9-474C-9DBF-0F1B2C1ED563}" type="sibTrans" cxnId="{13C04F34-AFFE-47F6-8549-12AD124D7E8C}">
      <dgm:prSet/>
      <dgm:spPr/>
      <dgm:t>
        <a:bodyPr/>
        <a:lstStyle/>
        <a:p>
          <a:endParaRPr lang="en-GB"/>
        </a:p>
      </dgm:t>
    </dgm:pt>
    <dgm:pt modelId="{2179DE1D-137E-4940-99D1-7F822F536082}" type="pres">
      <dgm:prSet presAssocID="{928DCDA0-193C-46F2-822E-70236A0BA63B}" presName="Name0" presStyleCnt="0">
        <dgm:presLayoutVars>
          <dgm:chMax val="1"/>
          <dgm:dir/>
          <dgm:animLvl val="ctr"/>
          <dgm:resizeHandles val="exact"/>
        </dgm:presLayoutVars>
      </dgm:prSet>
      <dgm:spPr/>
    </dgm:pt>
    <dgm:pt modelId="{CDF3DF9F-E4D2-4B0D-BFB9-8B2FCFC34A4E}" type="pres">
      <dgm:prSet presAssocID="{6F43A04F-BA24-41F1-91EF-A8C908D94DD8}" presName="centerShape" presStyleLbl="node0" presStyleIdx="0" presStyleCnt="1" custScaleX="102687" custScaleY="103852"/>
      <dgm:spPr/>
    </dgm:pt>
    <dgm:pt modelId="{93B2A9B3-33E4-4B36-A1BB-394A18EBD7A6}" type="pres">
      <dgm:prSet presAssocID="{00BAF057-EA11-42F6-869B-ED688EA5DBB3}" presName="node" presStyleLbl="node1" presStyleIdx="0" presStyleCnt="4" custScaleX="129973" custScaleY="118147">
        <dgm:presLayoutVars>
          <dgm:bulletEnabled val="1"/>
        </dgm:presLayoutVars>
      </dgm:prSet>
      <dgm:spPr/>
    </dgm:pt>
    <dgm:pt modelId="{275A2C8B-D0A8-4C05-88B5-CF9F0DAF86F0}" type="pres">
      <dgm:prSet presAssocID="{00BAF057-EA11-42F6-869B-ED688EA5DBB3}" presName="dummy" presStyleCnt="0"/>
      <dgm:spPr/>
    </dgm:pt>
    <dgm:pt modelId="{A2B0A3AA-CBA6-4635-B68E-5A2D2748F526}" type="pres">
      <dgm:prSet presAssocID="{63514438-1C96-40A9-9093-94F25240A4A7}" presName="sibTrans" presStyleLbl="sibTrans2D1" presStyleIdx="0" presStyleCnt="4"/>
      <dgm:spPr/>
    </dgm:pt>
    <dgm:pt modelId="{A3A43298-6974-4A68-A1F4-A883774E0994}" type="pres">
      <dgm:prSet presAssocID="{3374FB29-9268-4A58-9BAE-150B7AC9A51F}" presName="node" presStyleLbl="node1" presStyleIdx="1" presStyleCnt="4" custScaleX="127347" custScaleY="121475">
        <dgm:presLayoutVars>
          <dgm:bulletEnabled val="1"/>
        </dgm:presLayoutVars>
      </dgm:prSet>
      <dgm:spPr/>
    </dgm:pt>
    <dgm:pt modelId="{66DCFB64-FD10-457B-AB47-C53E2AF6550C}" type="pres">
      <dgm:prSet presAssocID="{3374FB29-9268-4A58-9BAE-150B7AC9A51F}" presName="dummy" presStyleCnt="0"/>
      <dgm:spPr/>
    </dgm:pt>
    <dgm:pt modelId="{C52D0CF5-BA0E-477C-B4FB-4B6F610E7DC7}" type="pres">
      <dgm:prSet presAssocID="{D4881BA4-1BFC-48AB-828F-3C68930972EF}" presName="sibTrans" presStyleLbl="sibTrans2D1" presStyleIdx="1" presStyleCnt="4"/>
      <dgm:spPr/>
    </dgm:pt>
    <dgm:pt modelId="{5124E68B-0E88-4264-A563-394B40F3B1A5}" type="pres">
      <dgm:prSet presAssocID="{C8EE7717-A76A-40B8-B0B6-95D57359B07B}" presName="node" presStyleLbl="node1" presStyleIdx="2" presStyleCnt="4" custScaleX="115412" custScaleY="117919">
        <dgm:presLayoutVars>
          <dgm:bulletEnabled val="1"/>
        </dgm:presLayoutVars>
      </dgm:prSet>
      <dgm:spPr/>
    </dgm:pt>
    <dgm:pt modelId="{24212B9D-3E44-43CE-88AE-DF211E1D0917}" type="pres">
      <dgm:prSet presAssocID="{C8EE7717-A76A-40B8-B0B6-95D57359B07B}" presName="dummy" presStyleCnt="0"/>
      <dgm:spPr/>
    </dgm:pt>
    <dgm:pt modelId="{4DC903FA-B753-47FF-A601-59465AD6FAAD}" type="pres">
      <dgm:prSet presAssocID="{FC2375E0-C1F7-4F1B-909C-68AE35F053B2}" presName="sibTrans" presStyleLbl="sibTrans2D1" presStyleIdx="2" presStyleCnt="4"/>
      <dgm:spPr/>
    </dgm:pt>
    <dgm:pt modelId="{3E8F111F-D5BA-45DA-B4DF-3E414CBCEBA0}" type="pres">
      <dgm:prSet presAssocID="{BAC9BD68-81B0-454B-BD45-C961F0D95F4D}" presName="node" presStyleLbl="node1" presStyleIdx="3" presStyleCnt="4" custScaleX="116555" custScaleY="121475">
        <dgm:presLayoutVars>
          <dgm:bulletEnabled val="1"/>
        </dgm:presLayoutVars>
      </dgm:prSet>
      <dgm:spPr/>
    </dgm:pt>
    <dgm:pt modelId="{81CE0C2E-2CFE-4D21-936C-C58093E3FA04}" type="pres">
      <dgm:prSet presAssocID="{BAC9BD68-81B0-454B-BD45-C961F0D95F4D}" presName="dummy" presStyleCnt="0"/>
      <dgm:spPr/>
    </dgm:pt>
    <dgm:pt modelId="{8B34464B-0252-45F1-BF8D-96D848A63585}" type="pres">
      <dgm:prSet presAssocID="{171BEEF0-FED9-474C-9DBF-0F1B2C1ED563}" presName="sibTrans" presStyleLbl="sibTrans2D1" presStyleIdx="3" presStyleCnt="4"/>
      <dgm:spPr/>
    </dgm:pt>
  </dgm:ptLst>
  <dgm:cxnLst>
    <dgm:cxn modelId="{5AAB9102-896B-40D5-BDB7-EA7ED9C1A3A7}" type="presOf" srcId="{171BEEF0-FED9-474C-9DBF-0F1B2C1ED563}" destId="{8B34464B-0252-45F1-BF8D-96D848A63585}" srcOrd="0" destOrd="0" presId="urn:microsoft.com/office/officeart/2005/8/layout/radial6"/>
    <dgm:cxn modelId="{7F0C4514-646F-4514-BEBE-3C6465C04FD5}" srcId="{6F43A04F-BA24-41F1-91EF-A8C908D94DD8}" destId="{3374FB29-9268-4A58-9BAE-150B7AC9A51F}" srcOrd="1" destOrd="0" parTransId="{63E6DB5C-FD6E-496F-B62A-07145E7A847C}" sibTransId="{D4881BA4-1BFC-48AB-828F-3C68930972EF}"/>
    <dgm:cxn modelId="{E72F7B22-073D-4579-A201-FDCC4784F727}" type="presOf" srcId="{3374FB29-9268-4A58-9BAE-150B7AC9A51F}" destId="{A3A43298-6974-4A68-A1F4-A883774E0994}" srcOrd="0" destOrd="0" presId="urn:microsoft.com/office/officeart/2005/8/layout/radial6"/>
    <dgm:cxn modelId="{F471DA2D-F1DD-4BA9-B775-CFB50F47D900}" srcId="{928DCDA0-193C-46F2-822E-70236A0BA63B}" destId="{6F43A04F-BA24-41F1-91EF-A8C908D94DD8}" srcOrd="0" destOrd="0" parTransId="{75501C1B-F4E5-4E20-AC34-7280C4399EF3}" sibTransId="{73A80EEB-BC02-4C55-AB8C-7145706441DE}"/>
    <dgm:cxn modelId="{13C04F34-AFFE-47F6-8549-12AD124D7E8C}" srcId="{6F43A04F-BA24-41F1-91EF-A8C908D94DD8}" destId="{BAC9BD68-81B0-454B-BD45-C961F0D95F4D}" srcOrd="3" destOrd="0" parTransId="{DA1D06E7-2013-4453-92D9-8903CEC31D5A}" sibTransId="{171BEEF0-FED9-474C-9DBF-0F1B2C1ED563}"/>
    <dgm:cxn modelId="{573A5F38-2C62-4D89-BE31-844670A5E4F9}" srcId="{6F43A04F-BA24-41F1-91EF-A8C908D94DD8}" destId="{C8EE7717-A76A-40B8-B0B6-95D57359B07B}" srcOrd="2" destOrd="0" parTransId="{8119B246-AE6F-41B8-8ADC-FA6BC91E9ADA}" sibTransId="{FC2375E0-C1F7-4F1B-909C-68AE35F053B2}"/>
    <dgm:cxn modelId="{87D00462-4246-4847-8585-3F12C023C9DF}" srcId="{6F43A04F-BA24-41F1-91EF-A8C908D94DD8}" destId="{00BAF057-EA11-42F6-869B-ED688EA5DBB3}" srcOrd="0" destOrd="0" parTransId="{FD4891F7-D3A8-4AF2-AE7F-512801E260D7}" sibTransId="{63514438-1C96-40A9-9093-94F25240A4A7}"/>
    <dgm:cxn modelId="{60734B45-36B7-4F3B-A481-2FE4890A7784}" type="presOf" srcId="{63514438-1C96-40A9-9093-94F25240A4A7}" destId="{A2B0A3AA-CBA6-4635-B68E-5A2D2748F526}" srcOrd="0" destOrd="0" presId="urn:microsoft.com/office/officeart/2005/8/layout/radial6"/>
    <dgm:cxn modelId="{F58EF34C-67DC-45B8-9CE3-2E063F08F1C4}" type="presOf" srcId="{00BAF057-EA11-42F6-869B-ED688EA5DBB3}" destId="{93B2A9B3-33E4-4B36-A1BB-394A18EBD7A6}" srcOrd="0" destOrd="0" presId="urn:microsoft.com/office/officeart/2005/8/layout/radial6"/>
    <dgm:cxn modelId="{5BECA990-2E8E-4002-A085-D296E0827E96}" type="presOf" srcId="{928DCDA0-193C-46F2-822E-70236A0BA63B}" destId="{2179DE1D-137E-4940-99D1-7F822F536082}" srcOrd="0" destOrd="0" presId="urn:microsoft.com/office/officeart/2005/8/layout/radial6"/>
    <dgm:cxn modelId="{B9FCBF93-53B0-4AEC-85CE-F1DA8407C63A}" type="presOf" srcId="{FC2375E0-C1F7-4F1B-909C-68AE35F053B2}" destId="{4DC903FA-B753-47FF-A601-59465AD6FAAD}" srcOrd="0" destOrd="0" presId="urn:microsoft.com/office/officeart/2005/8/layout/radial6"/>
    <dgm:cxn modelId="{E5B5FCB2-B28D-4E3E-910D-6299BF82D0D8}" type="presOf" srcId="{6F43A04F-BA24-41F1-91EF-A8C908D94DD8}" destId="{CDF3DF9F-E4D2-4B0D-BFB9-8B2FCFC34A4E}" srcOrd="0" destOrd="0" presId="urn:microsoft.com/office/officeart/2005/8/layout/radial6"/>
    <dgm:cxn modelId="{7D2E1CD8-7B41-4FD0-9CA2-5C7FC7D8E520}" type="presOf" srcId="{D4881BA4-1BFC-48AB-828F-3C68930972EF}" destId="{C52D0CF5-BA0E-477C-B4FB-4B6F610E7DC7}" srcOrd="0" destOrd="0" presId="urn:microsoft.com/office/officeart/2005/8/layout/radial6"/>
    <dgm:cxn modelId="{19E490DF-4BC6-47D2-928B-A8DDC5982D61}" type="presOf" srcId="{BAC9BD68-81B0-454B-BD45-C961F0D95F4D}" destId="{3E8F111F-D5BA-45DA-B4DF-3E414CBCEBA0}" srcOrd="0" destOrd="0" presId="urn:microsoft.com/office/officeart/2005/8/layout/radial6"/>
    <dgm:cxn modelId="{C6363BF7-0313-4EF9-A926-DC5C924BFCC2}" type="presOf" srcId="{C8EE7717-A76A-40B8-B0B6-95D57359B07B}" destId="{5124E68B-0E88-4264-A563-394B40F3B1A5}" srcOrd="0" destOrd="0" presId="urn:microsoft.com/office/officeart/2005/8/layout/radial6"/>
    <dgm:cxn modelId="{E92C5715-D3B3-41E9-BF06-EC0DE229C0BA}" type="presParOf" srcId="{2179DE1D-137E-4940-99D1-7F822F536082}" destId="{CDF3DF9F-E4D2-4B0D-BFB9-8B2FCFC34A4E}" srcOrd="0" destOrd="0" presId="urn:microsoft.com/office/officeart/2005/8/layout/radial6"/>
    <dgm:cxn modelId="{9B9175F9-8C9C-49B0-B12A-56D7E0CB2574}" type="presParOf" srcId="{2179DE1D-137E-4940-99D1-7F822F536082}" destId="{93B2A9B3-33E4-4B36-A1BB-394A18EBD7A6}" srcOrd="1" destOrd="0" presId="urn:microsoft.com/office/officeart/2005/8/layout/radial6"/>
    <dgm:cxn modelId="{037DE5A8-B58A-4534-9C9D-38E11DEF8302}" type="presParOf" srcId="{2179DE1D-137E-4940-99D1-7F822F536082}" destId="{275A2C8B-D0A8-4C05-88B5-CF9F0DAF86F0}" srcOrd="2" destOrd="0" presId="urn:microsoft.com/office/officeart/2005/8/layout/radial6"/>
    <dgm:cxn modelId="{6CADA9EC-C635-4726-8022-50998C8B68F0}" type="presParOf" srcId="{2179DE1D-137E-4940-99D1-7F822F536082}" destId="{A2B0A3AA-CBA6-4635-B68E-5A2D2748F526}" srcOrd="3" destOrd="0" presId="urn:microsoft.com/office/officeart/2005/8/layout/radial6"/>
    <dgm:cxn modelId="{D604815D-0BA6-4821-B2AD-6751F66F4243}" type="presParOf" srcId="{2179DE1D-137E-4940-99D1-7F822F536082}" destId="{A3A43298-6974-4A68-A1F4-A883774E0994}" srcOrd="4" destOrd="0" presId="urn:microsoft.com/office/officeart/2005/8/layout/radial6"/>
    <dgm:cxn modelId="{41F7A038-83B5-468B-893A-E3B10B63D184}" type="presParOf" srcId="{2179DE1D-137E-4940-99D1-7F822F536082}" destId="{66DCFB64-FD10-457B-AB47-C53E2AF6550C}" srcOrd="5" destOrd="0" presId="urn:microsoft.com/office/officeart/2005/8/layout/radial6"/>
    <dgm:cxn modelId="{5CD9DF14-7287-499E-B52A-DECB76E52877}" type="presParOf" srcId="{2179DE1D-137E-4940-99D1-7F822F536082}" destId="{C52D0CF5-BA0E-477C-B4FB-4B6F610E7DC7}" srcOrd="6" destOrd="0" presId="urn:microsoft.com/office/officeart/2005/8/layout/radial6"/>
    <dgm:cxn modelId="{34B008DD-2CDE-4A66-81FC-C0D20EC4B492}" type="presParOf" srcId="{2179DE1D-137E-4940-99D1-7F822F536082}" destId="{5124E68B-0E88-4264-A563-394B40F3B1A5}" srcOrd="7" destOrd="0" presId="urn:microsoft.com/office/officeart/2005/8/layout/radial6"/>
    <dgm:cxn modelId="{F9E239F8-39AB-4689-9F0C-3A611ABA0CE9}" type="presParOf" srcId="{2179DE1D-137E-4940-99D1-7F822F536082}" destId="{24212B9D-3E44-43CE-88AE-DF211E1D0917}" srcOrd="8" destOrd="0" presId="urn:microsoft.com/office/officeart/2005/8/layout/radial6"/>
    <dgm:cxn modelId="{B2B87427-0F3D-47B1-B992-F46D0E236564}" type="presParOf" srcId="{2179DE1D-137E-4940-99D1-7F822F536082}" destId="{4DC903FA-B753-47FF-A601-59465AD6FAAD}" srcOrd="9" destOrd="0" presId="urn:microsoft.com/office/officeart/2005/8/layout/radial6"/>
    <dgm:cxn modelId="{4B47904C-A582-48DD-972E-5843FC4852B2}" type="presParOf" srcId="{2179DE1D-137E-4940-99D1-7F822F536082}" destId="{3E8F111F-D5BA-45DA-B4DF-3E414CBCEBA0}" srcOrd="10" destOrd="0" presId="urn:microsoft.com/office/officeart/2005/8/layout/radial6"/>
    <dgm:cxn modelId="{1831AE9E-8D55-4BF4-B6FC-71B5E42E466B}" type="presParOf" srcId="{2179DE1D-137E-4940-99D1-7F822F536082}" destId="{81CE0C2E-2CFE-4D21-936C-C58093E3FA04}" srcOrd="11" destOrd="0" presId="urn:microsoft.com/office/officeart/2005/8/layout/radial6"/>
    <dgm:cxn modelId="{498C6255-A948-4179-B86F-C448C38C5CAD}" type="presParOf" srcId="{2179DE1D-137E-4940-99D1-7F822F536082}" destId="{8B34464B-0252-45F1-BF8D-96D848A63585}"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D4BD2A-1D5D-4BB6-A37A-91AF3311FC70}" type="doc">
      <dgm:prSet loTypeId="urn:microsoft.com/office/officeart/2005/8/layout/venn1" loCatId="relationship" qsTypeId="urn:microsoft.com/office/officeart/2005/8/quickstyle/simple1" qsCatId="simple" csTypeId="urn:microsoft.com/office/officeart/2005/8/colors/colorful1" csCatId="colorful" phldr="1"/>
      <dgm:spPr/>
    </dgm:pt>
    <dgm:pt modelId="{E5EC73FD-D84E-4650-B7E0-DD5C2C53EF84}">
      <dgm:prSet phldrT="[Text]"/>
      <dgm:spPr/>
      <dgm:t>
        <a:bodyPr/>
        <a:lstStyle/>
        <a:p>
          <a:r>
            <a:rPr lang="en-GB" dirty="0"/>
            <a:t>Empowerment</a:t>
          </a:r>
        </a:p>
      </dgm:t>
    </dgm:pt>
    <dgm:pt modelId="{5E3152E2-709B-40FB-BEB3-91B39810C54B}" type="parTrans" cxnId="{BF855193-64A9-438D-944C-2E16752B064B}">
      <dgm:prSet/>
      <dgm:spPr/>
      <dgm:t>
        <a:bodyPr/>
        <a:lstStyle/>
        <a:p>
          <a:endParaRPr lang="en-GB"/>
        </a:p>
      </dgm:t>
    </dgm:pt>
    <dgm:pt modelId="{48350096-42DD-4621-B974-B16E6FDC2F4B}" type="sibTrans" cxnId="{BF855193-64A9-438D-944C-2E16752B064B}">
      <dgm:prSet/>
      <dgm:spPr/>
      <dgm:t>
        <a:bodyPr/>
        <a:lstStyle/>
        <a:p>
          <a:endParaRPr lang="en-GB"/>
        </a:p>
      </dgm:t>
    </dgm:pt>
    <dgm:pt modelId="{A5813444-CD4C-4B9A-8FB2-6429452B151D}">
      <dgm:prSet phldrT="[Text]"/>
      <dgm:spPr/>
      <dgm:t>
        <a:bodyPr/>
        <a:lstStyle/>
        <a:p>
          <a:r>
            <a:rPr lang="en-GB" dirty="0"/>
            <a:t>Employee Ownership</a:t>
          </a:r>
        </a:p>
      </dgm:t>
    </dgm:pt>
    <dgm:pt modelId="{4EBF01A3-4DD5-43FE-9B58-06F5ACA3D87B}" type="parTrans" cxnId="{20C76FDC-D41D-4D91-94B0-5D9DC9BCF097}">
      <dgm:prSet/>
      <dgm:spPr/>
      <dgm:t>
        <a:bodyPr/>
        <a:lstStyle/>
        <a:p>
          <a:endParaRPr lang="en-GB"/>
        </a:p>
      </dgm:t>
    </dgm:pt>
    <dgm:pt modelId="{4B707441-A13B-479A-AE35-8FF3A28BE628}" type="sibTrans" cxnId="{20C76FDC-D41D-4D91-94B0-5D9DC9BCF097}">
      <dgm:prSet/>
      <dgm:spPr/>
      <dgm:t>
        <a:bodyPr/>
        <a:lstStyle/>
        <a:p>
          <a:endParaRPr lang="en-GB"/>
        </a:p>
      </dgm:t>
    </dgm:pt>
    <dgm:pt modelId="{0A75AA74-3447-420A-A4B8-CD40F3B512C1}">
      <dgm:prSet phldrT="[Text]"/>
      <dgm:spPr/>
      <dgm:t>
        <a:bodyPr/>
        <a:lstStyle/>
        <a:p>
          <a:r>
            <a:rPr lang="en-GB" dirty="0"/>
            <a:t>Co-designing services</a:t>
          </a:r>
        </a:p>
      </dgm:t>
    </dgm:pt>
    <dgm:pt modelId="{C805C4A1-CF3E-46D2-8F48-34CEA85CEB37}" type="parTrans" cxnId="{0EB2BBE5-C421-4775-B9C1-52122181AC8B}">
      <dgm:prSet/>
      <dgm:spPr/>
      <dgm:t>
        <a:bodyPr/>
        <a:lstStyle/>
        <a:p>
          <a:endParaRPr lang="en-GB"/>
        </a:p>
      </dgm:t>
    </dgm:pt>
    <dgm:pt modelId="{301A707D-0A8A-4AD1-A9E3-9F247D4DFA78}" type="sibTrans" cxnId="{0EB2BBE5-C421-4775-B9C1-52122181AC8B}">
      <dgm:prSet/>
      <dgm:spPr/>
      <dgm:t>
        <a:bodyPr/>
        <a:lstStyle/>
        <a:p>
          <a:endParaRPr lang="en-GB"/>
        </a:p>
      </dgm:t>
    </dgm:pt>
    <dgm:pt modelId="{57C34A00-B61C-489A-B024-2092E42663A6}" type="pres">
      <dgm:prSet presAssocID="{60D4BD2A-1D5D-4BB6-A37A-91AF3311FC70}" presName="compositeShape" presStyleCnt="0">
        <dgm:presLayoutVars>
          <dgm:chMax val="7"/>
          <dgm:dir/>
          <dgm:resizeHandles val="exact"/>
        </dgm:presLayoutVars>
      </dgm:prSet>
      <dgm:spPr/>
    </dgm:pt>
    <dgm:pt modelId="{0417F6E7-C9AB-4A6F-8EF7-8718980BCB6B}" type="pres">
      <dgm:prSet presAssocID="{E5EC73FD-D84E-4650-B7E0-DD5C2C53EF84}" presName="circ1" presStyleLbl="vennNode1" presStyleIdx="0" presStyleCnt="3"/>
      <dgm:spPr/>
    </dgm:pt>
    <dgm:pt modelId="{1955E3C8-B859-454B-9947-BA5C6017FFEC}" type="pres">
      <dgm:prSet presAssocID="{E5EC73FD-D84E-4650-B7E0-DD5C2C53EF84}" presName="circ1Tx" presStyleLbl="revTx" presStyleIdx="0" presStyleCnt="0">
        <dgm:presLayoutVars>
          <dgm:chMax val="0"/>
          <dgm:chPref val="0"/>
          <dgm:bulletEnabled val="1"/>
        </dgm:presLayoutVars>
      </dgm:prSet>
      <dgm:spPr/>
    </dgm:pt>
    <dgm:pt modelId="{B3C15E22-3EBE-47D7-8356-6A9BD73E7D44}" type="pres">
      <dgm:prSet presAssocID="{A5813444-CD4C-4B9A-8FB2-6429452B151D}" presName="circ2" presStyleLbl="vennNode1" presStyleIdx="1" presStyleCnt="3" custLinFactNeighborX="4073" custLinFactNeighborY="-2083"/>
      <dgm:spPr/>
    </dgm:pt>
    <dgm:pt modelId="{6B8AAB6C-8814-40AC-9428-72F1C430F34C}" type="pres">
      <dgm:prSet presAssocID="{A5813444-CD4C-4B9A-8FB2-6429452B151D}" presName="circ2Tx" presStyleLbl="revTx" presStyleIdx="0" presStyleCnt="0">
        <dgm:presLayoutVars>
          <dgm:chMax val="0"/>
          <dgm:chPref val="0"/>
          <dgm:bulletEnabled val="1"/>
        </dgm:presLayoutVars>
      </dgm:prSet>
      <dgm:spPr/>
    </dgm:pt>
    <dgm:pt modelId="{1D2304CA-1727-4F06-9903-F24D645EF13B}" type="pres">
      <dgm:prSet presAssocID="{0A75AA74-3447-420A-A4B8-CD40F3B512C1}" presName="circ3" presStyleLbl="vennNode1" presStyleIdx="2" presStyleCnt="3"/>
      <dgm:spPr/>
    </dgm:pt>
    <dgm:pt modelId="{FD3EF61A-D449-4746-9C75-4D1F963A773E}" type="pres">
      <dgm:prSet presAssocID="{0A75AA74-3447-420A-A4B8-CD40F3B512C1}" presName="circ3Tx" presStyleLbl="revTx" presStyleIdx="0" presStyleCnt="0">
        <dgm:presLayoutVars>
          <dgm:chMax val="0"/>
          <dgm:chPref val="0"/>
          <dgm:bulletEnabled val="1"/>
        </dgm:presLayoutVars>
      </dgm:prSet>
      <dgm:spPr/>
    </dgm:pt>
  </dgm:ptLst>
  <dgm:cxnLst>
    <dgm:cxn modelId="{17B09216-055B-4584-94BC-ABC7A3BFD1F6}" type="presOf" srcId="{E5EC73FD-D84E-4650-B7E0-DD5C2C53EF84}" destId="{1955E3C8-B859-454B-9947-BA5C6017FFEC}" srcOrd="1" destOrd="0" presId="urn:microsoft.com/office/officeart/2005/8/layout/venn1"/>
    <dgm:cxn modelId="{F64BFC18-82AB-4A62-828B-9E5E0F75B019}" type="presOf" srcId="{0A75AA74-3447-420A-A4B8-CD40F3B512C1}" destId="{1D2304CA-1727-4F06-9903-F24D645EF13B}" srcOrd="0" destOrd="0" presId="urn:microsoft.com/office/officeart/2005/8/layout/venn1"/>
    <dgm:cxn modelId="{468D4969-20D2-4D40-A6BF-D65656F5F493}" type="presOf" srcId="{A5813444-CD4C-4B9A-8FB2-6429452B151D}" destId="{6B8AAB6C-8814-40AC-9428-72F1C430F34C}" srcOrd="1" destOrd="0" presId="urn:microsoft.com/office/officeart/2005/8/layout/venn1"/>
    <dgm:cxn modelId="{0718DF52-DCE4-46D7-8E4A-EF03E7328271}" type="presOf" srcId="{60D4BD2A-1D5D-4BB6-A37A-91AF3311FC70}" destId="{57C34A00-B61C-489A-B024-2092E42663A6}" srcOrd="0" destOrd="0" presId="urn:microsoft.com/office/officeart/2005/8/layout/venn1"/>
    <dgm:cxn modelId="{15F6C556-666B-4E7E-AAE4-676E26B62C1D}" type="presOf" srcId="{A5813444-CD4C-4B9A-8FB2-6429452B151D}" destId="{B3C15E22-3EBE-47D7-8356-6A9BD73E7D44}" srcOrd="0" destOrd="0" presId="urn:microsoft.com/office/officeart/2005/8/layout/venn1"/>
    <dgm:cxn modelId="{60C7FB77-2906-4EC7-8E2E-8EEEE6AEDF9E}" type="presOf" srcId="{E5EC73FD-D84E-4650-B7E0-DD5C2C53EF84}" destId="{0417F6E7-C9AB-4A6F-8EF7-8718980BCB6B}" srcOrd="0" destOrd="0" presId="urn:microsoft.com/office/officeart/2005/8/layout/venn1"/>
    <dgm:cxn modelId="{BF855193-64A9-438D-944C-2E16752B064B}" srcId="{60D4BD2A-1D5D-4BB6-A37A-91AF3311FC70}" destId="{E5EC73FD-D84E-4650-B7E0-DD5C2C53EF84}" srcOrd="0" destOrd="0" parTransId="{5E3152E2-709B-40FB-BEB3-91B39810C54B}" sibTransId="{48350096-42DD-4621-B974-B16E6FDC2F4B}"/>
    <dgm:cxn modelId="{20C76FDC-D41D-4D91-94B0-5D9DC9BCF097}" srcId="{60D4BD2A-1D5D-4BB6-A37A-91AF3311FC70}" destId="{A5813444-CD4C-4B9A-8FB2-6429452B151D}" srcOrd="1" destOrd="0" parTransId="{4EBF01A3-4DD5-43FE-9B58-06F5ACA3D87B}" sibTransId="{4B707441-A13B-479A-AE35-8FF3A28BE628}"/>
    <dgm:cxn modelId="{0EB2BBE5-C421-4775-B9C1-52122181AC8B}" srcId="{60D4BD2A-1D5D-4BB6-A37A-91AF3311FC70}" destId="{0A75AA74-3447-420A-A4B8-CD40F3B512C1}" srcOrd="2" destOrd="0" parTransId="{C805C4A1-CF3E-46D2-8F48-34CEA85CEB37}" sibTransId="{301A707D-0A8A-4AD1-A9E3-9F247D4DFA78}"/>
    <dgm:cxn modelId="{487989FB-B9EF-4179-AADC-60F0C4C73272}" type="presOf" srcId="{0A75AA74-3447-420A-A4B8-CD40F3B512C1}" destId="{FD3EF61A-D449-4746-9C75-4D1F963A773E}" srcOrd="1" destOrd="0" presId="urn:microsoft.com/office/officeart/2005/8/layout/venn1"/>
    <dgm:cxn modelId="{6F69BB70-BDCB-437C-A887-EDFABEC21EDB}" type="presParOf" srcId="{57C34A00-B61C-489A-B024-2092E42663A6}" destId="{0417F6E7-C9AB-4A6F-8EF7-8718980BCB6B}" srcOrd="0" destOrd="0" presId="urn:microsoft.com/office/officeart/2005/8/layout/venn1"/>
    <dgm:cxn modelId="{91A54F9C-3719-4F64-BA23-5E539C656259}" type="presParOf" srcId="{57C34A00-B61C-489A-B024-2092E42663A6}" destId="{1955E3C8-B859-454B-9947-BA5C6017FFEC}" srcOrd="1" destOrd="0" presId="urn:microsoft.com/office/officeart/2005/8/layout/venn1"/>
    <dgm:cxn modelId="{1C148D23-853D-4CED-8DB3-C60965319998}" type="presParOf" srcId="{57C34A00-B61C-489A-B024-2092E42663A6}" destId="{B3C15E22-3EBE-47D7-8356-6A9BD73E7D44}" srcOrd="2" destOrd="0" presId="urn:microsoft.com/office/officeart/2005/8/layout/venn1"/>
    <dgm:cxn modelId="{AE60C149-1BF8-4A7D-AAA9-DEEA8479D268}" type="presParOf" srcId="{57C34A00-B61C-489A-B024-2092E42663A6}" destId="{6B8AAB6C-8814-40AC-9428-72F1C430F34C}" srcOrd="3" destOrd="0" presId="urn:microsoft.com/office/officeart/2005/8/layout/venn1"/>
    <dgm:cxn modelId="{8E512F43-1A56-4E1A-8B63-658E887B1476}" type="presParOf" srcId="{57C34A00-B61C-489A-B024-2092E42663A6}" destId="{1D2304CA-1727-4F06-9903-F24D645EF13B}" srcOrd="4" destOrd="0" presId="urn:microsoft.com/office/officeart/2005/8/layout/venn1"/>
    <dgm:cxn modelId="{428D566D-FE0F-488F-9DDF-FE2231503707}" type="presParOf" srcId="{57C34A00-B61C-489A-B024-2092E42663A6}" destId="{FD3EF61A-D449-4746-9C75-4D1F963A773E}"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34464B-0252-45F1-BF8D-96D848A63585}">
      <dsp:nvSpPr>
        <dsp:cNvPr id="0" name=""/>
        <dsp:cNvSpPr/>
      </dsp:nvSpPr>
      <dsp:spPr>
        <a:xfrm>
          <a:off x="1141867" y="460835"/>
          <a:ext cx="3071448" cy="3071448"/>
        </a:xfrm>
        <a:prstGeom prst="blockArc">
          <a:avLst>
            <a:gd name="adj1" fmla="val 10800000"/>
            <a:gd name="adj2" fmla="val 16200000"/>
            <a:gd name="adj3" fmla="val 4637"/>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DC903FA-B753-47FF-A601-59465AD6FAAD}">
      <dsp:nvSpPr>
        <dsp:cNvPr id="0" name=""/>
        <dsp:cNvSpPr/>
      </dsp:nvSpPr>
      <dsp:spPr>
        <a:xfrm>
          <a:off x="1141867" y="460835"/>
          <a:ext cx="3071448" cy="3071448"/>
        </a:xfrm>
        <a:prstGeom prst="blockArc">
          <a:avLst>
            <a:gd name="adj1" fmla="val 5400000"/>
            <a:gd name="adj2" fmla="val 10800000"/>
            <a:gd name="adj3" fmla="val 4637"/>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52D0CF5-BA0E-477C-B4FB-4B6F610E7DC7}">
      <dsp:nvSpPr>
        <dsp:cNvPr id="0" name=""/>
        <dsp:cNvSpPr/>
      </dsp:nvSpPr>
      <dsp:spPr>
        <a:xfrm>
          <a:off x="1141867" y="460835"/>
          <a:ext cx="3071448" cy="3071448"/>
        </a:xfrm>
        <a:prstGeom prst="blockArc">
          <a:avLst>
            <a:gd name="adj1" fmla="val 0"/>
            <a:gd name="adj2" fmla="val 5400000"/>
            <a:gd name="adj3" fmla="val 463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2B0A3AA-CBA6-4635-B68E-5A2D2748F526}">
      <dsp:nvSpPr>
        <dsp:cNvPr id="0" name=""/>
        <dsp:cNvSpPr/>
      </dsp:nvSpPr>
      <dsp:spPr>
        <a:xfrm>
          <a:off x="1141867" y="460835"/>
          <a:ext cx="3071448" cy="3071448"/>
        </a:xfrm>
        <a:prstGeom prst="blockArc">
          <a:avLst>
            <a:gd name="adj1" fmla="val 16200000"/>
            <a:gd name="adj2" fmla="val 0"/>
            <a:gd name="adj3" fmla="val 4637"/>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DF3DF9F-E4D2-4B0D-BFB9-8B2FCFC34A4E}">
      <dsp:nvSpPr>
        <dsp:cNvPr id="0" name=""/>
        <dsp:cNvSpPr/>
      </dsp:nvSpPr>
      <dsp:spPr>
        <a:xfrm>
          <a:off x="1952170" y="1262908"/>
          <a:ext cx="1450842" cy="1467302"/>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GB" sz="2200" kern="1200" dirty="0"/>
            <a:t>Primary Care Service</a:t>
          </a:r>
        </a:p>
      </dsp:txBody>
      <dsp:txXfrm>
        <a:off x="2164641" y="1477789"/>
        <a:ext cx="1025900" cy="1037540"/>
      </dsp:txXfrm>
    </dsp:sp>
    <dsp:sp modelId="{93B2A9B3-33E4-4B36-A1BB-394A18EBD7A6}">
      <dsp:nvSpPr>
        <dsp:cNvPr id="0" name=""/>
        <dsp:cNvSpPr/>
      </dsp:nvSpPr>
      <dsp:spPr>
        <a:xfrm>
          <a:off x="2034865" y="-87805"/>
          <a:ext cx="1285451" cy="1168491"/>
        </a:xfrm>
        <a:prstGeom prst="ellipse">
          <a:avLst/>
        </a:prstGeom>
        <a:solidFill>
          <a:schemeClr val="accent2"/>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dirty="0"/>
            <a:t>Hospital In-reach Team</a:t>
          </a:r>
        </a:p>
      </dsp:txBody>
      <dsp:txXfrm>
        <a:off x="2223115" y="83317"/>
        <a:ext cx="908951" cy="826247"/>
      </dsp:txXfrm>
    </dsp:sp>
    <dsp:sp modelId="{A3A43298-6974-4A68-A1F4-A883774E0994}">
      <dsp:nvSpPr>
        <dsp:cNvPr id="0" name=""/>
        <dsp:cNvSpPr/>
      </dsp:nvSpPr>
      <dsp:spPr>
        <a:xfrm>
          <a:off x="3547970" y="1395856"/>
          <a:ext cx="1259480" cy="1201405"/>
        </a:xfrm>
        <a:prstGeom prst="ellipse">
          <a:avLst/>
        </a:prstGeom>
        <a:solidFill>
          <a:srgbClr val="FFC000"/>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t>Intermediate Care Service </a:t>
          </a:r>
        </a:p>
      </dsp:txBody>
      <dsp:txXfrm>
        <a:off x="3732417" y="1571798"/>
        <a:ext cx="890586" cy="849521"/>
      </dsp:txXfrm>
    </dsp:sp>
    <dsp:sp modelId="{5124E68B-0E88-4264-A563-394B40F3B1A5}">
      <dsp:nvSpPr>
        <dsp:cNvPr id="0" name=""/>
        <dsp:cNvSpPr/>
      </dsp:nvSpPr>
      <dsp:spPr>
        <a:xfrm>
          <a:off x="2106870" y="2913561"/>
          <a:ext cx="1141441" cy="1166236"/>
        </a:xfrm>
        <a:prstGeom prst="ellipse">
          <a:avLst/>
        </a:prstGeom>
        <a:solidFill>
          <a:schemeClr val="accent4">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Outreach Street Medicine Team</a:t>
          </a:r>
        </a:p>
      </dsp:txBody>
      <dsp:txXfrm>
        <a:off x="2274030" y="3084352"/>
        <a:ext cx="807121" cy="824654"/>
      </dsp:txXfrm>
    </dsp:sp>
    <dsp:sp modelId="{3E8F111F-D5BA-45DA-B4DF-3E414CBCEBA0}">
      <dsp:nvSpPr>
        <dsp:cNvPr id="0" name=""/>
        <dsp:cNvSpPr/>
      </dsp:nvSpPr>
      <dsp:spPr>
        <a:xfrm>
          <a:off x="601098" y="1395856"/>
          <a:ext cx="1152746" cy="1201405"/>
        </a:xfrm>
        <a:prstGeom prst="ellipse">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Wellbeing  Centre</a:t>
          </a:r>
        </a:p>
      </dsp:txBody>
      <dsp:txXfrm>
        <a:off x="769914" y="1571798"/>
        <a:ext cx="815114" cy="8495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17F6E7-C9AB-4A6F-8EF7-8718980BCB6B}">
      <dsp:nvSpPr>
        <dsp:cNvPr id="0" name=""/>
        <dsp:cNvSpPr/>
      </dsp:nvSpPr>
      <dsp:spPr>
        <a:xfrm>
          <a:off x="2651759" y="60959"/>
          <a:ext cx="2926080" cy="2926080"/>
        </a:xfrm>
        <a:prstGeom prst="ellipse">
          <a:avLst/>
        </a:prstGeom>
        <a:solidFill>
          <a:schemeClr val="accent2">
            <a:alpha val="5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en-GB" sz="2600" kern="1200" dirty="0"/>
            <a:t>Empowerment</a:t>
          </a:r>
        </a:p>
      </dsp:txBody>
      <dsp:txXfrm>
        <a:off x="3041903" y="573023"/>
        <a:ext cx="2145792" cy="1316736"/>
      </dsp:txXfrm>
    </dsp:sp>
    <dsp:sp modelId="{B3C15E22-3EBE-47D7-8356-6A9BD73E7D44}">
      <dsp:nvSpPr>
        <dsp:cNvPr id="0" name=""/>
        <dsp:cNvSpPr/>
      </dsp:nvSpPr>
      <dsp:spPr>
        <a:xfrm>
          <a:off x="3826766" y="1828809"/>
          <a:ext cx="2926080" cy="2926080"/>
        </a:xfrm>
        <a:prstGeom prst="ellipse">
          <a:avLst/>
        </a:prstGeom>
        <a:solidFill>
          <a:schemeClr val="accent3">
            <a:alpha val="5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en-GB" sz="2600" kern="1200" dirty="0"/>
            <a:t>Employee Ownership</a:t>
          </a:r>
        </a:p>
      </dsp:txBody>
      <dsp:txXfrm>
        <a:off x="4721659" y="2584713"/>
        <a:ext cx="1755648" cy="1609344"/>
      </dsp:txXfrm>
    </dsp:sp>
    <dsp:sp modelId="{1D2304CA-1727-4F06-9903-F24D645EF13B}">
      <dsp:nvSpPr>
        <dsp:cNvPr id="0" name=""/>
        <dsp:cNvSpPr/>
      </dsp:nvSpPr>
      <dsp:spPr>
        <a:xfrm>
          <a:off x="1595932" y="1889759"/>
          <a:ext cx="2926080" cy="2926080"/>
        </a:xfrm>
        <a:prstGeom prst="ellipse">
          <a:avLst/>
        </a:prstGeom>
        <a:solidFill>
          <a:schemeClr val="accent4">
            <a:alpha val="5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en-GB" sz="2600" kern="1200" dirty="0"/>
            <a:t>Co-designing services</a:t>
          </a:r>
        </a:p>
      </dsp:txBody>
      <dsp:txXfrm>
        <a:off x="1871471" y="2645663"/>
        <a:ext cx="1755648" cy="160934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25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6253"/>
          </a:xfrm>
          <a:prstGeom prst="rect">
            <a:avLst/>
          </a:prstGeom>
        </p:spPr>
        <p:txBody>
          <a:bodyPr vert="horz" lIns="91440" tIns="45720" rIns="91440" bIns="45720" rtlCol="0"/>
          <a:lstStyle>
            <a:lvl1pPr algn="r">
              <a:defRPr sz="1200"/>
            </a:lvl1pPr>
          </a:lstStyle>
          <a:p>
            <a:fld id="{925A024B-8CB8-445D-A7AF-C9BE9A65EBC7}" type="datetimeFigureOut">
              <a:rPr lang="en-GB" smtClean="0"/>
              <a:t>26/11/2020</a:t>
            </a:fld>
            <a:endParaRPr lang="en-GB"/>
          </a:p>
        </p:txBody>
      </p:sp>
      <p:sp>
        <p:nvSpPr>
          <p:cNvPr id="4" name="Footer Placeholder 3"/>
          <p:cNvSpPr>
            <a:spLocks noGrp="1"/>
          </p:cNvSpPr>
          <p:nvPr>
            <p:ph type="ftr" sz="quarter" idx="2"/>
          </p:nvPr>
        </p:nvSpPr>
        <p:spPr>
          <a:xfrm>
            <a:off x="0" y="9427075"/>
            <a:ext cx="2971800" cy="49625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427075"/>
            <a:ext cx="2971800" cy="496253"/>
          </a:xfrm>
          <a:prstGeom prst="rect">
            <a:avLst/>
          </a:prstGeom>
        </p:spPr>
        <p:txBody>
          <a:bodyPr vert="horz" lIns="91440" tIns="45720" rIns="91440" bIns="45720" rtlCol="0" anchor="b"/>
          <a:lstStyle>
            <a:lvl1pPr algn="r">
              <a:defRPr sz="1200"/>
            </a:lvl1pPr>
          </a:lstStyle>
          <a:p>
            <a:fld id="{EE51CF5C-E30E-4CD3-9F98-78705E629C24}" type="slidenum">
              <a:rPr lang="en-GB" smtClean="0"/>
              <a:t>‹#›</a:t>
            </a:fld>
            <a:endParaRPr lang="en-GB"/>
          </a:p>
        </p:txBody>
      </p:sp>
    </p:spTree>
    <p:extLst>
      <p:ext uri="{BB962C8B-B14F-4D97-AF65-F5344CB8AC3E}">
        <p14:creationId xmlns:p14="http://schemas.microsoft.com/office/powerpoint/2010/main" val="2280774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25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6253"/>
          </a:xfrm>
          <a:prstGeom prst="rect">
            <a:avLst/>
          </a:prstGeom>
        </p:spPr>
        <p:txBody>
          <a:bodyPr vert="horz" lIns="91440" tIns="45720" rIns="91440" bIns="45720" rtlCol="0"/>
          <a:lstStyle>
            <a:lvl1pPr algn="r">
              <a:defRPr sz="1200"/>
            </a:lvl1pPr>
          </a:lstStyle>
          <a:p>
            <a:fld id="{2A67D8AC-CB2A-49E2-A710-2091EA8E2873}" type="datetimeFigureOut">
              <a:rPr lang="en-GB" smtClean="0"/>
              <a:t>26/11/2020</a:t>
            </a:fld>
            <a:endParaRPr lang="en-GB"/>
          </a:p>
        </p:txBody>
      </p:sp>
      <p:sp>
        <p:nvSpPr>
          <p:cNvPr id="4" name="Slide Image Placeholder 3"/>
          <p:cNvSpPr>
            <a:spLocks noGrp="1" noRot="1" noChangeAspect="1"/>
          </p:cNvSpPr>
          <p:nvPr>
            <p:ph type="sldImg" idx="2"/>
          </p:nvPr>
        </p:nvSpPr>
        <p:spPr>
          <a:xfrm>
            <a:off x="949325" y="744538"/>
            <a:ext cx="4959350" cy="3721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14399"/>
            <a:ext cx="5486400" cy="446627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7075"/>
            <a:ext cx="2971800" cy="49625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27075"/>
            <a:ext cx="2971800" cy="496253"/>
          </a:xfrm>
          <a:prstGeom prst="rect">
            <a:avLst/>
          </a:prstGeom>
        </p:spPr>
        <p:txBody>
          <a:bodyPr vert="horz" lIns="91440" tIns="45720" rIns="91440" bIns="45720" rtlCol="0" anchor="b"/>
          <a:lstStyle>
            <a:lvl1pPr algn="r">
              <a:defRPr sz="1200"/>
            </a:lvl1pPr>
          </a:lstStyle>
          <a:p>
            <a:fld id="{1D0D7A3C-66AA-43BB-83A4-D10508235160}" type="slidenum">
              <a:rPr lang="en-GB" smtClean="0"/>
              <a:t>‹#›</a:t>
            </a:fld>
            <a:endParaRPr lang="en-GB"/>
          </a:p>
        </p:txBody>
      </p:sp>
    </p:spTree>
    <p:extLst>
      <p:ext uri="{BB962C8B-B14F-4D97-AF65-F5344CB8AC3E}">
        <p14:creationId xmlns:p14="http://schemas.microsoft.com/office/powerpoint/2010/main" val="4200866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59350" cy="3721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F5C87C1-F73C-4656-B23F-B15F151E2F95}" type="slidenum">
              <a:rPr lang="en-GB" smtClean="0"/>
              <a:t>1</a:t>
            </a:fld>
            <a:endParaRPr lang="en-GB"/>
          </a:p>
        </p:txBody>
      </p:sp>
    </p:spTree>
    <p:extLst>
      <p:ext uri="{BB962C8B-B14F-4D97-AF65-F5344CB8AC3E}">
        <p14:creationId xmlns:p14="http://schemas.microsoft.com/office/powerpoint/2010/main" val="3370323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44538"/>
            <a:ext cx="4959350" cy="37211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9B51060-9203-49CC-A6C6-30F2FFE7F326}" type="slidenum">
              <a:rPr lang="en-GB" smtClean="0"/>
              <a:t>2</a:t>
            </a:fld>
            <a:endParaRPr lang="en-GB"/>
          </a:p>
        </p:txBody>
      </p:sp>
    </p:spTree>
    <p:extLst>
      <p:ext uri="{BB962C8B-B14F-4D97-AF65-F5344CB8AC3E}">
        <p14:creationId xmlns:p14="http://schemas.microsoft.com/office/powerpoint/2010/main" val="3808247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F5C87C1-F73C-4656-B23F-B15F151E2F95}"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2746646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SMT: </a:t>
            </a:r>
          </a:p>
          <a:p>
            <a:pPr marL="171450" indent="-171450">
              <a:buFontTx/>
              <a:buChar char="-"/>
            </a:pPr>
            <a:r>
              <a:rPr lang="en-GB" baseline="0" dirty="0"/>
              <a:t>Nurse-led team</a:t>
            </a:r>
          </a:p>
          <a:p>
            <a:pPr marL="171450" indent="-171450">
              <a:buFontTx/>
              <a:buChar char="-"/>
            </a:pPr>
            <a:r>
              <a:rPr lang="en-GB" baseline="0" dirty="0"/>
              <a:t>‘Seeing people in their own reality’</a:t>
            </a:r>
          </a:p>
          <a:p>
            <a:pPr marL="171450" indent="-171450">
              <a:buFontTx/>
              <a:buChar char="-"/>
            </a:pPr>
            <a:r>
              <a:rPr lang="en-GB" baseline="0" dirty="0"/>
              <a:t>Various projects throughout the city, collaboration with other agencies</a:t>
            </a:r>
          </a:p>
          <a:p>
            <a:pPr marL="171450" indent="-171450">
              <a:buFontTx/>
              <a:buChar char="-"/>
            </a:pPr>
            <a:r>
              <a:rPr lang="en-GB" baseline="0" dirty="0"/>
              <a:t>Street medicine bus, volunteer drivers</a:t>
            </a:r>
          </a:p>
          <a:p>
            <a:pPr marL="171450" indent="-171450">
              <a:buFontTx/>
              <a:buChar char="-"/>
            </a:pPr>
            <a:r>
              <a:rPr lang="en-GB" baseline="0" dirty="0" err="1"/>
              <a:t>SystmOne</a:t>
            </a:r>
            <a:r>
              <a:rPr lang="en-GB" baseline="0" dirty="0"/>
              <a:t> module – seeing patients safely</a:t>
            </a:r>
          </a:p>
          <a:p>
            <a:pPr marL="171450" indent="-171450">
              <a:buFontTx/>
              <a:buChar char="-"/>
            </a:pPr>
            <a:endParaRPr lang="en-GB" baseline="0" dirty="0"/>
          </a:p>
          <a:p>
            <a:pPr marL="171450" indent="-171450">
              <a:buFontTx/>
              <a:buChar char="-"/>
            </a:pPr>
            <a:r>
              <a:rPr lang="en-GB" b="1" baseline="0" dirty="0"/>
              <a:t>Pathway:</a:t>
            </a:r>
          </a:p>
          <a:p>
            <a:pPr marL="171450" indent="-171450">
              <a:buFontTx/>
              <a:buChar char="-"/>
            </a:pPr>
            <a:r>
              <a:rPr lang="en-GB" baseline="0" dirty="0"/>
              <a:t>Team came out of the London pathway model</a:t>
            </a:r>
          </a:p>
          <a:p>
            <a:pPr marL="171450" indent="-171450">
              <a:buFontTx/>
              <a:buChar char="-"/>
            </a:pPr>
            <a:r>
              <a:rPr lang="en-GB" baseline="0" dirty="0"/>
              <a:t>Comprised of 2 nurses, part-time GP , MH nurse and a care navigator</a:t>
            </a:r>
          </a:p>
          <a:p>
            <a:pPr marL="171450" indent="-171450">
              <a:buFontTx/>
              <a:buChar char="-"/>
            </a:pPr>
            <a:r>
              <a:rPr lang="en-GB" baseline="0" dirty="0"/>
              <a:t>Hospital in-reach and management plans for safer and more effective discharge</a:t>
            </a:r>
          </a:p>
          <a:p>
            <a:pPr marL="171450" indent="-171450">
              <a:buFontTx/>
              <a:buChar char="-"/>
            </a:pPr>
            <a:r>
              <a:rPr lang="en-GB" baseline="0" dirty="0"/>
              <a:t>Feeds into BRICSS – continued care</a:t>
            </a:r>
          </a:p>
          <a:p>
            <a:pPr marL="171450" indent="-171450">
              <a:buFontTx/>
              <a:buChar char="-"/>
            </a:pPr>
            <a:endParaRPr lang="en-GB" baseline="0" dirty="0"/>
          </a:p>
          <a:p>
            <a:pPr marL="171450" indent="-171450">
              <a:buFontTx/>
              <a:buChar char="-"/>
            </a:pPr>
            <a:r>
              <a:rPr lang="en-GB" b="1" baseline="0" dirty="0"/>
              <a:t>BRICSS:</a:t>
            </a:r>
          </a:p>
          <a:p>
            <a:pPr marL="171450" indent="-171450">
              <a:buFontTx/>
              <a:buChar char="-"/>
            </a:pPr>
            <a:r>
              <a:rPr lang="en-GB" baseline="0" dirty="0"/>
              <a:t>14 bed intermediate care facility in partnership Horton Housing</a:t>
            </a:r>
          </a:p>
          <a:p>
            <a:pPr marL="171450" indent="-171450">
              <a:buFontTx/>
              <a:buChar char="-"/>
            </a:pPr>
            <a:r>
              <a:rPr lang="en-GB" baseline="0" dirty="0"/>
              <a:t>Health and social care collaboration with optimum outcomes for patients</a:t>
            </a:r>
          </a:p>
          <a:p>
            <a:pPr marL="171450" indent="-171450">
              <a:buFontTx/>
              <a:buChar char="-"/>
            </a:pPr>
            <a:r>
              <a:rPr lang="en-GB" baseline="0" dirty="0"/>
              <a:t>Patients with complex needs –addiction, physical health problems, mental health problems, palliative care</a:t>
            </a:r>
          </a:p>
          <a:p>
            <a:pPr marL="171450" indent="-171450">
              <a:buFontTx/>
              <a:buChar char="-"/>
            </a:pPr>
            <a:r>
              <a:rPr lang="en-GB" baseline="0" dirty="0"/>
              <a:t>Safe environment for recovery and prescribing</a:t>
            </a:r>
          </a:p>
          <a:p>
            <a:pPr marL="171450" indent="-171450">
              <a:buFontTx/>
              <a:buChar char="-"/>
            </a:pPr>
            <a:r>
              <a:rPr lang="en-GB" baseline="0" dirty="0"/>
              <a:t>MDT approach – DNS, </a:t>
            </a:r>
            <a:r>
              <a:rPr lang="en-GB" baseline="0" dirty="0" err="1"/>
              <a:t>macmillan</a:t>
            </a:r>
            <a:r>
              <a:rPr lang="en-GB" baseline="0" dirty="0"/>
              <a:t> nurses, WYFI, SMS</a:t>
            </a:r>
          </a:p>
          <a:p>
            <a:pPr marL="171450" indent="-171450">
              <a:buFontTx/>
              <a:buChar char="-"/>
            </a:pPr>
            <a:endParaRPr lang="en-GB" baseline="0" dirty="0"/>
          </a:p>
          <a:p>
            <a:pPr marL="171450" indent="-171450">
              <a:buFontTx/>
              <a:buChar char="-"/>
            </a:pPr>
            <a:r>
              <a:rPr lang="en-GB" b="1" baseline="0" dirty="0"/>
              <a:t>TLC:</a:t>
            </a:r>
          </a:p>
          <a:p>
            <a:pPr marL="171450" indent="-171450">
              <a:buFontTx/>
              <a:buChar char="-"/>
            </a:pPr>
            <a:r>
              <a:rPr lang="en-GB" baseline="0" dirty="0"/>
              <a:t>Partnership with 4women  project </a:t>
            </a:r>
          </a:p>
          <a:p>
            <a:pPr marL="171450" indent="-171450">
              <a:buFontTx/>
              <a:buChar char="-"/>
            </a:pPr>
            <a:r>
              <a:rPr lang="en-GB" baseline="0" dirty="0"/>
              <a:t>For street sex working women with female only professionals presents</a:t>
            </a:r>
          </a:p>
          <a:p>
            <a:pPr marL="171450" indent="-171450">
              <a:buFontTx/>
              <a:buChar char="-"/>
            </a:pPr>
            <a:r>
              <a:rPr lang="en-GB" baseline="0" dirty="0"/>
              <a:t>GP nurse, physical health nurse, mental health nurse, sexual health nurses</a:t>
            </a:r>
          </a:p>
          <a:p>
            <a:pPr marL="171450" indent="-171450">
              <a:buFontTx/>
              <a:buChar char="-"/>
            </a:pPr>
            <a:r>
              <a:rPr lang="en-GB" baseline="0" dirty="0"/>
              <a:t>tea coffee chocolate and toiletries</a:t>
            </a:r>
          </a:p>
          <a:p>
            <a:pPr marL="171450" indent="-171450">
              <a:buFontTx/>
              <a:buChar char="-"/>
            </a:pPr>
            <a:r>
              <a:rPr lang="en-GB" baseline="0" dirty="0"/>
              <a:t>Rapport and trust, safety</a:t>
            </a:r>
          </a:p>
          <a:p>
            <a:pPr marL="171450" indent="-171450">
              <a:buFontTx/>
              <a:buChar char="-"/>
            </a:pPr>
            <a:endParaRPr lang="en-GB" b="1" baseline="0" dirty="0"/>
          </a:p>
          <a:p>
            <a:pPr marL="171450" indent="-171450">
              <a:buFontTx/>
              <a:buChar char="-"/>
            </a:pPr>
            <a:r>
              <a:rPr lang="en-GB" b="1" baseline="0" dirty="0"/>
              <a:t>Wellbeing centre:</a:t>
            </a:r>
          </a:p>
          <a:p>
            <a:pPr marL="171450" indent="-171450">
              <a:buFontTx/>
              <a:buChar char="-"/>
            </a:pPr>
            <a:r>
              <a:rPr lang="en-GB" baseline="0" dirty="0"/>
              <a:t>BLF funding</a:t>
            </a:r>
          </a:p>
          <a:p>
            <a:pPr marL="171450" indent="-171450">
              <a:buFontTx/>
              <a:buChar char="-"/>
            </a:pPr>
            <a:r>
              <a:rPr lang="en-GB" baseline="0" dirty="0"/>
              <a:t>Opened in April this year</a:t>
            </a:r>
          </a:p>
          <a:p>
            <a:pPr marL="171450" indent="-171450">
              <a:buFontTx/>
              <a:buChar char="-"/>
            </a:pPr>
            <a:r>
              <a:rPr lang="en-GB" baseline="0" dirty="0"/>
              <a:t>Advancing the health and wellbeing model to engage in the wider determinants of health affecting our population – the causes of causes</a:t>
            </a:r>
          </a:p>
          <a:p>
            <a:pPr marL="171450" indent="-171450">
              <a:buFontTx/>
              <a:buChar char="-"/>
            </a:pPr>
            <a:r>
              <a:rPr lang="en-GB" baseline="0" dirty="0"/>
              <a:t>holistic care model incorporating social prescribing </a:t>
            </a:r>
          </a:p>
          <a:p>
            <a:pPr marL="171450" indent="-171450">
              <a:buFontTx/>
              <a:buChar char="-"/>
            </a:pPr>
            <a:r>
              <a:rPr lang="en-GB" baseline="0" dirty="0"/>
              <a:t>Focus on education, prevention, self-care &amp; empowering communities</a:t>
            </a:r>
          </a:p>
          <a:p>
            <a:pPr marL="171450" indent="-171450">
              <a:buFontTx/>
              <a:buChar char="-"/>
            </a:pPr>
            <a:r>
              <a:rPr lang="en-GB" baseline="0" dirty="0"/>
              <a:t>Current classes include: SMART Recovery, ESOL (English language), living well with a long term condition, cook &amp; eat, debt management advice, homework club for RAS children </a:t>
            </a:r>
          </a:p>
          <a:p>
            <a:pPr marL="171450" indent="-171450">
              <a:buFontTx/>
              <a:buChar char="-"/>
            </a:pPr>
            <a:endParaRPr lang="en-GB" baseline="0" dirty="0"/>
          </a:p>
          <a:p>
            <a:pPr marL="171450" indent="-171450">
              <a:buFontTx/>
              <a:buChar char="-"/>
            </a:pPr>
            <a:endParaRPr lang="en-GB" baseline="0" dirty="0"/>
          </a:p>
          <a:p>
            <a:pPr marL="0" indent="0">
              <a:buFontTx/>
              <a:buNone/>
            </a:pPr>
            <a:endParaRPr lang="en-GB" dirty="0"/>
          </a:p>
        </p:txBody>
      </p:sp>
      <p:sp>
        <p:nvSpPr>
          <p:cNvPr id="4" name="Slide Number Placeholder 3"/>
          <p:cNvSpPr>
            <a:spLocks noGrp="1"/>
          </p:cNvSpPr>
          <p:nvPr>
            <p:ph type="sldNum" sz="quarter" idx="10"/>
          </p:nvPr>
        </p:nvSpPr>
        <p:spPr/>
        <p:txBody>
          <a:bodyPr/>
          <a:lstStyle/>
          <a:p>
            <a:fld id="{BF5C87C1-F73C-4656-B23F-B15F151E2F95}"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2133294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a:p>
          <a:p>
            <a:pPr marL="171450" indent="-171450">
              <a:buFontTx/>
              <a:buChar char="-"/>
            </a:pPr>
            <a:r>
              <a:rPr lang="en-GB" dirty="0"/>
              <a:t>Empowerment</a:t>
            </a:r>
          </a:p>
          <a:p>
            <a:pPr marL="171450" indent="-171450">
              <a:buFontTx/>
              <a:buChar char="-"/>
            </a:pPr>
            <a:r>
              <a:rPr lang="en-GB" dirty="0"/>
              <a:t> – crisis to futures for patients</a:t>
            </a:r>
          </a:p>
          <a:p>
            <a:pPr marL="171450" indent="-171450">
              <a:buFontTx/>
              <a:buChar char="-"/>
            </a:pPr>
            <a:r>
              <a:rPr lang="en-GB" dirty="0"/>
              <a:t>- Sir Michael Marmot: ‘Empowerment of individuals and communities is absolutely central. Getting the community involved in organising their own destiny has got to be a key part of it’</a:t>
            </a:r>
          </a:p>
          <a:p>
            <a:pPr marL="171450" indent="-171450">
              <a:buFontTx/>
              <a:buChar char="-"/>
            </a:pPr>
            <a:r>
              <a:rPr lang="en-GB" dirty="0"/>
              <a:t>Enabling our patients to regain their rightful place in society, whether they have been homeless or refugee</a:t>
            </a:r>
          </a:p>
          <a:p>
            <a:pPr marL="171450" indent="-171450">
              <a:buFontTx/>
              <a:buChar char="-"/>
            </a:pPr>
            <a:endParaRPr lang="en-GB" dirty="0"/>
          </a:p>
          <a:p>
            <a:pPr marL="171450" indent="-171450">
              <a:buFontTx/>
              <a:buChar char="-"/>
            </a:pPr>
            <a:r>
              <a:rPr lang="en-GB" dirty="0"/>
              <a:t>Co-designing of services:</a:t>
            </a:r>
          </a:p>
          <a:p>
            <a:pPr marL="171450" indent="-171450">
              <a:buFontTx/>
              <a:buChar char="-"/>
            </a:pPr>
            <a:r>
              <a:rPr lang="en-GB" dirty="0"/>
              <a:t>Experts by Experience</a:t>
            </a:r>
          </a:p>
          <a:p>
            <a:pPr marL="171450" indent="-171450">
              <a:buFontTx/>
              <a:buChar char="-"/>
            </a:pPr>
            <a:r>
              <a:rPr lang="en-GB" dirty="0"/>
              <a:t>Peer-to-peer consultation in design and delivery of services</a:t>
            </a:r>
          </a:p>
          <a:p>
            <a:pPr marL="171450" indent="-171450">
              <a:buFontTx/>
              <a:buChar char="-"/>
            </a:pPr>
            <a:r>
              <a:rPr lang="en-GB" dirty="0"/>
              <a:t>Links to academia and academic research</a:t>
            </a:r>
          </a:p>
          <a:p>
            <a:pPr marL="0" indent="0">
              <a:buFontTx/>
              <a:buNone/>
            </a:pPr>
            <a:endParaRPr lang="en-GB" dirty="0"/>
          </a:p>
        </p:txBody>
      </p:sp>
      <p:sp>
        <p:nvSpPr>
          <p:cNvPr id="4" name="Slide Number Placeholder 3"/>
          <p:cNvSpPr>
            <a:spLocks noGrp="1"/>
          </p:cNvSpPr>
          <p:nvPr>
            <p:ph type="sldNum" sz="quarter" idx="10"/>
          </p:nvPr>
        </p:nvSpPr>
        <p:spPr/>
        <p:txBody>
          <a:bodyPr/>
          <a:lstStyle/>
          <a:p>
            <a:fld id="{BF5C87C1-F73C-4656-B23F-B15F151E2F95}"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074762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Empowerment</a:t>
            </a:r>
          </a:p>
          <a:p>
            <a:r>
              <a:rPr lang="en-GB" baseline="0" dirty="0"/>
              <a:t> – crisis to futures for patients</a:t>
            </a:r>
          </a:p>
          <a:p>
            <a:r>
              <a:rPr lang="en-GB" baseline="0" dirty="0"/>
              <a:t>- Sir Michael Marmot: ‘</a:t>
            </a:r>
            <a:r>
              <a:rPr lang="en-GB" sz="1200" b="0" i="1" u="none" strike="noStrike" kern="1200" dirty="0">
                <a:solidFill>
                  <a:schemeClr val="tx1"/>
                </a:solidFill>
                <a:effectLst/>
                <a:latin typeface="+mn-lt"/>
                <a:ea typeface="+mn-ea"/>
                <a:cs typeface="+mn-cs"/>
              </a:rPr>
              <a:t>Empowerment of individuals and communities is absolutely central. Getting the community involved in organising their own destiny has got to be a key part of it’</a:t>
            </a:r>
            <a:endParaRPr lang="en-GB" i="1" baseline="0" dirty="0"/>
          </a:p>
          <a:p>
            <a:pPr marL="171450" indent="-171450">
              <a:buFontTx/>
              <a:buChar char="-"/>
            </a:pPr>
            <a:r>
              <a:rPr lang="en-GB" baseline="0" dirty="0"/>
              <a:t>Enabling our patients to regain their rightful place in society, whether they have been homeless or refugee</a:t>
            </a:r>
          </a:p>
          <a:p>
            <a:pPr marL="0" indent="0">
              <a:buFontTx/>
              <a:buNone/>
            </a:pPr>
            <a:endParaRPr lang="en-GB" baseline="0" dirty="0"/>
          </a:p>
          <a:p>
            <a:pPr marL="0" indent="0">
              <a:buFontTx/>
              <a:buNone/>
            </a:pPr>
            <a:r>
              <a:rPr lang="en-GB" baseline="0" dirty="0"/>
              <a:t>Co-designing of services:</a:t>
            </a:r>
          </a:p>
          <a:p>
            <a:pPr marL="171450" indent="-171450">
              <a:buFontTx/>
              <a:buChar char="-"/>
            </a:pPr>
            <a:r>
              <a:rPr lang="en-GB" baseline="0" dirty="0"/>
              <a:t>Experts by Experience</a:t>
            </a:r>
          </a:p>
          <a:p>
            <a:pPr marL="171450" indent="-171450">
              <a:buFontTx/>
              <a:buChar char="-"/>
            </a:pPr>
            <a:r>
              <a:rPr lang="en-GB" baseline="0" dirty="0"/>
              <a:t>Peer-to-peer consultation in design and delivery of services</a:t>
            </a:r>
          </a:p>
          <a:p>
            <a:pPr marL="171450" indent="-171450">
              <a:buFontTx/>
              <a:buChar char="-"/>
            </a:pPr>
            <a:r>
              <a:rPr lang="en-GB" baseline="0" dirty="0"/>
              <a:t>Links to academia and academic research</a:t>
            </a:r>
          </a:p>
          <a:p>
            <a:pPr marL="0" indent="0">
              <a:buFontTx/>
              <a:buNone/>
            </a:pPr>
            <a:endParaRPr lang="en-GB" baseline="0" dirty="0"/>
          </a:p>
          <a:p>
            <a:pPr marL="0" indent="0">
              <a:buFontTx/>
              <a:buNone/>
            </a:pPr>
            <a:r>
              <a:rPr lang="en-GB" baseline="0" dirty="0"/>
              <a:t>Employee ownership:</a:t>
            </a:r>
          </a:p>
          <a:p>
            <a:pPr marL="171450" indent="-171450">
              <a:buFontTx/>
              <a:buChar char="-"/>
            </a:pPr>
            <a:r>
              <a:rPr lang="en-GB" baseline="0" dirty="0"/>
              <a:t>EOA</a:t>
            </a:r>
          </a:p>
          <a:p>
            <a:pPr marL="171450" indent="-171450">
              <a:buFontTx/>
              <a:buChar char="-"/>
            </a:pPr>
            <a:r>
              <a:rPr lang="en-GB" baseline="0" dirty="0"/>
              <a:t>Staff consultation, staff surveys</a:t>
            </a:r>
          </a:p>
          <a:p>
            <a:pPr marL="171450" indent="-171450">
              <a:buFontTx/>
              <a:buChar char="-"/>
            </a:pPr>
            <a:r>
              <a:rPr lang="en-GB" baseline="0" dirty="0"/>
              <a:t>Equal voices</a:t>
            </a:r>
          </a:p>
          <a:p>
            <a:pPr marL="171450" indent="-171450">
              <a:buFontTx/>
              <a:buChar char="-"/>
            </a:pPr>
            <a:endParaRPr lang="en-GB" baseline="0" dirty="0"/>
          </a:p>
          <a:p>
            <a:pPr marL="171450" indent="-171450">
              <a:buFontTx/>
              <a:buChar char="-"/>
            </a:pPr>
            <a:r>
              <a:rPr lang="en-GB" baseline="0" dirty="0"/>
              <a:t>One piece of advice moving forward: make commissioners a offer they can’t refuse</a:t>
            </a:r>
          </a:p>
        </p:txBody>
      </p:sp>
      <p:sp>
        <p:nvSpPr>
          <p:cNvPr id="4" name="Slide Number Placeholder 3"/>
          <p:cNvSpPr>
            <a:spLocks noGrp="1"/>
          </p:cNvSpPr>
          <p:nvPr>
            <p:ph type="sldNum" sz="quarter" idx="10"/>
          </p:nvPr>
        </p:nvSpPr>
        <p:spPr/>
        <p:txBody>
          <a:bodyPr/>
          <a:lstStyle/>
          <a:p>
            <a:fld id="{BF5C87C1-F73C-4656-B23F-B15F151E2F95}"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835232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F5C87C1-F73C-4656-B23F-B15F151E2F95}" type="slidenum">
              <a:rPr lang="en-GB" smtClean="0"/>
              <a:t>10</a:t>
            </a:fld>
            <a:endParaRPr lang="en-GB"/>
          </a:p>
        </p:txBody>
      </p:sp>
    </p:spTree>
    <p:extLst>
      <p:ext uri="{BB962C8B-B14F-4D97-AF65-F5344CB8AC3E}">
        <p14:creationId xmlns:p14="http://schemas.microsoft.com/office/powerpoint/2010/main" val="2282469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97DCF3-625C-4D0B-8C6F-DE9639F7F1B4}" type="datetimeFigureOut">
              <a:rPr lang="en-GB" smtClean="0"/>
              <a:pPr/>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4938D6-35B2-48A0-91C4-940138B98AA9}" type="slidenum">
              <a:rPr lang="en-GB" smtClean="0"/>
              <a:pPr/>
              <a:t>‹#›</a:t>
            </a:fld>
            <a:endParaRPr lang="en-GB"/>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8175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97DCF3-625C-4D0B-8C6F-DE9639F7F1B4}" type="datetimeFigureOut">
              <a:rPr lang="en-GB" smtClean="0"/>
              <a:pPr/>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4938D6-35B2-48A0-91C4-940138B98AA9}" type="slidenum">
              <a:rPr lang="en-GB" smtClean="0"/>
              <a:pPr/>
              <a:t>‹#›</a:t>
            </a:fld>
            <a:endParaRPr lang="en-GB"/>
          </a:p>
        </p:txBody>
      </p:sp>
    </p:spTree>
    <p:extLst>
      <p:ext uri="{BB962C8B-B14F-4D97-AF65-F5344CB8AC3E}">
        <p14:creationId xmlns:p14="http://schemas.microsoft.com/office/powerpoint/2010/main" val="1684059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97DCF3-625C-4D0B-8C6F-DE9639F7F1B4}" type="datetimeFigureOut">
              <a:rPr lang="en-GB" smtClean="0"/>
              <a:pPr/>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4938D6-35B2-48A0-91C4-940138B98AA9}" type="slidenum">
              <a:rPr lang="en-GB" smtClean="0"/>
              <a:pPr/>
              <a:t>‹#›</a:t>
            </a:fld>
            <a:endParaRPr lang="en-GB"/>
          </a:p>
        </p:txBody>
      </p:sp>
    </p:spTree>
    <p:extLst>
      <p:ext uri="{BB962C8B-B14F-4D97-AF65-F5344CB8AC3E}">
        <p14:creationId xmlns:p14="http://schemas.microsoft.com/office/powerpoint/2010/main" val="525750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97DCF3-625C-4D0B-8C6F-DE9639F7F1B4}" type="datetimeFigureOut">
              <a:rPr lang="en-GB" smtClean="0"/>
              <a:pPr/>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4938D6-35B2-48A0-91C4-940138B98AA9}" type="slidenum">
              <a:rPr lang="en-GB" smtClean="0"/>
              <a:pPr/>
              <a:t>‹#›</a:t>
            </a:fld>
            <a:endParaRPr lang="en-GB"/>
          </a:p>
        </p:txBody>
      </p:sp>
    </p:spTree>
    <p:extLst>
      <p:ext uri="{BB962C8B-B14F-4D97-AF65-F5344CB8AC3E}">
        <p14:creationId xmlns:p14="http://schemas.microsoft.com/office/powerpoint/2010/main" val="2794823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97DCF3-625C-4D0B-8C6F-DE9639F7F1B4}" type="datetimeFigureOut">
              <a:rPr lang="en-GB" smtClean="0"/>
              <a:pPr/>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4938D6-35B2-48A0-91C4-940138B98AA9}" type="slidenum">
              <a:rPr lang="en-GB" smtClean="0"/>
              <a:pPr/>
              <a:t>‹#›</a:t>
            </a:fld>
            <a:endParaRPr lang="en-GB"/>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63122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97DCF3-625C-4D0B-8C6F-DE9639F7F1B4}" type="datetimeFigureOut">
              <a:rPr lang="en-GB" smtClean="0"/>
              <a:pPr/>
              <a:t>26/11/2020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4938D6-35B2-48A0-91C4-940138B98AA9}" type="slidenum">
              <a:rPr lang="en-GB" smtClean="0"/>
              <a:pPr/>
              <a:t>‹#›</a:t>
            </a:fld>
            <a:endParaRPr lang="en-GB"/>
          </a:p>
        </p:txBody>
      </p:sp>
    </p:spTree>
    <p:extLst>
      <p:ext uri="{BB962C8B-B14F-4D97-AF65-F5344CB8AC3E}">
        <p14:creationId xmlns:p14="http://schemas.microsoft.com/office/powerpoint/2010/main" val="1198637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97DCF3-625C-4D0B-8C6F-DE9639F7F1B4}" type="datetimeFigureOut">
              <a:rPr lang="en-GB" smtClean="0"/>
              <a:pPr/>
              <a:t>26/11/2020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34938D6-35B2-48A0-91C4-940138B98AA9}" type="slidenum">
              <a:rPr lang="en-GB" smtClean="0"/>
              <a:pPr/>
              <a:t>‹#›</a:t>
            </a:fld>
            <a:endParaRPr lang="en-GB"/>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601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A97DCF3-625C-4D0B-8C6F-DE9639F7F1B4}" type="datetimeFigureOut">
              <a:rPr lang="en-GB" smtClean="0"/>
              <a:pPr/>
              <a:t>26/11/2020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34938D6-35B2-48A0-91C4-940138B98AA9}" type="slidenum">
              <a:rPr lang="en-GB" smtClean="0"/>
              <a:pPr/>
              <a:t>‹#›</a:t>
            </a:fld>
            <a:endParaRPr lang="en-GB"/>
          </a:p>
        </p:txBody>
      </p:sp>
    </p:spTree>
    <p:extLst>
      <p:ext uri="{BB962C8B-B14F-4D97-AF65-F5344CB8AC3E}">
        <p14:creationId xmlns:p14="http://schemas.microsoft.com/office/powerpoint/2010/main" val="1907122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7DCF3-625C-4D0B-8C6F-DE9639F7F1B4}" type="datetimeFigureOut">
              <a:rPr lang="en-GB" smtClean="0"/>
              <a:pPr/>
              <a:t>26/11/2020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34938D6-35B2-48A0-91C4-940138B98AA9}" type="slidenum">
              <a:rPr lang="en-GB" smtClean="0"/>
              <a:pPr/>
              <a:t>‹#›</a:t>
            </a:fld>
            <a:endParaRPr lang="en-GB"/>
          </a:p>
        </p:txBody>
      </p:sp>
    </p:spTree>
    <p:extLst>
      <p:ext uri="{BB962C8B-B14F-4D97-AF65-F5344CB8AC3E}">
        <p14:creationId xmlns:p14="http://schemas.microsoft.com/office/powerpoint/2010/main" val="46207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97DCF3-625C-4D0B-8C6F-DE9639F7F1B4}" type="datetimeFigureOut">
              <a:rPr lang="en-GB" smtClean="0"/>
              <a:pPr/>
              <a:t>26/11/2020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4938D6-35B2-48A0-91C4-940138B98AA9}" type="slidenum">
              <a:rPr lang="en-GB" smtClean="0"/>
              <a:pPr/>
              <a:t>‹#›</a:t>
            </a:fld>
            <a:endParaRPr lang="en-GB"/>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8223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97DCF3-625C-4D0B-8C6F-DE9639F7F1B4}" type="datetimeFigureOut">
              <a:rPr lang="en-GB" smtClean="0"/>
              <a:pPr/>
              <a:t>26/11/2020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4938D6-35B2-48A0-91C4-940138B98AA9}" type="slidenum">
              <a:rPr lang="en-GB" smtClean="0"/>
              <a:pPr/>
              <a:t>‹#›</a:t>
            </a:fld>
            <a:endParaRPr lang="en-GB"/>
          </a:p>
        </p:txBody>
      </p:sp>
    </p:spTree>
    <p:extLst>
      <p:ext uri="{BB962C8B-B14F-4D97-AF65-F5344CB8AC3E}">
        <p14:creationId xmlns:p14="http://schemas.microsoft.com/office/powerpoint/2010/main" val="239326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A97DCF3-625C-4D0B-8C6F-DE9639F7F1B4}" type="datetimeFigureOut">
              <a:rPr lang="en-GB" smtClean="0"/>
              <a:pPr/>
              <a:t>26/11/2020</a:t>
            </a:fld>
            <a:endParaRPr lang="en-GB"/>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GB"/>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34938D6-35B2-48A0-91C4-940138B98AA9}" type="slidenum">
              <a:rPr lang="en-GB" smtClean="0"/>
              <a:pPr/>
              <a:t>‹#›</a:t>
            </a:fld>
            <a:endParaRPr lang="en-GB"/>
          </a:p>
        </p:txBody>
      </p:sp>
    </p:spTree>
    <p:extLst>
      <p:ext uri="{BB962C8B-B14F-4D97-AF65-F5344CB8AC3E}">
        <p14:creationId xmlns:p14="http://schemas.microsoft.com/office/powerpoint/2010/main" val="24876133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4400" dirty="0"/>
              <a:t>Integrated care model For Vulnerable Patients in primary care</a:t>
            </a:r>
          </a:p>
        </p:txBody>
      </p:sp>
      <p:sp>
        <p:nvSpPr>
          <p:cNvPr id="3" name="Subtitle 2"/>
          <p:cNvSpPr>
            <a:spLocks noGrp="1"/>
          </p:cNvSpPr>
          <p:nvPr>
            <p:ph type="subTitle" idx="1"/>
          </p:nvPr>
        </p:nvSpPr>
        <p:spPr/>
        <p:txBody>
          <a:bodyPr/>
          <a:lstStyle/>
          <a:p>
            <a:r>
              <a:rPr lang="en-GB" dirty="0"/>
              <a:t>Gina Rowlands</a:t>
            </a:r>
          </a:p>
          <a:p>
            <a:r>
              <a:rPr lang="en-GB" dirty="0"/>
              <a:t>Managing Director</a:t>
            </a:r>
          </a:p>
          <a:p>
            <a:r>
              <a:rPr lang="en-GB" dirty="0"/>
              <a:t>Bevan Healthcare CIC</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06704" y="4005064"/>
            <a:ext cx="2415453" cy="2204864"/>
          </a:xfrm>
          <a:prstGeom prst="rect">
            <a:avLst/>
          </a:prstGeom>
        </p:spPr>
      </p:pic>
      <p:pic>
        <p:nvPicPr>
          <p:cNvPr id="1026"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8929" t="25572" r="17195" b="23857"/>
          <a:stretch/>
        </p:blipFill>
        <p:spPr bwMode="auto">
          <a:xfrm>
            <a:off x="7814431" y="595878"/>
            <a:ext cx="910796" cy="5408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6650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7564" y="3933056"/>
            <a:ext cx="7848872" cy="1477328"/>
          </a:xfrm>
          <a:prstGeom prst="rect">
            <a:avLst/>
          </a:prstGeom>
        </p:spPr>
        <p:txBody>
          <a:bodyPr wrap="square">
            <a:spAutoFit/>
          </a:bodyPr>
          <a:lstStyle/>
          <a:p>
            <a:r>
              <a:rPr lang="en-GB" dirty="0">
                <a:cs typeface="JasmineUPC" panose="02020603050405020304" pitchFamily="18" charset="-34"/>
              </a:rPr>
              <a:t>“We should take pride in the fact that despite our financial and economic uncertainties, we are still able to do the most civilized thing in the world, put the welfare of the sick in front of every other consideration”</a:t>
            </a:r>
          </a:p>
          <a:p>
            <a:endParaRPr lang="en-GB" dirty="0">
              <a:cs typeface="JasmineUPC" panose="02020603050405020304" pitchFamily="18" charset="-34"/>
            </a:endParaRPr>
          </a:p>
          <a:p>
            <a:r>
              <a:rPr lang="en-GB" dirty="0">
                <a:cs typeface="JasmineUPC" panose="02020603050405020304" pitchFamily="18" charset="-34"/>
              </a:rPr>
              <a:t>    Aneurin Bevan, February 1948</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1840" y="1058578"/>
            <a:ext cx="2415453" cy="2204864"/>
          </a:xfrm>
          <a:prstGeom prst="rect">
            <a:avLst/>
          </a:prstGeom>
        </p:spPr>
      </p:pic>
      <p:sp>
        <p:nvSpPr>
          <p:cNvPr id="2" name="TextBox 1"/>
          <p:cNvSpPr txBox="1"/>
          <p:nvPr/>
        </p:nvSpPr>
        <p:spPr>
          <a:xfrm>
            <a:off x="4211960" y="6381328"/>
            <a:ext cx="4824536" cy="338554"/>
          </a:xfrm>
          <a:prstGeom prst="rect">
            <a:avLst/>
          </a:prstGeom>
          <a:noFill/>
        </p:spPr>
        <p:txBody>
          <a:bodyPr wrap="square" rtlCol="0">
            <a:spAutoFit/>
          </a:bodyPr>
          <a:lstStyle/>
          <a:p>
            <a:r>
              <a:rPr lang="en-GB" sz="1600" dirty="0"/>
              <a:t>@</a:t>
            </a:r>
            <a:r>
              <a:rPr lang="en-GB" sz="1600" dirty="0" err="1"/>
              <a:t>BevanCIC</a:t>
            </a:r>
            <a:r>
              <a:rPr lang="en-GB" sz="1600" dirty="0"/>
              <a:t>     www.bevanhealthcare.co.uk</a:t>
            </a:r>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95753" y="6360822"/>
            <a:ext cx="410344" cy="410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8897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0F2F85-500F-414D-9D70-7B2025518B8D}"/>
              </a:ext>
            </a:extLst>
          </p:cNvPr>
          <p:cNvSpPr>
            <a:spLocks noGrp="1"/>
          </p:cNvSpPr>
          <p:nvPr>
            <p:ph idx="1"/>
          </p:nvPr>
        </p:nvSpPr>
        <p:spPr>
          <a:xfrm>
            <a:off x="628650" y="1100139"/>
            <a:ext cx="7886700" cy="5076825"/>
          </a:xfrm>
        </p:spPr>
        <p:txBody>
          <a:bodyPr>
            <a:normAutofit/>
          </a:bodyPr>
          <a:lstStyle/>
          <a:p>
            <a:r>
              <a:rPr lang="en-US" b="1" dirty="0"/>
              <a:t>Our Branding:</a:t>
            </a:r>
          </a:p>
          <a:p>
            <a:pPr marL="0" indent="0">
              <a:buNone/>
            </a:pPr>
            <a:r>
              <a:rPr lang="en-US" i="1" dirty="0"/>
              <a:t>Health, Hope and Humanity</a:t>
            </a:r>
            <a:endParaRPr lang="en-GB" i="1" dirty="0"/>
          </a:p>
          <a:p>
            <a:pPr marL="0" indent="0">
              <a:buNone/>
            </a:pPr>
            <a:endParaRPr lang="en-US" dirty="0"/>
          </a:p>
          <a:p>
            <a:r>
              <a:rPr lang="en-US" b="1" dirty="0"/>
              <a:t>Our Vision:</a:t>
            </a:r>
          </a:p>
          <a:p>
            <a:pPr marL="0" indent="0">
              <a:buNone/>
            </a:pPr>
            <a:r>
              <a:rPr lang="en-US" dirty="0"/>
              <a:t>Health equity and wellbeing for all </a:t>
            </a:r>
            <a:endParaRPr lang="en-GB" dirty="0"/>
          </a:p>
          <a:p>
            <a:pPr marL="0" indent="0">
              <a:buNone/>
            </a:pPr>
            <a:endParaRPr lang="en-US" dirty="0"/>
          </a:p>
          <a:p>
            <a:r>
              <a:rPr lang="en-US" b="1" dirty="0"/>
              <a:t>Our Mission:</a:t>
            </a:r>
          </a:p>
          <a:p>
            <a:pPr marL="0" indent="0">
              <a:buNone/>
            </a:pPr>
            <a:r>
              <a:rPr lang="en-US" dirty="0"/>
              <a:t>Operating as an exemplar social enterprise, we will pioneer and provide inclusion health services that positively change the lives of people in need and enable local communities to thrive</a:t>
            </a:r>
            <a:endParaRPr lang="en-GB" dirty="0"/>
          </a:p>
          <a:p>
            <a:pPr marL="0" indent="0">
              <a:buNone/>
            </a:pPr>
            <a:endParaRPr lang="en-US" dirty="0"/>
          </a:p>
          <a:p>
            <a:pPr marL="0" indent="0">
              <a:buNone/>
            </a:pPr>
            <a:endParaRPr lang="en-US" dirty="0"/>
          </a:p>
        </p:txBody>
      </p:sp>
      <p:pic>
        <p:nvPicPr>
          <p:cNvPr id="7" name="Picture 6">
            <a:extLst>
              <a:ext uri="{FF2B5EF4-FFF2-40B4-BE49-F238E27FC236}">
                <a16:creationId xmlns:a16="http://schemas.microsoft.com/office/drawing/2014/main" id="{FE9310BF-34D4-1A4D-80E3-601C1FE7C5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0437" y="548680"/>
            <a:ext cx="1213019" cy="1348157"/>
          </a:xfrm>
          <a:prstGeom prst="rect">
            <a:avLst/>
          </a:prstGeom>
        </p:spPr>
      </p:pic>
    </p:spTree>
    <p:extLst>
      <p:ext uri="{BB962C8B-B14F-4D97-AF65-F5344CB8AC3E}">
        <p14:creationId xmlns:p14="http://schemas.microsoft.com/office/powerpoint/2010/main" val="3340670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Our core values</a:t>
            </a:r>
            <a:endParaRPr lang="en-GB" dirty="0">
              <a:solidFill>
                <a:schemeClr val="tx1"/>
              </a:solidFill>
            </a:endParaRPr>
          </a:p>
        </p:txBody>
      </p:sp>
      <p:sp>
        <p:nvSpPr>
          <p:cNvPr id="3" name="Content Placeholder 2"/>
          <p:cNvSpPr>
            <a:spLocks noGrp="1"/>
          </p:cNvSpPr>
          <p:nvPr>
            <p:ph idx="1"/>
          </p:nvPr>
        </p:nvSpPr>
        <p:spPr/>
        <p:txBody>
          <a:bodyPr>
            <a:normAutofit fontScale="85000" lnSpcReduction="10000"/>
          </a:bodyPr>
          <a:lstStyle/>
          <a:p>
            <a:r>
              <a:rPr lang="en-GB" b="1" dirty="0"/>
              <a:t>Inclusion: </a:t>
            </a:r>
            <a:r>
              <a:rPr lang="en-GB" dirty="0"/>
              <a:t>Be</a:t>
            </a:r>
            <a:r>
              <a:rPr lang="en-GB" b="1" dirty="0"/>
              <a:t> </a:t>
            </a:r>
            <a:r>
              <a:rPr lang="en-GB" dirty="0"/>
              <a:t>caring, welcoming and advocate for all including the most excluded within society </a:t>
            </a:r>
          </a:p>
          <a:p>
            <a:endParaRPr lang="en-GB" dirty="0"/>
          </a:p>
          <a:p>
            <a:r>
              <a:rPr lang="en-GB" b="1" dirty="0"/>
              <a:t>Innovation: </a:t>
            </a:r>
            <a:r>
              <a:rPr lang="en-GB" dirty="0"/>
              <a:t>Work creatively and positively, ‘think outside the box’ to do better</a:t>
            </a:r>
            <a:r>
              <a:rPr lang="en-GB" b="1" dirty="0"/>
              <a:t> </a:t>
            </a:r>
          </a:p>
          <a:p>
            <a:endParaRPr lang="en-GB" dirty="0"/>
          </a:p>
          <a:p>
            <a:r>
              <a:rPr lang="en-GB" b="1" dirty="0"/>
              <a:t>Excellence: </a:t>
            </a:r>
            <a:r>
              <a:rPr lang="en-GB" dirty="0"/>
              <a:t>Strive</a:t>
            </a:r>
            <a:r>
              <a:rPr lang="en-GB" b="1" dirty="0"/>
              <a:t> </a:t>
            </a:r>
            <a:r>
              <a:rPr lang="en-GB" dirty="0"/>
              <a:t>for the best, accomplish, improve and learn, whatever you do, do it well</a:t>
            </a:r>
          </a:p>
          <a:p>
            <a:endParaRPr lang="en-GB" dirty="0"/>
          </a:p>
          <a:p>
            <a:r>
              <a:rPr lang="en-GB" b="1" dirty="0"/>
              <a:t>Respect: </a:t>
            </a:r>
            <a:r>
              <a:rPr lang="en-GB" dirty="0"/>
              <a:t>Be considerate to others, be real, be open and be honest</a:t>
            </a:r>
          </a:p>
          <a:p>
            <a:endParaRPr lang="en-GB" dirty="0"/>
          </a:p>
          <a:p>
            <a:r>
              <a:rPr lang="en-GB" b="1" dirty="0"/>
              <a:t>Collaboration: </a:t>
            </a:r>
            <a:r>
              <a:rPr lang="en-GB" dirty="0"/>
              <a:t>Recognise, support and embrace</a:t>
            </a:r>
            <a:r>
              <a:rPr lang="en-GB" b="1" dirty="0"/>
              <a:t> </a:t>
            </a:r>
            <a:r>
              <a:rPr lang="en-GB" dirty="0"/>
              <a:t>others' skills, experience, creativity and contributions</a:t>
            </a:r>
          </a:p>
          <a:p>
            <a:endParaRPr lang="en-GB" dirty="0"/>
          </a:p>
          <a:p>
            <a:r>
              <a:rPr lang="en-GB" b="1" dirty="0"/>
              <a:t>Trust: </a:t>
            </a:r>
            <a:r>
              <a:rPr lang="en-GB" dirty="0"/>
              <a:t>Act with integrity, be reliable, take responsibility </a:t>
            </a:r>
          </a:p>
          <a:p>
            <a:endParaRPr lang="en-GB" dirty="0"/>
          </a:p>
        </p:txBody>
      </p:sp>
    </p:spTree>
    <p:extLst>
      <p:ext uri="{BB962C8B-B14F-4D97-AF65-F5344CB8AC3E}">
        <p14:creationId xmlns:p14="http://schemas.microsoft.com/office/powerpoint/2010/main" val="1204330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990600"/>
          </a:xfrm>
        </p:spPr>
        <p:txBody>
          <a:bodyPr/>
          <a:lstStyle/>
          <a:p>
            <a:r>
              <a:rPr lang="en-GB" dirty="0"/>
              <a:t>Bevan Healthcare CIC</a:t>
            </a:r>
          </a:p>
        </p:txBody>
      </p:sp>
      <p:sp>
        <p:nvSpPr>
          <p:cNvPr id="3" name="Content Placeholder 2"/>
          <p:cNvSpPr>
            <a:spLocks noGrp="1"/>
          </p:cNvSpPr>
          <p:nvPr>
            <p:ph idx="1"/>
          </p:nvPr>
        </p:nvSpPr>
        <p:spPr>
          <a:xfrm>
            <a:off x="395536" y="1412776"/>
            <a:ext cx="8229600" cy="4876800"/>
          </a:xfrm>
        </p:spPr>
        <p:txBody>
          <a:bodyPr>
            <a:normAutofit fontScale="92500" lnSpcReduction="10000"/>
          </a:bodyPr>
          <a:lstStyle/>
          <a:p>
            <a:r>
              <a:rPr lang="en-GB" dirty="0"/>
              <a:t>District-wide GP for homeless, asylum seekers and refugees</a:t>
            </a:r>
          </a:p>
          <a:p>
            <a:r>
              <a:rPr lang="en-GB" dirty="0"/>
              <a:t>Practice opened in Bradford 2003 with a PMS contract</a:t>
            </a:r>
          </a:p>
          <a:p>
            <a:r>
              <a:rPr lang="en-GB" dirty="0"/>
              <a:t>NHS reform 2010 – Right to Request Scheme</a:t>
            </a:r>
          </a:p>
          <a:p>
            <a:r>
              <a:rPr lang="en-GB" dirty="0"/>
              <a:t>September 2011 – Bevan Healthcare CIC</a:t>
            </a:r>
          </a:p>
          <a:p>
            <a:r>
              <a:rPr lang="en-GB" dirty="0"/>
              <a:t>5 year APMS contract, renewed 2017 (Bradford and Leeds)</a:t>
            </a:r>
          </a:p>
          <a:p>
            <a:r>
              <a:rPr lang="en-GB" dirty="0"/>
              <a:t>Contract with Home Office for refugee resettlement (VPRS/GPP)</a:t>
            </a:r>
          </a:p>
          <a:p>
            <a:r>
              <a:rPr lang="en-GB" dirty="0"/>
              <a:t>CIC model gives freedom to innovate and respond to new opportunities</a:t>
            </a:r>
          </a:p>
          <a:p>
            <a:r>
              <a:rPr lang="en-GB" dirty="0"/>
              <a:t>Business and service has grown by 400%</a:t>
            </a:r>
          </a:p>
          <a:p>
            <a:r>
              <a:rPr lang="en-GB" dirty="0"/>
              <a:t>7500+ patients across Leeds, Bradford &amp; Hull</a:t>
            </a:r>
          </a:p>
          <a:p>
            <a:r>
              <a:rPr lang="en-GB" dirty="0"/>
              <a:t>Locally and Nationally recognised to have an excellent reputation in the field of inclusion health</a:t>
            </a:r>
          </a:p>
          <a:p>
            <a:endParaRPr lang="en-GB" dirty="0"/>
          </a:p>
        </p:txBody>
      </p:sp>
    </p:spTree>
    <p:extLst>
      <p:ext uri="{BB962C8B-B14F-4D97-AF65-F5344CB8AC3E}">
        <p14:creationId xmlns:p14="http://schemas.microsoft.com/office/powerpoint/2010/main" val="426315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Innovation in response to need</a:t>
            </a:r>
          </a:p>
        </p:txBody>
      </p:sp>
      <p:sp>
        <p:nvSpPr>
          <p:cNvPr id="8" name="Content Placeholder 2"/>
          <p:cNvSpPr>
            <a:spLocks noGrp="1"/>
          </p:cNvSpPr>
          <p:nvPr>
            <p:ph idx="1"/>
          </p:nvPr>
        </p:nvSpPr>
        <p:spPr>
          <a:xfrm>
            <a:off x="5292080" y="1556792"/>
            <a:ext cx="3168352" cy="4113679"/>
          </a:xfrm>
        </p:spPr>
        <p:txBody>
          <a:bodyPr>
            <a:normAutofit fontScale="62500" lnSpcReduction="20000"/>
          </a:bodyPr>
          <a:lstStyle/>
          <a:p>
            <a:r>
              <a:rPr lang="en-GB" sz="2900" dirty="0"/>
              <a:t>Street Health Teams</a:t>
            </a:r>
          </a:p>
          <a:p>
            <a:endParaRPr lang="en-GB" sz="2900" dirty="0"/>
          </a:p>
          <a:p>
            <a:r>
              <a:rPr lang="en-GB" sz="2900" dirty="0"/>
              <a:t>Bradford and Hull Bevan Pathway Team</a:t>
            </a:r>
          </a:p>
          <a:p>
            <a:endParaRPr lang="en-GB" sz="2900" dirty="0"/>
          </a:p>
          <a:p>
            <a:r>
              <a:rPr lang="en-GB" sz="2900" dirty="0"/>
              <a:t>BRICSS (Intermediate Care)</a:t>
            </a:r>
          </a:p>
          <a:p>
            <a:endParaRPr lang="en-GB" sz="2900" dirty="0"/>
          </a:p>
          <a:p>
            <a:r>
              <a:rPr lang="en-GB" sz="2900" dirty="0"/>
              <a:t>Bespoke service for street sex working women</a:t>
            </a:r>
          </a:p>
          <a:p>
            <a:endParaRPr lang="en-GB" sz="2900" dirty="0"/>
          </a:p>
          <a:p>
            <a:r>
              <a:rPr lang="en-GB" sz="2900" dirty="0"/>
              <a:t>Multi disciplinary primary health care team</a:t>
            </a:r>
          </a:p>
          <a:p>
            <a:endParaRPr lang="en-GB" sz="2900" dirty="0"/>
          </a:p>
          <a:p>
            <a:r>
              <a:rPr lang="en-GB" sz="2900" dirty="0"/>
              <a:t>Wellbeing Centre </a:t>
            </a:r>
          </a:p>
          <a:p>
            <a:endParaRPr lang="en-GB" dirty="0"/>
          </a:p>
        </p:txBody>
      </p:sp>
      <p:graphicFrame>
        <p:nvGraphicFramePr>
          <p:cNvPr id="5" name="Diagram 4"/>
          <p:cNvGraphicFramePr/>
          <p:nvPr>
            <p:extLst>
              <p:ext uri="{D42A27DB-BD31-4B8C-83A1-F6EECF244321}">
                <p14:modId xmlns:p14="http://schemas.microsoft.com/office/powerpoint/2010/main" val="945424224"/>
              </p:ext>
            </p:extLst>
          </p:nvPr>
        </p:nvGraphicFramePr>
        <p:xfrm>
          <a:off x="27546" y="1628800"/>
          <a:ext cx="5408550" cy="39919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5604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2EF77-5ED5-4045-93AB-AEB773A7871F}"/>
              </a:ext>
            </a:extLst>
          </p:cNvPr>
          <p:cNvSpPr>
            <a:spLocks noGrp="1"/>
          </p:cNvSpPr>
          <p:nvPr>
            <p:ph type="title"/>
          </p:nvPr>
        </p:nvSpPr>
        <p:spPr/>
        <p:txBody>
          <a:bodyPr>
            <a:normAutofit fontScale="90000"/>
          </a:bodyPr>
          <a:lstStyle/>
          <a:p>
            <a:r>
              <a:rPr lang="en-GB" dirty="0"/>
              <a:t>Healthcare Professionals on Outreach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7573585"/>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7208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0B0B0-A6B2-4564-809C-D23FD14E9600}"/>
              </a:ext>
            </a:extLst>
          </p:cNvPr>
          <p:cNvSpPr>
            <a:spLocks noGrp="1"/>
          </p:cNvSpPr>
          <p:nvPr>
            <p:ph type="title"/>
          </p:nvPr>
        </p:nvSpPr>
        <p:spPr/>
        <p:txBody>
          <a:bodyPr>
            <a:normAutofit fontScale="90000"/>
          </a:bodyPr>
          <a:lstStyle/>
          <a:p>
            <a:r>
              <a:rPr lang="en-GB" dirty="0"/>
              <a:t>Demographics of patients: age &amp; gender</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3889104847"/>
              </p:ext>
            </p:extLst>
          </p:nvPr>
        </p:nvGraphicFramePr>
        <p:xfrm>
          <a:off x="457200" y="1673225"/>
          <a:ext cx="4038600" cy="4718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p:cNvGraphicFramePr>
            <a:graphicFrameLocks noGrp="1"/>
          </p:cNvGraphicFramePr>
          <p:nvPr>
            <p:ph sz="half" idx="2"/>
            <p:extLst>
              <p:ext uri="{D42A27DB-BD31-4B8C-83A1-F6EECF244321}">
                <p14:modId xmlns:p14="http://schemas.microsoft.com/office/powerpoint/2010/main" val="2347433915"/>
              </p:ext>
            </p:extLst>
          </p:nvPr>
        </p:nvGraphicFramePr>
        <p:xfrm>
          <a:off x="4648200" y="1673225"/>
          <a:ext cx="4038600" cy="47180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39824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484784"/>
            <a:ext cx="8496944" cy="5040560"/>
          </a:xfrm>
        </p:spPr>
        <p:txBody>
          <a:bodyPr>
            <a:normAutofit/>
          </a:bodyPr>
          <a:lstStyle/>
          <a:p>
            <a:endParaRPr lang="en-GB" sz="1800" dirty="0"/>
          </a:p>
          <a:p>
            <a:endParaRPr lang="en-GB" sz="1800" dirty="0"/>
          </a:p>
          <a:p>
            <a:endParaRPr lang="en-GB" sz="1800" dirty="0"/>
          </a:p>
        </p:txBody>
      </p:sp>
      <p:sp>
        <p:nvSpPr>
          <p:cNvPr id="4" name="Title 1"/>
          <p:cNvSpPr txBox="1">
            <a:spLocks/>
          </p:cNvSpPr>
          <p:nvPr/>
        </p:nvSpPr>
        <p:spPr>
          <a:xfrm>
            <a:off x="323528" y="404664"/>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GB" dirty="0">
                <a:solidFill>
                  <a:srgbClr val="5B6973"/>
                </a:solidFill>
              </a:rPr>
              <a:t>What needs to happen ?</a:t>
            </a:r>
          </a:p>
        </p:txBody>
      </p:sp>
      <p:sp>
        <p:nvSpPr>
          <p:cNvPr id="5" name="TextBox 4">
            <a:extLst>
              <a:ext uri="{FF2B5EF4-FFF2-40B4-BE49-F238E27FC236}">
                <a16:creationId xmlns:a16="http://schemas.microsoft.com/office/drawing/2014/main" id="{B1567110-06F0-4D6A-BDB5-BA482F0F6975}"/>
              </a:ext>
            </a:extLst>
          </p:cNvPr>
          <p:cNvSpPr txBox="1"/>
          <p:nvPr/>
        </p:nvSpPr>
        <p:spPr>
          <a:xfrm>
            <a:off x="505652" y="1556792"/>
            <a:ext cx="8036329" cy="4916731"/>
          </a:xfrm>
          <a:prstGeom prst="rect">
            <a:avLst/>
          </a:prstGeom>
          <a:noFill/>
        </p:spPr>
        <p:txBody>
          <a:bodyPr wrap="square" rtlCol="0">
            <a:spAutoFit/>
          </a:bodyPr>
          <a:lstStyle/>
          <a:p>
            <a:pPr marL="214313" indent="-214313" defTabSz="342900">
              <a:buFont typeface="Arial" panose="020B0604020202020204" pitchFamily="34" charset="0"/>
              <a:buChar char="•"/>
            </a:pPr>
            <a:r>
              <a:rPr lang="en-GB" sz="2000" b="1" dirty="0">
                <a:solidFill>
                  <a:prstClr val="black"/>
                </a:solidFill>
                <a:cs typeface="Arial" panose="020B0604020202020204" pitchFamily="34" charset="0"/>
              </a:rPr>
              <a:t>National response to a health crisis</a:t>
            </a:r>
          </a:p>
          <a:p>
            <a:pPr marL="557213" lvl="1" indent="-214313" defTabSz="342900">
              <a:buFont typeface="Arial" panose="020B0604020202020204" pitchFamily="34" charset="0"/>
              <a:buChar char="•"/>
            </a:pPr>
            <a:r>
              <a:rPr lang="en-GB" sz="2000" dirty="0">
                <a:solidFill>
                  <a:prstClr val="black"/>
                </a:solidFill>
                <a:cs typeface="Arial" panose="020B0604020202020204" pitchFamily="34" charset="0"/>
              </a:rPr>
              <a:t>Social enterprises and VCS are providing services that previously would have been statutory </a:t>
            </a:r>
          </a:p>
          <a:p>
            <a:pPr marL="557213" lvl="1" indent="-214313" defTabSz="342900">
              <a:buFont typeface="Arial" panose="020B0604020202020204" pitchFamily="34" charset="0"/>
              <a:buChar char="•"/>
            </a:pPr>
            <a:r>
              <a:rPr lang="en-GB" sz="2000" dirty="0">
                <a:solidFill>
                  <a:prstClr val="black"/>
                </a:solidFill>
                <a:cs typeface="Arial" panose="020B0604020202020204" pitchFamily="34" charset="0"/>
              </a:rPr>
              <a:t>Ideally placed to be part of the delivery plan for the Long Term Plan</a:t>
            </a:r>
          </a:p>
          <a:p>
            <a:pPr marL="342900" lvl="1" defTabSz="342900"/>
            <a:endParaRPr lang="en-GB" sz="2000" dirty="0">
              <a:solidFill>
                <a:prstClr val="black"/>
              </a:solidFill>
              <a:cs typeface="Arial" panose="020B0604020202020204" pitchFamily="34" charset="0"/>
            </a:endParaRPr>
          </a:p>
          <a:p>
            <a:pPr marL="214313" indent="-214313" defTabSz="342900">
              <a:buFont typeface="Arial" panose="020B0604020202020204" pitchFamily="34" charset="0"/>
              <a:buChar char="•"/>
            </a:pPr>
            <a:r>
              <a:rPr lang="en-GB" sz="2000" b="1" dirty="0">
                <a:solidFill>
                  <a:prstClr val="black"/>
                </a:solidFill>
                <a:cs typeface="Arial" panose="020B0604020202020204" pitchFamily="34" charset="0"/>
              </a:rPr>
              <a:t>Patchy, fragmented care in many areas, reinforcing extreme health inequalities and access to primary care</a:t>
            </a:r>
          </a:p>
          <a:p>
            <a:pPr marL="557213" lvl="1" indent="-214313" defTabSz="342900">
              <a:buFont typeface="Arial" panose="020B0604020202020204" pitchFamily="34" charset="0"/>
              <a:buChar char="•"/>
            </a:pPr>
            <a:r>
              <a:rPr lang="en-GB" sz="2000" dirty="0">
                <a:solidFill>
                  <a:prstClr val="black"/>
                </a:solidFill>
                <a:cs typeface="Arial" panose="020B0604020202020204" pitchFamily="34" charset="0"/>
              </a:rPr>
              <a:t>Inclusion Health currently receives no funding as a clinical speciality</a:t>
            </a:r>
          </a:p>
          <a:p>
            <a:pPr marL="557213" lvl="1" indent="-214313" defTabSz="342900">
              <a:buFont typeface="Arial" panose="020B0604020202020204" pitchFamily="34" charset="0"/>
              <a:buChar char="•"/>
            </a:pPr>
            <a:r>
              <a:rPr lang="en-GB" sz="2000" dirty="0">
                <a:solidFill>
                  <a:prstClr val="black"/>
                </a:solidFill>
                <a:cs typeface="Arial" panose="020B0604020202020204" pitchFamily="34" charset="0"/>
              </a:rPr>
              <a:t>Extensive cross sectoral policy and service response required</a:t>
            </a:r>
          </a:p>
          <a:p>
            <a:pPr marL="557213" lvl="1" indent="-214313" defTabSz="342900">
              <a:buFont typeface="Arial" panose="020B0604020202020204" pitchFamily="34" charset="0"/>
              <a:buChar char="•"/>
            </a:pPr>
            <a:r>
              <a:rPr lang="en-GB" sz="2000" dirty="0">
                <a:solidFill>
                  <a:prstClr val="black"/>
                </a:solidFill>
                <a:cs typeface="Arial" panose="020B0604020202020204" pitchFamily="34" charset="0"/>
              </a:rPr>
              <a:t>Key to success will be:</a:t>
            </a:r>
          </a:p>
          <a:p>
            <a:pPr marL="1014413" lvl="2" indent="-214313" defTabSz="342900">
              <a:buFont typeface="Arial" panose="020B0604020202020204" pitchFamily="34" charset="0"/>
              <a:buChar char="•"/>
            </a:pPr>
            <a:r>
              <a:rPr lang="en-GB" sz="2000" dirty="0">
                <a:solidFill>
                  <a:prstClr val="black"/>
                </a:solidFill>
                <a:cs typeface="Arial" panose="020B0604020202020204" pitchFamily="34" charset="0"/>
              </a:rPr>
              <a:t>Collaboration </a:t>
            </a:r>
          </a:p>
          <a:p>
            <a:pPr marL="1014413" lvl="2" indent="-214313" defTabSz="342900">
              <a:buFont typeface="Arial" panose="020B0604020202020204" pitchFamily="34" charset="0"/>
              <a:buChar char="•"/>
            </a:pPr>
            <a:r>
              <a:rPr lang="en-GB" sz="2000" dirty="0">
                <a:solidFill>
                  <a:prstClr val="black"/>
                </a:solidFill>
                <a:cs typeface="Arial" panose="020B0604020202020204" pitchFamily="34" charset="0"/>
              </a:rPr>
              <a:t>Fostering a positive culture/environment</a:t>
            </a:r>
          </a:p>
          <a:p>
            <a:pPr marL="1014413" lvl="2" indent="-214313" defTabSz="342900">
              <a:buFont typeface="Arial" panose="020B0604020202020204" pitchFamily="34" charset="0"/>
              <a:buChar char="•"/>
            </a:pPr>
            <a:r>
              <a:rPr lang="en-GB" sz="2000" dirty="0">
                <a:solidFill>
                  <a:prstClr val="black"/>
                </a:solidFill>
                <a:cs typeface="Arial" panose="020B0604020202020204" pitchFamily="34" charset="0"/>
              </a:rPr>
              <a:t>Empowering patients to co-design services and solutions</a:t>
            </a:r>
          </a:p>
          <a:p>
            <a:pPr defTabSz="342900"/>
            <a:endParaRPr lang="en-GB" sz="1350" dirty="0">
              <a:solidFill>
                <a:prstClr val="white"/>
              </a:solidFill>
              <a:latin typeface="Century Gothic" panose="020B0502020202020204"/>
            </a:endParaRPr>
          </a:p>
        </p:txBody>
      </p:sp>
    </p:spTree>
    <p:extLst>
      <p:ext uri="{BB962C8B-B14F-4D97-AF65-F5344CB8AC3E}">
        <p14:creationId xmlns:p14="http://schemas.microsoft.com/office/powerpoint/2010/main" val="2425263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Future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39313184"/>
              </p:ext>
            </p:extLst>
          </p:nvPr>
        </p:nvGraphicFramePr>
        <p:xfrm>
          <a:off x="395536" y="1268760"/>
          <a:ext cx="8229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8066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934</Words>
  <Application>Microsoft Office PowerPoint</Application>
  <PresentationFormat>On-screen Show (4:3)</PresentationFormat>
  <Paragraphs>146</Paragraphs>
  <Slides>10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Century Gothic</vt:lpstr>
      <vt:lpstr>Clarity</vt:lpstr>
      <vt:lpstr>Integrated care model For Vulnerable Patients in primary care</vt:lpstr>
      <vt:lpstr>PowerPoint Presentation</vt:lpstr>
      <vt:lpstr>Our core values</vt:lpstr>
      <vt:lpstr>Bevan Healthcare CIC</vt:lpstr>
      <vt:lpstr>Innovation in response to need</vt:lpstr>
      <vt:lpstr>Healthcare Professionals on Outreach </vt:lpstr>
      <vt:lpstr>Demographics of patients: age &amp; gender</vt:lpstr>
      <vt:lpstr>PowerPoint Presentation</vt:lpstr>
      <vt:lpstr>The Future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care model For Vulnerable Patients in primary care</dc:title>
  <dc:creator>RowlandsG</dc:creator>
  <cp:lastModifiedBy>Cathie Railton</cp:lastModifiedBy>
  <cp:revision>6</cp:revision>
  <cp:lastPrinted>2020-11-26T10:20:51Z</cp:lastPrinted>
  <dcterms:created xsi:type="dcterms:W3CDTF">2020-11-24T16:08:15Z</dcterms:created>
  <dcterms:modified xsi:type="dcterms:W3CDTF">2020-11-26T11:35:44Z</dcterms:modified>
</cp:coreProperties>
</file>