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56" r:id="rId2"/>
    <p:sldId id="315" r:id="rId3"/>
    <p:sldId id="296" r:id="rId4"/>
    <p:sldId id="308" r:id="rId5"/>
    <p:sldId id="309" r:id="rId6"/>
    <p:sldId id="319" r:id="rId7"/>
    <p:sldId id="310" r:id="rId8"/>
    <p:sldId id="320" r:id="rId9"/>
    <p:sldId id="275" r:id="rId1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58" autoAdjust="0"/>
    <p:restoredTop sz="94660"/>
  </p:normalViewPr>
  <p:slideViewPr>
    <p:cSldViewPr snapToGrid="0">
      <p:cViewPr varScale="1">
        <p:scale>
          <a:sx n="95" d="100"/>
          <a:sy n="95" d="100"/>
        </p:scale>
        <p:origin x="10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737729-D710-43E8-862F-E1DC137786B0}" type="doc">
      <dgm:prSet loTypeId="urn:microsoft.com/office/officeart/2005/8/layout/radial1" loCatId="relationship" qsTypeId="urn:microsoft.com/office/officeart/2005/8/quickstyle/simple1" qsCatId="simple" csTypeId="urn:microsoft.com/office/officeart/2005/8/colors/accent1_2" csCatId="accent1" phldr="1"/>
      <dgm:spPr/>
    </dgm:pt>
    <dgm:pt modelId="{CAD2E330-34CE-4148-AAE1-03A0B822EF84}">
      <dgm:prSet custT="1"/>
      <dgm:spPr>
        <a:solidFill>
          <a:srgbClr val="7030A0"/>
        </a:solidFill>
      </dgm:spPr>
      <dgm: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GB" altLang="en-US" sz="2800" b="1" i="0" u="none" strike="noStrike" cap="none" normalizeH="0" baseline="0" dirty="0">
              <a:ln>
                <a:noFill/>
              </a:ln>
              <a:solidFill>
                <a:schemeClr val="bg1"/>
              </a:solidFill>
              <a:effectLst/>
              <a:cs typeface="Arial" pitchFamily="34" charset="0"/>
            </a:rPr>
            <a:t>Model</a:t>
          </a:r>
        </a:p>
      </dgm:t>
    </dgm:pt>
    <dgm:pt modelId="{7B7D4C63-979F-49C7-984B-6657DB4BDE07}" type="parTrans" cxnId="{B26CB39A-0AFA-47D9-B531-3BD8596E2483}">
      <dgm:prSet/>
      <dgm:spPr/>
      <dgm:t>
        <a:bodyPr/>
        <a:lstStyle/>
        <a:p>
          <a:endParaRPr lang="en-GB"/>
        </a:p>
      </dgm:t>
    </dgm:pt>
    <dgm:pt modelId="{A553147D-9F67-45D2-B5F5-9F69994F1510}" type="sibTrans" cxnId="{B26CB39A-0AFA-47D9-B531-3BD8596E2483}">
      <dgm:prSet/>
      <dgm:spPr/>
      <dgm:t>
        <a:bodyPr/>
        <a:lstStyle/>
        <a:p>
          <a:endParaRPr lang="en-GB"/>
        </a:p>
      </dgm:t>
    </dgm:pt>
    <dgm:pt modelId="{2E35BA56-F61D-407D-A964-35F010530259}">
      <dgm:prSet custT="1"/>
      <dgm:spPr>
        <a:solidFill>
          <a:srgbClr val="E725B4"/>
        </a:solidFill>
      </dgm:spPr>
      <dgm: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cs typeface="Arial" pitchFamily="34" charset="0"/>
            </a:rPr>
            <a:t>Emphasis on Peer Led</a:t>
          </a:r>
        </a:p>
      </dgm:t>
    </dgm:pt>
    <dgm:pt modelId="{3456805C-25EE-46C2-9BEF-731EE18A1E7E}" type="parTrans" cxnId="{B6E6529A-CCF4-477A-952A-86342619CC87}">
      <dgm:prSet/>
      <dgm:spPr>
        <a:ln>
          <a:solidFill>
            <a:schemeClr val="accent1"/>
          </a:solidFill>
        </a:ln>
      </dgm:spPr>
      <dgm:t>
        <a:bodyPr/>
        <a:lstStyle/>
        <a:p>
          <a:endParaRPr lang="en-GB"/>
        </a:p>
      </dgm:t>
    </dgm:pt>
    <dgm:pt modelId="{E6077778-F663-45A0-BF3D-FAB29E316F0B}" type="sibTrans" cxnId="{B6E6529A-CCF4-477A-952A-86342619CC87}">
      <dgm:prSet/>
      <dgm:spPr/>
      <dgm:t>
        <a:bodyPr/>
        <a:lstStyle/>
        <a:p>
          <a:endParaRPr lang="en-GB"/>
        </a:p>
      </dgm:t>
    </dgm:pt>
    <dgm:pt modelId="{2060DA02-AE45-46F6-8DC8-EA523A35661D}">
      <dgm:prSet custT="1"/>
      <dgm:spPr>
        <a:solidFill>
          <a:schemeClr val="accent1"/>
        </a:solidFill>
      </dgm:spPr>
      <dgm: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cs typeface="Arial" pitchFamily="34" charset="0"/>
            </a:rPr>
            <a:t>Assertive Outreach</a:t>
          </a:r>
        </a:p>
      </dgm:t>
    </dgm:pt>
    <dgm:pt modelId="{21ED4F85-6B07-4A4E-B04C-893F345A5049}" type="parTrans" cxnId="{B3ED3503-6AE9-47F1-84D6-1B9D4F426607}">
      <dgm:prSet/>
      <dgm:spPr>
        <a:ln>
          <a:solidFill>
            <a:schemeClr val="accent1"/>
          </a:solidFill>
        </a:ln>
      </dgm:spPr>
      <dgm:t>
        <a:bodyPr/>
        <a:lstStyle/>
        <a:p>
          <a:endParaRPr lang="en-GB"/>
        </a:p>
      </dgm:t>
    </dgm:pt>
    <dgm:pt modelId="{0A4B5E9C-632F-480A-A432-C0D94EB35069}" type="sibTrans" cxnId="{B3ED3503-6AE9-47F1-84D6-1B9D4F426607}">
      <dgm:prSet/>
      <dgm:spPr/>
      <dgm:t>
        <a:bodyPr/>
        <a:lstStyle/>
        <a:p>
          <a:endParaRPr lang="en-GB"/>
        </a:p>
      </dgm:t>
    </dgm:pt>
    <dgm:pt modelId="{9FF3999A-16BC-4353-A887-631ADF4A0E06}">
      <dgm:prSet custT="1"/>
      <dgm:spPr>
        <a:solidFill>
          <a:srgbClr val="7030A0"/>
        </a:solidFill>
      </dgm:spPr>
      <dgm: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cs typeface="Arial" pitchFamily="34" charset="0"/>
            </a:rPr>
            <a:t>Partnership Solution</a:t>
          </a:r>
        </a:p>
      </dgm:t>
    </dgm:pt>
    <dgm:pt modelId="{B1EF57D0-DCDC-43ED-BB91-E1C946F1B9BD}" type="parTrans" cxnId="{D145A50C-9EFE-4A8F-9D0C-559DBC84D48A}">
      <dgm:prSet/>
      <dgm:spPr>
        <a:ln>
          <a:solidFill>
            <a:schemeClr val="accent1"/>
          </a:solidFill>
        </a:ln>
      </dgm:spPr>
      <dgm:t>
        <a:bodyPr/>
        <a:lstStyle/>
        <a:p>
          <a:endParaRPr lang="en-GB"/>
        </a:p>
      </dgm:t>
    </dgm:pt>
    <dgm:pt modelId="{1CBF071A-24E3-4E5E-9CD6-5EE53956F69F}" type="sibTrans" cxnId="{D145A50C-9EFE-4A8F-9D0C-559DBC84D48A}">
      <dgm:prSet/>
      <dgm:spPr/>
      <dgm:t>
        <a:bodyPr/>
        <a:lstStyle/>
        <a:p>
          <a:endParaRPr lang="en-GB"/>
        </a:p>
      </dgm:t>
    </dgm:pt>
    <dgm:pt modelId="{BFF7248D-902D-459D-A53E-20EE8FBB8FE4}">
      <dgm:prSet custT="1"/>
      <dgm:spPr>
        <a:solidFill>
          <a:srgbClr val="E725B4"/>
        </a:solidFill>
      </dgm:spPr>
      <dgm: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cs typeface="Arial" pitchFamily="34" charset="0"/>
            </a:rPr>
            <a:t>Strength based  approach</a:t>
          </a:r>
        </a:p>
      </dgm:t>
    </dgm:pt>
    <dgm:pt modelId="{586A6B11-8E9D-4663-AE47-9ECB300A87CB}" type="parTrans" cxnId="{CAB3B2D5-A3A1-4227-98CD-8A1571BA1033}">
      <dgm:prSet/>
      <dgm:spPr>
        <a:ln>
          <a:solidFill>
            <a:schemeClr val="accent1"/>
          </a:solidFill>
        </a:ln>
      </dgm:spPr>
      <dgm:t>
        <a:bodyPr/>
        <a:lstStyle/>
        <a:p>
          <a:endParaRPr lang="en-GB"/>
        </a:p>
      </dgm:t>
    </dgm:pt>
    <dgm:pt modelId="{71511192-B2A4-457B-9C2D-CED0E0A6C883}" type="sibTrans" cxnId="{CAB3B2D5-A3A1-4227-98CD-8A1571BA1033}">
      <dgm:prSet/>
      <dgm:spPr/>
      <dgm:t>
        <a:bodyPr/>
        <a:lstStyle/>
        <a:p>
          <a:endParaRPr lang="en-GB"/>
        </a:p>
      </dgm:t>
    </dgm:pt>
    <dgm:pt modelId="{77D6E035-3BF8-43AE-8363-8F042B4C52F2}">
      <dgm:prSet custT="1"/>
      <dgm:spPr>
        <a:solidFill>
          <a:schemeClr val="accent1"/>
        </a:solidFill>
        <a:ln>
          <a:solidFill>
            <a:schemeClr val="accent1"/>
          </a:solidFill>
        </a:ln>
      </dgm:spPr>
      <dgm: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cs typeface="Arial" pitchFamily="34" charset="0"/>
            </a:rPr>
            <a:t>Refer &amp; </a:t>
          </a:r>
          <a:r>
            <a:rPr kumimoji="0" lang="en-US" altLang="en-US" sz="1400" b="0" i="0" u="none" strike="noStrike" cap="none" normalizeH="0" baseline="0" dirty="0" err="1">
              <a:ln>
                <a:noFill/>
              </a:ln>
              <a:solidFill>
                <a:schemeClr val="bg1"/>
              </a:solidFill>
              <a:effectLst/>
              <a:latin typeface="Arial" pitchFamily="34" charset="0"/>
              <a:cs typeface="Arial" pitchFamily="34" charset="0"/>
            </a:rPr>
            <a:t>Acc</a:t>
          </a:r>
          <a:r>
            <a:rPr kumimoji="0" lang="en-US" altLang="en-US" sz="1400" b="0" i="0" u="none" strike="noStrike" cap="none" normalizeH="0" baseline="0" dirty="0">
              <a:ln>
                <a:noFill/>
              </a:ln>
              <a:solidFill>
                <a:schemeClr val="bg1"/>
              </a:solidFill>
              <a:effectLst/>
              <a:latin typeface="Arial" pitchFamily="34" charset="0"/>
              <a:cs typeface="Arial" pitchFamily="34" charset="0"/>
            </a:rPr>
            <a:t> / </a:t>
          </a:r>
          <a:r>
            <a:rPr kumimoji="0" lang="en-US" altLang="en-US" sz="1400" b="0" i="0" u="none" strike="noStrike" cap="none" normalizeH="0" baseline="0" dirty="0" err="1">
              <a:ln>
                <a:noFill/>
              </a:ln>
              <a:solidFill>
                <a:schemeClr val="bg1"/>
              </a:solidFill>
              <a:effectLst/>
              <a:latin typeface="Arial" pitchFamily="34" charset="0"/>
              <a:cs typeface="Arial" pitchFamily="34" charset="0"/>
            </a:rPr>
            <a:t>Stickability</a:t>
          </a:r>
          <a:endParaRPr kumimoji="0" lang="en-US" altLang="en-US" sz="1400" b="0" i="0" u="none" strike="noStrike" cap="none" normalizeH="0" baseline="0" dirty="0">
            <a:ln>
              <a:noFill/>
            </a:ln>
            <a:solidFill>
              <a:schemeClr val="bg1"/>
            </a:solidFill>
            <a:effectLst/>
            <a:latin typeface="Arial" pitchFamily="34" charset="0"/>
            <a:cs typeface="Arial" pitchFamily="34" charset="0"/>
          </a:endParaRPr>
        </a:p>
      </dgm:t>
    </dgm:pt>
    <dgm:pt modelId="{80092B68-4198-454F-8C22-2744E70B420B}" type="parTrans" cxnId="{019CAC8D-3226-44D7-98E8-C475C459EECC}">
      <dgm:prSet/>
      <dgm:spPr>
        <a:ln>
          <a:solidFill>
            <a:schemeClr val="accent1"/>
          </a:solidFill>
        </a:ln>
      </dgm:spPr>
      <dgm:t>
        <a:bodyPr/>
        <a:lstStyle/>
        <a:p>
          <a:endParaRPr lang="en-GB"/>
        </a:p>
      </dgm:t>
    </dgm:pt>
    <dgm:pt modelId="{88616244-4743-4833-83EC-8F6FCE06F670}" type="sibTrans" cxnId="{019CAC8D-3226-44D7-98E8-C475C459EECC}">
      <dgm:prSet/>
      <dgm:spPr/>
      <dgm:t>
        <a:bodyPr/>
        <a:lstStyle/>
        <a:p>
          <a:endParaRPr lang="en-GB"/>
        </a:p>
      </dgm:t>
    </dgm:pt>
    <dgm:pt modelId="{4846D8A9-6A46-471F-8246-101C61898E4D}">
      <dgm:prSet custT="1"/>
      <dgm:spPr>
        <a:solidFill>
          <a:srgbClr val="7030A0"/>
        </a:solidFill>
      </dgm:spPr>
      <dgm: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cs typeface="Arial" pitchFamily="34" charset="0"/>
            </a:rPr>
            <a:t>Trauma informed / DBT</a:t>
          </a:r>
        </a:p>
      </dgm:t>
    </dgm:pt>
    <dgm:pt modelId="{BCEB1052-E9EA-4FE9-AB10-8FB8F2256693}" type="parTrans" cxnId="{92DDAA80-05C7-4703-87C5-20ACE973AAA8}">
      <dgm:prSet/>
      <dgm:spPr>
        <a:ln>
          <a:solidFill>
            <a:schemeClr val="accent1"/>
          </a:solidFill>
        </a:ln>
      </dgm:spPr>
      <dgm:t>
        <a:bodyPr/>
        <a:lstStyle/>
        <a:p>
          <a:endParaRPr lang="en-GB"/>
        </a:p>
      </dgm:t>
    </dgm:pt>
    <dgm:pt modelId="{6E0ECC2A-63F5-4B0C-A037-1ECA16C57173}" type="sibTrans" cxnId="{92DDAA80-05C7-4703-87C5-20ACE973AAA8}">
      <dgm:prSet/>
      <dgm:spPr/>
      <dgm:t>
        <a:bodyPr/>
        <a:lstStyle/>
        <a:p>
          <a:endParaRPr lang="en-GB"/>
        </a:p>
      </dgm:t>
    </dgm:pt>
    <dgm:pt modelId="{1DAD2ABC-25A7-4884-8AE4-42C01D05A25C}">
      <dgm:prSet custT="1"/>
      <dgm:spPr>
        <a:solidFill>
          <a:srgbClr val="E725B4"/>
        </a:solidFill>
      </dgm:spPr>
      <dgm: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cs typeface="Arial" pitchFamily="34" charset="0"/>
            </a:rPr>
            <a:t>Challenge and transform systems</a:t>
          </a:r>
        </a:p>
      </dgm:t>
    </dgm:pt>
    <dgm:pt modelId="{31DD02D6-A2A8-43D7-8D44-F5A4F1FBD59E}" type="parTrans" cxnId="{B930010F-BF1F-4354-B556-FD8ED5BD15C2}">
      <dgm:prSet/>
      <dgm:spPr>
        <a:ln>
          <a:solidFill>
            <a:schemeClr val="accent1"/>
          </a:solidFill>
        </a:ln>
      </dgm:spPr>
      <dgm:t>
        <a:bodyPr/>
        <a:lstStyle/>
        <a:p>
          <a:endParaRPr lang="en-GB"/>
        </a:p>
      </dgm:t>
    </dgm:pt>
    <dgm:pt modelId="{E2CB8D93-5C2D-4CDE-B9F1-99E712B73B0F}" type="sibTrans" cxnId="{B930010F-BF1F-4354-B556-FD8ED5BD15C2}">
      <dgm:prSet/>
      <dgm:spPr/>
      <dgm:t>
        <a:bodyPr/>
        <a:lstStyle/>
        <a:p>
          <a:endParaRPr lang="en-GB"/>
        </a:p>
      </dgm:t>
    </dgm:pt>
    <dgm:pt modelId="{BA29F039-E852-4A90-8321-FFA93AE6B2EE}">
      <dgm:prSet custT="1"/>
      <dgm:spPr>
        <a:solidFill>
          <a:schemeClr val="accent1"/>
        </a:solidFill>
        <a:ln>
          <a:solidFill>
            <a:schemeClr val="accent1"/>
          </a:solidFill>
        </a:ln>
      </dgm:spPr>
      <dgm: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en-US" sz="1400" b="0" i="0" u="none" strike="noStrike" cap="none" normalizeH="0" baseline="0" dirty="0">
              <a:ln>
                <a:noFill/>
              </a:ln>
              <a:solidFill>
                <a:schemeClr val="bg1"/>
              </a:solidFill>
              <a:effectLst/>
              <a:latin typeface="Arial" pitchFamily="34" charset="0"/>
              <a:cs typeface="Arial" pitchFamily="34" charset="0"/>
            </a:rPr>
            <a:t>Open Door Policy / Ban 3 strikes</a:t>
          </a:r>
        </a:p>
      </dgm:t>
    </dgm:pt>
    <dgm:pt modelId="{B136E0B1-140A-4AEE-907E-0B01D4FF5994}" type="parTrans" cxnId="{207E14AE-EE1E-45CF-9316-C09FFDF5EF3A}">
      <dgm:prSet/>
      <dgm:spPr>
        <a:ln>
          <a:solidFill>
            <a:schemeClr val="accent1"/>
          </a:solidFill>
        </a:ln>
      </dgm:spPr>
      <dgm:t>
        <a:bodyPr/>
        <a:lstStyle/>
        <a:p>
          <a:endParaRPr lang="en-GB"/>
        </a:p>
      </dgm:t>
    </dgm:pt>
    <dgm:pt modelId="{84B7F86F-B20C-4B4A-BD18-E697A5CB9B37}" type="sibTrans" cxnId="{207E14AE-EE1E-45CF-9316-C09FFDF5EF3A}">
      <dgm:prSet/>
      <dgm:spPr/>
      <dgm:t>
        <a:bodyPr/>
        <a:lstStyle/>
        <a:p>
          <a:endParaRPr lang="en-GB"/>
        </a:p>
      </dgm:t>
    </dgm:pt>
    <dgm:pt modelId="{316A58DB-2969-43DD-B10A-8D62F830C900}" type="pres">
      <dgm:prSet presAssocID="{CB737729-D710-43E8-862F-E1DC137786B0}" presName="cycle" presStyleCnt="0">
        <dgm:presLayoutVars>
          <dgm:chMax val="1"/>
          <dgm:dir/>
          <dgm:animLvl val="ctr"/>
          <dgm:resizeHandles val="exact"/>
        </dgm:presLayoutVars>
      </dgm:prSet>
      <dgm:spPr/>
    </dgm:pt>
    <dgm:pt modelId="{C030D7F1-4056-4BE8-9EFB-69AA669167DC}" type="pres">
      <dgm:prSet presAssocID="{CAD2E330-34CE-4148-AAE1-03A0B822EF84}" presName="centerShape" presStyleLbl="node0" presStyleIdx="0" presStyleCnt="1" custScaleX="134699" custScaleY="125141"/>
      <dgm:spPr/>
    </dgm:pt>
    <dgm:pt modelId="{2ED24982-E2FE-4AB0-AAEA-2CB8227D13B7}" type="pres">
      <dgm:prSet presAssocID="{3456805C-25EE-46C2-9BEF-731EE18A1E7E}" presName="Name9" presStyleLbl="parChTrans1D2" presStyleIdx="0" presStyleCnt="8"/>
      <dgm:spPr/>
    </dgm:pt>
    <dgm:pt modelId="{A8880606-29F5-4CA2-B5BD-2A8AD8C057B5}" type="pres">
      <dgm:prSet presAssocID="{3456805C-25EE-46C2-9BEF-731EE18A1E7E}" presName="connTx" presStyleLbl="parChTrans1D2" presStyleIdx="0" presStyleCnt="8"/>
      <dgm:spPr/>
    </dgm:pt>
    <dgm:pt modelId="{28EB1E86-546C-4F52-A47C-50A00A805D98}" type="pres">
      <dgm:prSet presAssocID="{2E35BA56-F61D-407D-A964-35F010530259}" presName="node" presStyleLbl="node1" presStyleIdx="0" presStyleCnt="8" custScaleX="106676" custScaleY="103541" custRadScaleRad="100278" custRadScaleInc="8742">
        <dgm:presLayoutVars>
          <dgm:bulletEnabled val="1"/>
        </dgm:presLayoutVars>
      </dgm:prSet>
      <dgm:spPr/>
    </dgm:pt>
    <dgm:pt modelId="{36CF932C-E6A9-4567-AD5A-04F518B4CC0E}" type="pres">
      <dgm:prSet presAssocID="{21ED4F85-6B07-4A4E-B04C-893F345A5049}" presName="Name9" presStyleLbl="parChTrans1D2" presStyleIdx="1" presStyleCnt="8"/>
      <dgm:spPr/>
    </dgm:pt>
    <dgm:pt modelId="{64EEFD91-D608-495F-8EE1-A5BF7F7B7DF5}" type="pres">
      <dgm:prSet presAssocID="{21ED4F85-6B07-4A4E-B04C-893F345A5049}" presName="connTx" presStyleLbl="parChTrans1D2" presStyleIdx="1" presStyleCnt="8"/>
      <dgm:spPr/>
    </dgm:pt>
    <dgm:pt modelId="{F63E3720-FD2C-4C59-8FDA-6E71ABF71AF8}" type="pres">
      <dgm:prSet presAssocID="{2060DA02-AE45-46F6-8DC8-EA523A35661D}" presName="node" presStyleLbl="node1" presStyleIdx="1" presStyleCnt="8" custScaleX="113106" custScaleY="105690">
        <dgm:presLayoutVars>
          <dgm:bulletEnabled val="1"/>
        </dgm:presLayoutVars>
      </dgm:prSet>
      <dgm:spPr/>
    </dgm:pt>
    <dgm:pt modelId="{C14AFC17-AEF4-448F-AC9A-C1E9275726AA}" type="pres">
      <dgm:prSet presAssocID="{B1EF57D0-DCDC-43ED-BB91-E1C946F1B9BD}" presName="Name9" presStyleLbl="parChTrans1D2" presStyleIdx="2" presStyleCnt="8"/>
      <dgm:spPr/>
    </dgm:pt>
    <dgm:pt modelId="{37899430-8280-45BC-BEA4-26B15134ED88}" type="pres">
      <dgm:prSet presAssocID="{B1EF57D0-DCDC-43ED-BB91-E1C946F1B9BD}" presName="connTx" presStyleLbl="parChTrans1D2" presStyleIdx="2" presStyleCnt="8"/>
      <dgm:spPr/>
    </dgm:pt>
    <dgm:pt modelId="{342D9253-16BA-443A-9B96-066303D6197E}" type="pres">
      <dgm:prSet presAssocID="{9FF3999A-16BC-4353-A887-631ADF4A0E06}" presName="node" presStyleLbl="node1" presStyleIdx="2" presStyleCnt="8" custScaleX="113603" custScaleY="108672">
        <dgm:presLayoutVars>
          <dgm:bulletEnabled val="1"/>
        </dgm:presLayoutVars>
      </dgm:prSet>
      <dgm:spPr/>
    </dgm:pt>
    <dgm:pt modelId="{242164CB-3232-4ED4-961F-AA3ACBA9BAE0}" type="pres">
      <dgm:prSet presAssocID="{586A6B11-8E9D-4663-AE47-9ECB300A87CB}" presName="Name9" presStyleLbl="parChTrans1D2" presStyleIdx="3" presStyleCnt="8"/>
      <dgm:spPr/>
    </dgm:pt>
    <dgm:pt modelId="{E49A26B4-55F2-4D99-8172-5D1390389B73}" type="pres">
      <dgm:prSet presAssocID="{586A6B11-8E9D-4663-AE47-9ECB300A87CB}" presName="connTx" presStyleLbl="parChTrans1D2" presStyleIdx="3" presStyleCnt="8"/>
      <dgm:spPr/>
    </dgm:pt>
    <dgm:pt modelId="{CC959A78-F556-4C38-BD00-0FEEC387E440}" type="pres">
      <dgm:prSet presAssocID="{BFF7248D-902D-459D-A53E-20EE8FBB8FE4}" presName="node" presStyleLbl="node1" presStyleIdx="3" presStyleCnt="8" custScaleX="110829" custScaleY="109473" custRadScaleRad="102960" custRadScaleInc="-7218">
        <dgm:presLayoutVars>
          <dgm:bulletEnabled val="1"/>
        </dgm:presLayoutVars>
      </dgm:prSet>
      <dgm:spPr/>
    </dgm:pt>
    <dgm:pt modelId="{7B61F8F3-6FFC-478C-8524-A73843B9C8F2}" type="pres">
      <dgm:prSet presAssocID="{80092B68-4198-454F-8C22-2744E70B420B}" presName="Name9" presStyleLbl="parChTrans1D2" presStyleIdx="4" presStyleCnt="8"/>
      <dgm:spPr/>
    </dgm:pt>
    <dgm:pt modelId="{2F7F2F4D-2B06-4BF3-99C0-F741B0A84D41}" type="pres">
      <dgm:prSet presAssocID="{80092B68-4198-454F-8C22-2744E70B420B}" presName="connTx" presStyleLbl="parChTrans1D2" presStyleIdx="4" presStyleCnt="8"/>
      <dgm:spPr/>
    </dgm:pt>
    <dgm:pt modelId="{C52E7CFC-2E36-4084-BA40-30708E8140FD}" type="pres">
      <dgm:prSet presAssocID="{77D6E035-3BF8-43AE-8363-8F042B4C52F2}" presName="node" presStyleLbl="node1" presStyleIdx="4" presStyleCnt="8" custScaleX="108142" custScaleY="102362" custRadScaleRad="95860" custRadScaleInc="-6668">
        <dgm:presLayoutVars>
          <dgm:bulletEnabled val="1"/>
        </dgm:presLayoutVars>
      </dgm:prSet>
      <dgm:spPr/>
    </dgm:pt>
    <dgm:pt modelId="{D7D0D9B8-B13D-4D2E-BBD0-7C6CA7D2F25C}" type="pres">
      <dgm:prSet presAssocID="{BCEB1052-E9EA-4FE9-AB10-8FB8F2256693}" presName="Name9" presStyleLbl="parChTrans1D2" presStyleIdx="5" presStyleCnt="8"/>
      <dgm:spPr/>
    </dgm:pt>
    <dgm:pt modelId="{B7BAC544-7379-4BA6-B0E6-4D6D881FE0F0}" type="pres">
      <dgm:prSet presAssocID="{BCEB1052-E9EA-4FE9-AB10-8FB8F2256693}" presName="connTx" presStyleLbl="parChTrans1D2" presStyleIdx="5" presStyleCnt="8"/>
      <dgm:spPr/>
    </dgm:pt>
    <dgm:pt modelId="{8BC5D5FD-D69A-4C52-A16D-C6AE4DB0698F}" type="pres">
      <dgm:prSet presAssocID="{4846D8A9-6A46-471F-8246-101C61898E4D}" presName="node" presStyleLbl="node1" presStyleIdx="5" presStyleCnt="8" custScaleX="107127" custScaleY="108745">
        <dgm:presLayoutVars>
          <dgm:bulletEnabled val="1"/>
        </dgm:presLayoutVars>
      </dgm:prSet>
      <dgm:spPr/>
    </dgm:pt>
    <dgm:pt modelId="{95F93067-A31B-4B7C-8C1F-CBC2B54EB8F3}" type="pres">
      <dgm:prSet presAssocID="{31DD02D6-A2A8-43D7-8D44-F5A4F1FBD59E}" presName="Name9" presStyleLbl="parChTrans1D2" presStyleIdx="6" presStyleCnt="8"/>
      <dgm:spPr/>
    </dgm:pt>
    <dgm:pt modelId="{F4281B98-DD9C-4F7A-B3CA-E7BBF375A0EF}" type="pres">
      <dgm:prSet presAssocID="{31DD02D6-A2A8-43D7-8D44-F5A4F1FBD59E}" presName="connTx" presStyleLbl="parChTrans1D2" presStyleIdx="6" presStyleCnt="8"/>
      <dgm:spPr/>
    </dgm:pt>
    <dgm:pt modelId="{063B4BF7-A88F-46F2-A723-8D276D2E8A26}" type="pres">
      <dgm:prSet presAssocID="{1DAD2ABC-25A7-4884-8AE4-42C01D05A25C}" presName="node" presStyleLbl="node1" presStyleIdx="6" presStyleCnt="8" custScaleX="105764" custScaleY="110375">
        <dgm:presLayoutVars>
          <dgm:bulletEnabled val="1"/>
        </dgm:presLayoutVars>
      </dgm:prSet>
      <dgm:spPr/>
    </dgm:pt>
    <dgm:pt modelId="{42E7A4D0-F2AA-4AD2-ADC8-3433E93E9984}" type="pres">
      <dgm:prSet presAssocID="{B136E0B1-140A-4AEE-907E-0B01D4FF5994}" presName="Name9" presStyleLbl="parChTrans1D2" presStyleIdx="7" presStyleCnt="8"/>
      <dgm:spPr/>
    </dgm:pt>
    <dgm:pt modelId="{12A92955-BB1D-4593-B7DB-E3276C4F7B42}" type="pres">
      <dgm:prSet presAssocID="{B136E0B1-140A-4AEE-907E-0B01D4FF5994}" presName="connTx" presStyleLbl="parChTrans1D2" presStyleIdx="7" presStyleCnt="8"/>
      <dgm:spPr/>
    </dgm:pt>
    <dgm:pt modelId="{9A62D452-4ABD-44B4-9E00-E3EB50A00DF7}" type="pres">
      <dgm:prSet presAssocID="{BA29F039-E852-4A90-8321-FFA93AE6B2EE}" presName="node" presStyleLbl="node1" presStyleIdx="7" presStyleCnt="8" custScaleX="102990" custScaleY="100451">
        <dgm:presLayoutVars>
          <dgm:bulletEnabled val="1"/>
        </dgm:presLayoutVars>
      </dgm:prSet>
      <dgm:spPr/>
    </dgm:pt>
  </dgm:ptLst>
  <dgm:cxnLst>
    <dgm:cxn modelId="{B3ED3503-6AE9-47F1-84D6-1B9D4F426607}" srcId="{CAD2E330-34CE-4148-AAE1-03A0B822EF84}" destId="{2060DA02-AE45-46F6-8DC8-EA523A35661D}" srcOrd="1" destOrd="0" parTransId="{21ED4F85-6B07-4A4E-B04C-893F345A5049}" sibTransId="{0A4B5E9C-632F-480A-A432-C0D94EB35069}"/>
    <dgm:cxn modelId="{D145A50C-9EFE-4A8F-9D0C-559DBC84D48A}" srcId="{CAD2E330-34CE-4148-AAE1-03A0B822EF84}" destId="{9FF3999A-16BC-4353-A887-631ADF4A0E06}" srcOrd="2" destOrd="0" parTransId="{B1EF57D0-DCDC-43ED-BB91-E1C946F1B9BD}" sibTransId="{1CBF071A-24E3-4E5E-9CD6-5EE53956F69F}"/>
    <dgm:cxn modelId="{B930010F-BF1F-4354-B556-FD8ED5BD15C2}" srcId="{CAD2E330-34CE-4148-AAE1-03A0B822EF84}" destId="{1DAD2ABC-25A7-4884-8AE4-42C01D05A25C}" srcOrd="6" destOrd="0" parTransId="{31DD02D6-A2A8-43D7-8D44-F5A4F1FBD59E}" sibTransId="{E2CB8D93-5C2D-4CDE-B9F1-99E712B73B0F}"/>
    <dgm:cxn modelId="{86857A10-91A5-4FAA-8D05-BE604C21C300}" type="presOf" srcId="{B136E0B1-140A-4AEE-907E-0B01D4FF5994}" destId="{42E7A4D0-F2AA-4AD2-ADC8-3433E93E9984}" srcOrd="0" destOrd="0" presId="urn:microsoft.com/office/officeart/2005/8/layout/radial1"/>
    <dgm:cxn modelId="{899E9D1F-A4FA-4EBF-A17B-6796F6E927AB}" type="presOf" srcId="{21ED4F85-6B07-4A4E-B04C-893F345A5049}" destId="{36CF932C-E6A9-4567-AD5A-04F518B4CC0E}" srcOrd="0" destOrd="0" presId="urn:microsoft.com/office/officeart/2005/8/layout/radial1"/>
    <dgm:cxn modelId="{13BC6021-72E8-4548-94FD-FB0A7BE6BBCC}" type="presOf" srcId="{77D6E035-3BF8-43AE-8363-8F042B4C52F2}" destId="{C52E7CFC-2E36-4084-BA40-30708E8140FD}" srcOrd="0" destOrd="0" presId="urn:microsoft.com/office/officeart/2005/8/layout/radial1"/>
    <dgm:cxn modelId="{2A45B423-FA02-4866-AA65-BAC57C16DB2B}" type="presOf" srcId="{B1EF57D0-DCDC-43ED-BB91-E1C946F1B9BD}" destId="{C14AFC17-AEF4-448F-AC9A-C1E9275726AA}" srcOrd="0" destOrd="0" presId="urn:microsoft.com/office/officeart/2005/8/layout/radial1"/>
    <dgm:cxn modelId="{A377CF2B-64F3-4B7E-88FB-E2A8E218096C}" type="presOf" srcId="{CAD2E330-34CE-4148-AAE1-03A0B822EF84}" destId="{C030D7F1-4056-4BE8-9EFB-69AA669167DC}" srcOrd="0" destOrd="0" presId="urn:microsoft.com/office/officeart/2005/8/layout/radial1"/>
    <dgm:cxn modelId="{7997312E-D90E-41F5-BA74-B3B3D1E7D8F9}" type="presOf" srcId="{80092B68-4198-454F-8C22-2744E70B420B}" destId="{7B61F8F3-6FFC-478C-8524-A73843B9C8F2}" srcOrd="0" destOrd="0" presId="urn:microsoft.com/office/officeart/2005/8/layout/radial1"/>
    <dgm:cxn modelId="{BD663C35-4574-41CE-86A2-1804E51758A1}" type="presOf" srcId="{B136E0B1-140A-4AEE-907E-0B01D4FF5994}" destId="{12A92955-BB1D-4593-B7DB-E3276C4F7B42}" srcOrd="1" destOrd="0" presId="urn:microsoft.com/office/officeart/2005/8/layout/radial1"/>
    <dgm:cxn modelId="{B0E7DD35-C31C-487F-9785-456EA11328E4}" type="presOf" srcId="{21ED4F85-6B07-4A4E-B04C-893F345A5049}" destId="{64EEFD91-D608-495F-8EE1-A5BF7F7B7DF5}" srcOrd="1" destOrd="0" presId="urn:microsoft.com/office/officeart/2005/8/layout/radial1"/>
    <dgm:cxn modelId="{B51D4B38-A6DE-4D5B-B679-FD70688DD6ED}" type="presOf" srcId="{31DD02D6-A2A8-43D7-8D44-F5A4F1FBD59E}" destId="{F4281B98-DD9C-4F7A-B3CA-E7BBF375A0EF}" srcOrd="1" destOrd="0" presId="urn:microsoft.com/office/officeart/2005/8/layout/radial1"/>
    <dgm:cxn modelId="{B20D373E-9C8C-4558-83C5-CBFB8AB932E6}" type="presOf" srcId="{CB737729-D710-43E8-862F-E1DC137786B0}" destId="{316A58DB-2969-43DD-B10A-8D62F830C900}" srcOrd="0" destOrd="0" presId="urn:microsoft.com/office/officeart/2005/8/layout/radial1"/>
    <dgm:cxn modelId="{D47B135C-445F-411F-92CA-DBA7799E9C79}" type="presOf" srcId="{586A6B11-8E9D-4663-AE47-9ECB300A87CB}" destId="{E49A26B4-55F2-4D99-8172-5D1390389B73}" srcOrd="1" destOrd="0" presId="urn:microsoft.com/office/officeart/2005/8/layout/radial1"/>
    <dgm:cxn modelId="{159BFB44-DE5A-4CEE-80FF-387FCE6A0D57}" type="presOf" srcId="{BA29F039-E852-4A90-8321-FFA93AE6B2EE}" destId="{9A62D452-4ABD-44B4-9E00-E3EB50A00DF7}" srcOrd="0" destOrd="0" presId="urn:microsoft.com/office/officeart/2005/8/layout/radial1"/>
    <dgm:cxn modelId="{9B7F4765-15C6-4B3D-9A08-C44543AAD020}" type="presOf" srcId="{B1EF57D0-DCDC-43ED-BB91-E1C946F1B9BD}" destId="{37899430-8280-45BC-BEA4-26B15134ED88}" srcOrd="1" destOrd="0" presId="urn:microsoft.com/office/officeart/2005/8/layout/radial1"/>
    <dgm:cxn modelId="{92DDAA80-05C7-4703-87C5-20ACE973AAA8}" srcId="{CAD2E330-34CE-4148-AAE1-03A0B822EF84}" destId="{4846D8A9-6A46-471F-8246-101C61898E4D}" srcOrd="5" destOrd="0" parTransId="{BCEB1052-E9EA-4FE9-AB10-8FB8F2256693}" sibTransId="{6E0ECC2A-63F5-4B0C-A037-1ECA16C57173}"/>
    <dgm:cxn modelId="{019CAC8D-3226-44D7-98E8-C475C459EECC}" srcId="{CAD2E330-34CE-4148-AAE1-03A0B822EF84}" destId="{77D6E035-3BF8-43AE-8363-8F042B4C52F2}" srcOrd="4" destOrd="0" parTransId="{80092B68-4198-454F-8C22-2744E70B420B}" sibTransId="{88616244-4743-4833-83EC-8F6FCE06F670}"/>
    <dgm:cxn modelId="{5BBF908E-13C2-4C9D-A9D9-8D07B1A508E3}" type="presOf" srcId="{BCEB1052-E9EA-4FE9-AB10-8FB8F2256693}" destId="{B7BAC544-7379-4BA6-B0E6-4D6D881FE0F0}" srcOrd="1" destOrd="0" presId="urn:microsoft.com/office/officeart/2005/8/layout/radial1"/>
    <dgm:cxn modelId="{3E9F1593-E78C-4B84-B16B-CA0815579B6B}" type="presOf" srcId="{3456805C-25EE-46C2-9BEF-731EE18A1E7E}" destId="{A8880606-29F5-4CA2-B5BD-2A8AD8C057B5}" srcOrd="1" destOrd="0" presId="urn:microsoft.com/office/officeart/2005/8/layout/radial1"/>
    <dgm:cxn modelId="{E4AB3799-DBDF-4483-8586-6A0BEC64A8DA}" type="presOf" srcId="{BCEB1052-E9EA-4FE9-AB10-8FB8F2256693}" destId="{D7D0D9B8-B13D-4D2E-BBD0-7C6CA7D2F25C}" srcOrd="0" destOrd="0" presId="urn:microsoft.com/office/officeart/2005/8/layout/radial1"/>
    <dgm:cxn modelId="{B6E6529A-CCF4-477A-952A-86342619CC87}" srcId="{CAD2E330-34CE-4148-AAE1-03A0B822EF84}" destId="{2E35BA56-F61D-407D-A964-35F010530259}" srcOrd="0" destOrd="0" parTransId="{3456805C-25EE-46C2-9BEF-731EE18A1E7E}" sibTransId="{E6077778-F663-45A0-BF3D-FAB29E316F0B}"/>
    <dgm:cxn modelId="{B26CB39A-0AFA-47D9-B531-3BD8596E2483}" srcId="{CB737729-D710-43E8-862F-E1DC137786B0}" destId="{CAD2E330-34CE-4148-AAE1-03A0B822EF84}" srcOrd="0" destOrd="0" parTransId="{7B7D4C63-979F-49C7-984B-6657DB4BDE07}" sibTransId="{A553147D-9F67-45D2-B5F5-9F69994F1510}"/>
    <dgm:cxn modelId="{502EF29D-DECB-45D4-A8BF-CF690158F917}" type="presOf" srcId="{80092B68-4198-454F-8C22-2744E70B420B}" destId="{2F7F2F4D-2B06-4BF3-99C0-F741B0A84D41}" srcOrd="1" destOrd="0" presId="urn:microsoft.com/office/officeart/2005/8/layout/radial1"/>
    <dgm:cxn modelId="{5CC27BA8-B66C-4179-9B73-17E5596D673F}" type="presOf" srcId="{1DAD2ABC-25A7-4884-8AE4-42C01D05A25C}" destId="{063B4BF7-A88F-46F2-A723-8D276D2E8A26}" srcOrd="0" destOrd="0" presId="urn:microsoft.com/office/officeart/2005/8/layout/radial1"/>
    <dgm:cxn modelId="{91D54DA9-532D-49B6-93BB-C7ED0B47036B}" type="presOf" srcId="{2E35BA56-F61D-407D-A964-35F010530259}" destId="{28EB1E86-546C-4F52-A47C-50A00A805D98}" srcOrd="0" destOrd="0" presId="urn:microsoft.com/office/officeart/2005/8/layout/radial1"/>
    <dgm:cxn modelId="{207E14AE-EE1E-45CF-9316-C09FFDF5EF3A}" srcId="{CAD2E330-34CE-4148-AAE1-03A0B822EF84}" destId="{BA29F039-E852-4A90-8321-FFA93AE6B2EE}" srcOrd="7" destOrd="0" parTransId="{B136E0B1-140A-4AEE-907E-0B01D4FF5994}" sibTransId="{84B7F86F-B20C-4B4A-BD18-E697A5CB9B37}"/>
    <dgm:cxn modelId="{74DDA4CC-E09F-4524-A471-752D43104B31}" type="presOf" srcId="{9FF3999A-16BC-4353-A887-631ADF4A0E06}" destId="{342D9253-16BA-443A-9B96-066303D6197E}" srcOrd="0" destOrd="0" presId="urn:microsoft.com/office/officeart/2005/8/layout/radial1"/>
    <dgm:cxn modelId="{D5A190CF-A96D-43FC-AE6D-1A7E97AD7E6B}" type="presOf" srcId="{31DD02D6-A2A8-43D7-8D44-F5A4F1FBD59E}" destId="{95F93067-A31B-4B7C-8C1F-CBC2B54EB8F3}" srcOrd="0" destOrd="0" presId="urn:microsoft.com/office/officeart/2005/8/layout/radial1"/>
    <dgm:cxn modelId="{CAB3B2D5-A3A1-4227-98CD-8A1571BA1033}" srcId="{CAD2E330-34CE-4148-AAE1-03A0B822EF84}" destId="{BFF7248D-902D-459D-A53E-20EE8FBB8FE4}" srcOrd="3" destOrd="0" parTransId="{586A6B11-8E9D-4663-AE47-9ECB300A87CB}" sibTransId="{71511192-B2A4-457B-9C2D-CED0E0A6C883}"/>
    <dgm:cxn modelId="{8175FED7-DA89-4C86-A88E-A87D88CFEAF0}" type="presOf" srcId="{3456805C-25EE-46C2-9BEF-731EE18A1E7E}" destId="{2ED24982-E2FE-4AB0-AAEA-2CB8227D13B7}" srcOrd="0" destOrd="0" presId="urn:microsoft.com/office/officeart/2005/8/layout/radial1"/>
    <dgm:cxn modelId="{6FC70CDC-1700-4AE5-B900-A31B1920EB37}" type="presOf" srcId="{BFF7248D-902D-459D-A53E-20EE8FBB8FE4}" destId="{CC959A78-F556-4C38-BD00-0FEEC387E440}" srcOrd="0" destOrd="0" presId="urn:microsoft.com/office/officeart/2005/8/layout/radial1"/>
    <dgm:cxn modelId="{210082EB-464C-4939-B145-9E9F6E4C979B}" type="presOf" srcId="{4846D8A9-6A46-471F-8246-101C61898E4D}" destId="{8BC5D5FD-D69A-4C52-A16D-C6AE4DB0698F}" srcOrd="0" destOrd="0" presId="urn:microsoft.com/office/officeart/2005/8/layout/radial1"/>
    <dgm:cxn modelId="{A91A1DF0-C43B-4E6B-A30B-E3384D6387E0}" type="presOf" srcId="{586A6B11-8E9D-4663-AE47-9ECB300A87CB}" destId="{242164CB-3232-4ED4-961F-AA3ACBA9BAE0}" srcOrd="0" destOrd="0" presId="urn:microsoft.com/office/officeart/2005/8/layout/radial1"/>
    <dgm:cxn modelId="{A79028FF-7960-426A-8785-A8AD8D2E4D06}" type="presOf" srcId="{2060DA02-AE45-46F6-8DC8-EA523A35661D}" destId="{F63E3720-FD2C-4C59-8FDA-6E71ABF71AF8}" srcOrd="0" destOrd="0" presId="urn:microsoft.com/office/officeart/2005/8/layout/radial1"/>
    <dgm:cxn modelId="{6CF6E22C-09E4-4E67-AD0B-0D280E63F66B}" type="presParOf" srcId="{316A58DB-2969-43DD-B10A-8D62F830C900}" destId="{C030D7F1-4056-4BE8-9EFB-69AA669167DC}" srcOrd="0" destOrd="0" presId="urn:microsoft.com/office/officeart/2005/8/layout/radial1"/>
    <dgm:cxn modelId="{C1A34649-A655-49C1-B28D-19BD40CB48E6}" type="presParOf" srcId="{316A58DB-2969-43DD-B10A-8D62F830C900}" destId="{2ED24982-E2FE-4AB0-AAEA-2CB8227D13B7}" srcOrd="1" destOrd="0" presId="urn:microsoft.com/office/officeart/2005/8/layout/radial1"/>
    <dgm:cxn modelId="{1DDFD2FB-3AB2-46B1-BD3A-07820395C7F5}" type="presParOf" srcId="{2ED24982-E2FE-4AB0-AAEA-2CB8227D13B7}" destId="{A8880606-29F5-4CA2-B5BD-2A8AD8C057B5}" srcOrd="0" destOrd="0" presId="urn:microsoft.com/office/officeart/2005/8/layout/radial1"/>
    <dgm:cxn modelId="{7008459A-CAA4-4CC2-9BBD-26DCB766741F}" type="presParOf" srcId="{316A58DB-2969-43DD-B10A-8D62F830C900}" destId="{28EB1E86-546C-4F52-A47C-50A00A805D98}" srcOrd="2" destOrd="0" presId="urn:microsoft.com/office/officeart/2005/8/layout/radial1"/>
    <dgm:cxn modelId="{9C853E93-ECFC-4C31-AAE2-AA3E925CB97E}" type="presParOf" srcId="{316A58DB-2969-43DD-B10A-8D62F830C900}" destId="{36CF932C-E6A9-4567-AD5A-04F518B4CC0E}" srcOrd="3" destOrd="0" presId="urn:microsoft.com/office/officeart/2005/8/layout/radial1"/>
    <dgm:cxn modelId="{6A13C493-7FE6-414B-B1F1-564C612C32FB}" type="presParOf" srcId="{36CF932C-E6A9-4567-AD5A-04F518B4CC0E}" destId="{64EEFD91-D608-495F-8EE1-A5BF7F7B7DF5}" srcOrd="0" destOrd="0" presId="urn:microsoft.com/office/officeart/2005/8/layout/radial1"/>
    <dgm:cxn modelId="{FA9DC115-18CB-47FC-84E3-2B3AFA8DC657}" type="presParOf" srcId="{316A58DB-2969-43DD-B10A-8D62F830C900}" destId="{F63E3720-FD2C-4C59-8FDA-6E71ABF71AF8}" srcOrd="4" destOrd="0" presId="urn:microsoft.com/office/officeart/2005/8/layout/radial1"/>
    <dgm:cxn modelId="{3779CDC8-3805-4D74-B3AC-D8241B53094D}" type="presParOf" srcId="{316A58DB-2969-43DD-B10A-8D62F830C900}" destId="{C14AFC17-AEF4-448F-AC9A-C1E9275726AA}" srcOrd="5" destOrd="0" presId="urn:microsoft.com/office/officeart/2005/8/layout/radial1"/>
    <dgm:cxn modelId="{92F299EF-F3B7-4D6A-ACE1-D7FDAA3F1364}" type="presParOf" srcId="{C14AFC17-AEF4-448F-AC9A-C1E9275726AA}" destId="{37899430-8280-45BC-BEA4-26B15134ED88}" srcOrd="0" destOrd="0" presId="urn:microsoft.com/office/officeart/2005/8/layout/radial1"/>
    <dgm:cxn modelId="{E77A103C-406C-4DFF-9FAC-79AC5E108255}" type="presParOf" srcId="{316A58DB-2969-43DD-B10A-8D62F830C900}" destId="{342D9253-16BA-443A-9B96-066303D6197E}" srcOrd="6" destOrd="0" presId="urn:microsoft.com/office/officeart/2005/8/layout/radial1"/>
    <dgm:cxn modelId="{7EDFFDE1-B72D-4CEB-BC46-8411D6F5582C}" type="presParOf" srcId="{316A58DB-2969-43DD-B10A-8D62F830C900}" destId="{242164CB-3232-4ED4-961F-AA3ACBA9BAE0}" srcOrd="7" destOrd="0" presId="urn:microsoft.com/office/officeart/2005/8/layout/radial1"/>
    <dgm:cxn modelId="{016486A7-A799-4303-BE38-D1B2DBAB84E9}" type="presParOf" srcId="{242164CB-3232-4ED4-961F-AA3ACBA9BAE0}" destId="{E49A26B4-55F2-4D99-8172-5D1390389B73}" srcOrd="0" destOrd="0" presId="urn:microsoft.com/office/officeart/2005/8/layout/radial1"/>
    <dgm:cxn modelId="{BA115783-2516-4F2C-8831-1E1E90104A4A}" type="presParOf" srcId="{316A58DB-2969-43DD-B10A-8D62F830C900}" destId="{CC959A78-F556-4C38-BD00-0FEEC387E440}" srcOrd="8" destOrd="0" presId="urn:microsoft.com/office/officeart/2005/8/layout/radial1"/>
    <dgm:cxn modelId="{9FAFEF64-5CD3-4CAC-ABC1-394F68390D86}" type="presParOf" srcId="{316A58DB-2969-43DD-B10A-8D62F830C900}" destId="{7B61F8F3-6FFC-478C-8524-A73843B9C8F2}" srcOrd="9" destOrd="0" presId="urn:microsoft.com/office/officeart/2005/8/layout/radial1"/>
    <dgm:cxn modelId="{D983C2EA-3AB9-4D93-B5FB-E35FD0486605}" type="presParOf" srcId="{7B61F8F3-6FFC-478C-8524-A73843B9C8F2}" destId="{2F7F2F4D-2B06-4BF3-99C0-F741B0A84D41}" srcOrd="0" destOrd="0" presId="urn:microsoft.com/office/officeart/2005/8/layout/radial1"/>
    <dgm:cxn modelId="{0F5FEAB5-5F3B-4A40-B700-CB8D709CF28E}" type="presParOf" srcId="{316A58DB-2969-43DD-B10A-8D62F830C900}" destId="{C52E7CFC-2E36-4084-BA40-30708E8140FD}" srcOrd="10" destOrd="0" presId="urn:microsoft.com/office/officeart/2005/8/layout/radial1"/>
    <dgm:cxn modelId="{197B6C38-DBAE-4DE1-BB74-69B992CA37AD}" type="presParOf" srcId="{316A58DB-2969-43DD-B10A-8D62F830C900}" destId="{D7D0D9B8-B13D-4D2E-BBD0-7C6CA7D2F25C}" srcOrd="11" destOrd="0" presId="urn:microsoft.com/office/officeart/2005/8/layout/radial1"/>
    <dgm:cxn modelId="{FD56AE21-0E77-4B6E-B817-6C0F4B34F073}" type="presParOf" srcId="{D7D0D9B8-B13D-4D2E-BBD0-7C6CA7D2F25C}" destId="{B7BAC544-7379-4BA6-B0E6-4D6D881FE0F0}" srcOrd="0" destOrd="0" presId="urn:microsoft.com/office/officeart/2005/8/layout/radial1"/>
    <dgm:cxn modelId="{8B834E99-977D-4F6B-AC36-134DBF5330B5}" type="presParOf" srcId="{316A58DB-2969-43DD-B10A-8D62F830C900}" destId="{8BC5D5FD-D69A-4C52-A16D-C6AE4DB0698F}" srcOrd="12" destOrd="0" presId="urn:microsoft.com/office/officeart/2005/8/layout/radial1"/>
    <dgm:cxn modelId="{4F2C6855-A8E9-4332-BAB3-CC6250BEBF22}" type="presParOf" srcId="{316A58DB-2969-43DD-B10A-8D62F830C900}" destId="{95F93067-A31B-4B7C-8C1F-CBC2B54EB8F3}" srcOrd="13" destOrd="0" presId="urn:microsoft.com/office/officeart/2005/8/layout/radial1"/>
    <dgm:cxn modelId="{D4BA6E8C-2999-4E7E-B3AF-FF25BC40FF7C}" type="presParOf" srcId="{95F93067-A31B-4B7C-8C1F-CBC2B54EB8F3}" destId="{F4281B98-DD9C-4F7A-B3CA-E7BBF375A0EF}" srcOrd="0" destOrd="0" presId="urn:microsoft.com/office/officeart/2005/8/layout/radial1"/>
    <dgm:cxn modelId="{37E5BC34-E06A-4CBD-9DA9-BFF725537366}" type="presParOf" srcId="{316A58DB-2969-43DD-B10A-8D62F830C900}" destId="{063B4BF7-A88F-46F2-A723-8D276D2E8A26}" srcOrd="14" destOrd="0" presId="urn:microsoft.com/office/officeart/2005/8/layout/radial1"/>
    <dgm:cxn modelId="{7FD4655B-0DD2-44F5-A1C6-C8A027967969}" type="presParOf" srcId="{316A58DB-2969-43DD-B10A-8D62F830C900}" destId="{42E7A4D0-F2AA-4AD2-ADC8-3433E93E9984}" srcOrd="15" destOrd="0" presId="urn:microsoft.com/office/officeart/2005/8/layout/radial1"/>
    <dgm:cxn modelId="{16EADAD5-B3CA-441F-ADBE-30BF05161A18}" type="presParOf" srcId="{42E7A4D0-F2AA-4AD2-ADC8-3433E93E9984}" destId="{12A92955-BB1D-4593-B7DB-E3276C4F7B42}" srcOrd="0" destOrd="0" presId="urn:microsoft.com/office/officeart/2005/8/layout/radial1"/>
    <dgm:cxn modelId="{E50A44A6-B0D3-4BA3-9DC1-4BD581B0B46A}" type="presParOf" srcId="{316A58DB-2969-43DD-B10A-8D62F830C900}" destId="{9A62D452-4ABD-44B4-9E00-E3EB50A00DF7}" srcOrd="16"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30D7F1-4056-4BE8-9EFB-69AA669167DC}">
      <dsp:nvSpPr>
        <dsp:cNvPr id="0" name=""/>
        <dsp:cNvSpPr/>
      </dsp:nvSpPr>
      <dsp:spPr>
        <a:xfrm>
          <a:off x="2170775" y="1968803"/>
          <a:ext cx="1662917" cy="1544919"/>
        </a:xfrm>
        <a:prstGeom prst="ellipse">
          <a:avLst/>
        </a:prstGeom>
        <a:solidFill>
          <a:srgbClr val="7030A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GB" altLang="en-US" sz="2800" b="1" i="0" u="none" strike="noStrike" kern="1200" cap="none" normalizeH="0" baseline="0" dirty="0">
              <a:ln>
                <a:noFill/>
              </a:ln>
              <a:solidFill>
                <a:schemeClr val="bg1"/>
              </a:solidFill>
              <a:effectLst/>
              <a:cs typeface="Arial" pitchFamily="34" charset="0"/>
            </a:rPr>
            <a:t>Model</a:t>
          </a:r>
        </a:p>
      </dsp:txBody>
      <dsp:txXfrm>
        <a:off x="2414304" y="2195051"/>
        <a:ext cx="1175859" cy="1092423"/>
      </dsp:txXfrm>
    </dsp:sp>
    <dsp:sp modelId="{2ED24982-E2FE-4AB0-AAEA-2CB8227D13B7}">
      <dsp:nvSpPr>
        <dsp:cNvPr id="0" name=""/>
        <dsp:cNvSpPr/>
      </dsp:nvSpPr>
      <dsp:spPr>
        <a:xfrm rot="16318148">
          <a:off x="2694810" y="1605193"/>
          <a:ext cx="691703" cy="36712"/>
        </a:xfrm>
        <a:custGeom>
          <a:avLst/>
          <a:gdLst/>
          <a:ahLst/>
          <a:cxnLst/>
          <a:rect l="0" t="0" r="0" b="0"/>
          <a:pathLst>
            <a:path>
              <a:moveTo>
                <a:pt x="0" y="18356"/>
              </a:moveTo>
              <a:lnTo>
                <a:pt x="691703" y="18356"/>
              </a:lnTo>
            </a:path>
          </a:pathLst>
        </a:custGeom>
        <a:noFill/>
        <a:ln w="19050" cap="rnd"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023369" y="1606257"/>
        <a:ext cx="34585" cy="34585"/>
      </dsp:txXfrm>
    </dsp:sp>
    <dsp:sp modelId="{28EB1E86-546C-4F52-A47C-50A00A805D98}">
      <dsp:nvSpPr>
        <dsp:cNvPr id="0" name=""/>
        <dsp:cNvSpPr/>
      </dsp:nvSpPr>
      <dsp:spPr>
        <a:xfrm>
          <a:off x="2416027" y="0"/>
          <a:ext cx="1316961" cy="1278258"/>
        </a:xfrm>
        <a:prstGeom prst="ellipse">
          <a:avLst/>
        </a:prstGeom>
        <a:solidFill>
          <a:srgbClr val="E725B4"/>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en-US" sz="1400" b="0" i="0" u="none" strike="noStrike" kern="1200" cap="none" normalizeH="0" baseline="0" dirty="0">
              <a:ln>
                <a:noFill/>
              </a:ln>
              <a:solidFill>
                <a:schemeClr val="bg1"/>
              </a:solidFill>
              <a:effectLst/>
              <a:latin typeface="Arial" pitchFamily="34" charset="0"/>
              <a:cs typeface="Arial" pitchFamily="34" charset="0"/>
            </a:rPr>
            <a:t>Emphasis on Peer Led</a:t>
          </a:r>
        </a:p>
      </dsp:txBody>
      <dsp:txXfrm>
        <a:off x="2608891" y="187197"/>
        <a:ext cx="931233" cy="903864"/>
      </dsp:txXfrm>
    </dsp:sp>
    <dsp:sp modelId="{36CF932C-E6A9-4567-AD5A-04F518B4CC0E}">
      <dsp:nvSpPr>
        <dsp:cNvPr id="0" name=""/>
        <dsp:cNvSpPr/>
      </dsp:nvSpPr>
      <dsp:spPr>
        <a:xfrm rot="18900000">
          <a:off x="3476564" y="1935867"/>
          <a:ext cx="625417" cy="36712"/>
        </a:xfrm>
        <a:custGeom>
          <a:avLst/>
          <a:gdLst/>
          <a:ahLst/>
          <a:cxnLst/>
          <a:rect l="0" t="0" r="0" b="0"/>
          <a:pathLst>
            <a:path>
              <a:moveTo>
                <a:pt x="0" y="18356"/>
              </a:moveTo>
              <a:lnTo>
                <a:pt x="625417" y="18356"/>
              </a:lnTo>
            </a:path>
          </a:pathLst>
        </a:custGeom>
        <a:noFill/>
        <a:ln w="19050" cap="rnd"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773637" y="1938588"/>
        <a:ext cx="31270" cy="31270"/>
      </dsp:txXfrm>
    </dsp:sp>
    <dsp:sp modelId="{F63E3720-FD2C-4C59-8FDA-6E71ABF71AF8}">
      <dsp:nvSpPr>
        <dsp:cNvPr id="0" name=""/>
        <dsp:cNvSpPr/>
      </dsp:nvSpPr>
      <dsp:spPr>
        <a:xfrm>
          <a:off x="3788895" y="604036"/>
          <a:ext cx="1396342" cy="1304788"/>
        </a:xfrm>
        <a:prstGeom prst="ellipse">
          <a:avLst/>
        </a:prstGeom>
        <a:solidFill>
          <a:schemeClr val="accent1"/>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en-US" sz="1400" b="0" i="0" u="none" strike="noStrike" kern="1200" cap="none" normalizeH="0" baseline="0" dirty="0">
              <a:ln>
                <a:noFill/>
              </a:ln>
              <a:solidFill>
                <a:schemeClr val="bg1"/>
              </a:solidFill>
              <a:effectLst/>
              <a:latin typeface="Arial" pitchFamily="34" charset="0"/>
              <a:cs typeface="Arial" pitchFamily="34" charset="0"/>
            </a:rPr>
            <a:t>Assertive Outreach</a:t>
          </a:r>
        </a:p>
      </dsp:txBody>
      <dsp:txXfrm>
        <a:off x="3993385" y="795118"/>
        <a:ext cx="987362" cy="922624"/>
      </dsp:txXfrm>
    </dsp:sp>
    <dsp:sp modelId="{C14AFC17-AEF4-448F-AC9A-C1E9275726AA}">
      <dsp:nvSpPr>
        <dsp:cNvPr id="0" name=""/>
        <dsp:cNvSpPr/>
      </dsp:nvSpPr>
      <dsp:spPr>
        <a:xfrm>
          <a:off x="3833692" y="2722906"/>
          <a:ext cx="567172" cy="36712"/>
        </a:xfrm>
        <a:custGeom>
          <a:avLst/>
          <a:gdLst/>
          <a:ahLst/>
          <a:cxnLst/>
          <a:rect l="0" t="0" r="0" b="0"/>
          <a:pathLst>
            <a:path>
              <a:moveTo>
                <a:pt x="0" y="18356"/>
              </a:moveTo>
              <a:lnTo>
                <a:pt x="567172" y="18356"/>
              </a:lnTo>
            </a:path>
          </a:pathLst>
        </a:custGeom>
        <a:noFill/>
        <a:ln w="19050" cap="rnd"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4103099" y="2727084"/>
        <a:ext cx="28358" cy="28358"/>
      </dsp:txXfrm>
    </dsp:sp>
    <dsp:sp modelId="{342D9253-16BA-443A-9B96-066303D6197E}">
      <dsp:nvSpPr>
        <dsp:cNvPr id="0" name=""/>
        <dsp:cNvSpPr/>
      </dsp:nvSpPr>
      <dsp:spPr>
        <a:xfrm>
          <a:off x="4400865" y="2070462"/>
          <a:ext cx="1402477" cy="1341602"/>
        </a:xfrm>
        <a:prstGeom prst="ellipse">
          <a:avLst/>
        </a:prstGeom>
        <a:solidFill>
          <a:srgbClr val="7030A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en-US" sz="1400" b="0" i="0" u="none" strike="noStrike" kern="1200" cap="none" normalizeH="0" baseline="0" dirty="0">
              <a:ln>
                <a:noFill/>
              </a:ln>
              <a:solidFill>
                <a:schemeClr val="bg1"/>
              </a:solidFill>
              <a:effectLst/>
              <a:latin typeface="Arial" pitchFamily="34" charset="0"/>
              <a:cs typeface="Arial" pitchFamily="34" charset="0"/>
            </a:rPr>
            <a:t>Partnership Solution</a:t>
          </a:r>
        </a:p>
      </dsp:txBody>
      <dsp:txXfrm>
        <a:off x="4606253" y="2266935"/>
        <a:ext cx="991701" cy="948656"/>
      </dsp:txXfrm>
    </dsp:sp>
    <dsp:sp modelId="{242164CB-3232-4ED4-961F-AA3ACBA9BAE0}">
      <dsp:nvSpPr>
        <dsp:cNvPr id="0" name=""/>
        <dsp:cNvSpPr/>
      </dsp:nvSpPr>
      <dsp:spPr>
        <a:xfrm rot="2602557">
          <a:off x="3492328" y="3507178"/>
          <a:ext cx="679893" cy="36712"/>
        </a:xfrm>
        <a:custGeom>
          <a:avLst/>
          <a:gdLst/>
          <a:ahLst/>
          <a:cxnLst/>
          <a:rect l="0" t="0" r="0" b="0"/>
          <a:pathLst>
            <a:path>
              <a:moveTo>
                <a:pt x="0" y="18356"/>
              </a:moveTo>
              <a:lnTo>
                <a:pt x="679893" y="18356"/>
              </a:lnTo>
            </a:path>
          </a:pathLst>
        </a:custGeom>
        <a:noFill/>
        <a:ln w="19050" cap="rnd"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815278" y="3508537"/>
        <a:ext cx="33994" cy="33994"/>
      </dsp:txXfrm>
    </dsp:sp>
    <dsp:sp modelId="{CC959A78-F556-4C38-BD00-0FEEC387E440}">
      <dsp:nvSpPr>
        <dsp:cNvPr id="0" name=""/>
        <dsp:cNvSpPr/>
      </dsp:nvSpPr>
      <dsp:spPr>
        <a:xfrm>
          <a:off x="3889615" y="3550359"/>
          <a:ext cx="1368231" cy="1351491"/>
        </a:xfrm>
        <a:prstGeom prst="ellipse">
          <a:avLst/>
        </a:prstGeom>
        <a:solidFill>
          <a:srgbClr val="E725B4"/>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en-US" sz="1400" b="0" i="0" u="none" strike="noStrike" kern="1200" cap="none" normalizeH="0" baseline="0" dirty="0">
              <a:ln>
                <a:noFill/>
              </a:ln>
              <a:solidFill>
                <a:schemeClr val="bg1"/>
              </a:solidFill>
              <a:effectLst/>
              <a:latin typeface="Arial" pitchFamily="34" charset="0"/>
              <a:cs typeface="Arial" pitchFamily="34" charset="0"/>
            </a:rPr>
            <a:t>Strength based  approach</a:t>
          </a:r>
        </a:p>
      </dsp:txBody>
      <dsp:txXfrm>
        <a:off x="4089988" y="3748280"/>
        <a:ext cx="967485" cy="955649"/>
      </dsp:txXfrm>
    </dsp:sp>
    <dsp:sp modelId="{7B61F8F3-6FFC-478C-8524-A73843B9C8F2}">
      <dsp:nvSpPr>
        <dsp:cNvPr id="0" name=""/>
        <dsp:cNvSpPr/>
      </dsp:nvSpPr>
      <dsp:spPr>
        <a:xfrm rot="5309982">
          <a:off x="2726143" y="3799316"/>
          <a:ext cx="608565" cy="36712"/>
        </a:xfrm>
        <a:custGeom>
          <a:avLst/>
          <a:gdLst/>
          <a:ahLst/>
          <a:cxnLst/>
          <a:rect l="0" t="0" r="0" b="0"/>
          <a:pathLst>
            <a:path>
              <a:moveTo>
                <a:pt x="0" y="18356"/>
              </a:moveTo>
              <a:lnTo>
                <a:pt x="608565" y="18356"/>
              </a:lnTo>
            </a:path>
          </a:pathLst>
        </a:custGeom>
        <a:noFill/>
        <a:ln w="19050" cap="rnd"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015212" y="3802458"/>
        <a:ext cx="30428" cy="30428"/>
      </dsp:txXfrm>
    </dsp:sp>
    <dsp:sp modelId="{C52E7CFC-2E36-4084-BA40-30708E8140FD}">
      <dsp:nvSpPr>
        <dsp:cNvPr id="0" name=""/>
        <dsp:cNvSpPr/>
      </dsp:nvSpPr>
      <dsp:spPr>
        <a:xfrm>
          <a:off x="2387407" y="4121657"/>
          <a:ext cx="1335059" cy="1263702"/>
        </a:xfrm>
        <a:prstGeom prst="ellipse">
          <a:avLst/>
        </a:prstGeom>
        <a:solidFill>
          <a:schemeClr val="accent1"/>
        </a:solidFill>
        <a:ln w="19050"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en-US" sz="1400" b="0" i="0" u="none" strike="noStrike" kern="1200" cap="none" normalizeH="0" baseline="0" dirty="0">
              <a:ln>
                <a:noFill/>
              </a:ln>
              <a:solidFill>
                <a:schemeClr val="bg1"/>
              </a:solidFill>
              <a:effectLst/>
              <a:latin typeface="Arial" pitchFamily="34" charset="0"/>
              <a:cs typeface="Arial" pitchFamily="34" charset="0"/>
            </a:rPr>
            <a:t>Refer &amp; </a:t>
          </a:r>
          <a:r>
            <a:rPr kumimoji="0" lang="en-US" altLang="en-US" sz="1400" b="0" i="0" u="none" strike="noStrike" kern="1200" cap="none" normalizeH="0" baseline="0" dirty="0" err="1">
              <a:ln>
                <a:noFill/>
              </a:ln>
              <a:solidFill>
                <a:schemeClr val="bg1"/>
              </a:solidFill>
              <a:effectLst/>
              <a:latin typeface="Arial" pitchFamily="34" charset="0"/>
              <a:cs typeface="Arial" pitchFamily="34" charset="0"/>
            </a:rPr>
            <a:t>Acc</a:t>
          </a:r>
          <a:r>
            <a:rPr kumimoji="0" lang="en-US" altLang="en-US" sz="1400" b="0" i="0" u="none" strike="noStrike" kern="1200" cap="none" normalizeH="0" baseline="0" dirty="0">
              <a:ln>
                <a:noFill/>
              </a:ln>
              <a:solidFill>
                <a:schemeClr val="bg1"/>
              </a:solidFill>
              <a:effectLst/>
              <a:latin typeface="Arial" pitchFamily="34" charset="0"/>
              <a:cs typeface="Arial" pitchFamily="34" charset="0"/>
            </a:rPr>
            <a:t> / </a:t>
          </a:r>
          <a:r>
            <a:rPr kumimoji="0" lang="en-US" altLang="en-US" sz="1400" b="0" i="0" u="none" strike="noStrike" kern="1200" cap="none" normalizeH="0" baseline="0" dirty="0" err="1">
              <a:ln>
                <a:noFill/>
              </a:ln>
              <a:solidFill>
                <a:schemeClr val="bg1"/>
              </a:solidFill>
              <a:effectLst/>
              <a:latin typeface="Arial" pitchFamily="34" charset="0"/>
              <a:cs typeface="Arial" pitchFamily="34" charset="0"/>
            </a:rPr>
            <a:t>Stickability</a:t>
          </a:r>
          <a:endParaRPr kumimoji="0" lang="en-US" altLang="en-US" sz="1400" b="0" i="0" u="none" strike="noStrike" kern="1200" cap="none" normalizeH="0" baseline="0" dirty="0">
            <a:ln>
              <a:noFill/>
            </a:ln>
            <a:solidFill>
              <a:schemeClr val="bg1"/>
            </a:solidFill>
            <a:effectLst/>
            <a:latin typeface="Arial" pitchFamily="34" charset="0"/>
            <a:cs typeface="Arial" pitchFamily="34" charset="0"/>
          </a:endParaRPr>
        </a:p>
      </dsp:txBody>
      <dsp:txXfrm>
        <a:off x="2582922" y="4306722"/>
        <a:ext cx="944029" cy="893572"/>
      </dsp:txXfrm>
    </dsp:sp>
    <dsp:sp modelId="{D7D0D9B8-B13D-4D2E-BBD0-7C6CA7D2F25C}">
      <dsp:nvSpPr>
        <dsp:cNvPr id="0" name=""/>
        <dsp:cNvSpPr/>
      </dsp:nvSpPr>
      <dsp:spPr>
        <a:xfrm rot="8100000">
          <a:off x="1895727" y="3512745"/>
          <a:ext cx="633335" cy="36712"/>
        </a:xfrm>
        <a:custGeom>
          <a:avLst/>
          <a:gdLst/>
          <a:ahLst/>
          <a:cxnLst/>
          <a:rect l="0" t="0" r="0" b="0"/>
          <a:pathLst>
            <a:path>
              <a:moveTo>
                <a:pt x="0" y="18356"/>
              </a:moveTo>
              <a:lnTo>
                <a:pt x="633335" y="18356"/>
              </a:lnTo>
            </a:path>
          </a:pathLst>
        </a:custGeom>
        <a:noFill/>
        <a:ln w="19050" cap="rnd"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rot="10800000">
        <a:off x="2196562" y="3515268"/>
        <a:ext cx="31666" cy="31666"/>
      </dsp:txXfrm>
    </dsp:sp>
    <dsp:sp modelId="{8BC5D5FD-D69A-4C52-A16D-C6AE4DB0698F}">
      <dsp:nvSpPr>
        <dsp:cNvPr id="0" name=""/>
        <dsp:cNvSpPr/>
      </dsp:nvSpPr>
      <dsp:spPr>
        <a:xfrm>
          <a:off x="856137" y="3554843"/>
          <a:ext cx="1322528" cy="1342503"/>
        </a:xfrm>
        <a:prstGeom prst="ellipse">
          <a:avLst/>
        </a:prstGeom>
        <a:solidFill>
          <a:srgbClr val="7030A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en-US" sz="1400" b="0" i="0" u="none" strike="noStrike" kern="1200" cap="none" normalizeH="0" baseline="0" dirty="0">
              <a:ln>
                <a:noFill/>
              </a:ln>
              <a:solidFill>
                <a:schemeClr val="bg1"/>
              </a:solidFill>
              <a:effectLst/>
              <a:latin typeface="Arial" pitchFamily="34" charset="0"/>
              <a:cs typeface="Arial" pitchFamily="34" charset="0"/>
            </a:rPr>
            <a:t>Trauma informed / DBT</a:t>
          </a:r>
        </a:p>
      </dsp:txBody>
      <dsp:txXfrm>
        <a:off x="1049817" y="3751448"/>
        <a:ext cx="935168" cy="949293"/>
      </dsp:txXfrm>
    </dsp:sp>
    <dsp:sp modelId="{95F93067-A31B-4B7C-8C1F-CBC2B54EB8F3}">
      <dsp:nvSpPr>
        <dsp:cNvPr id="0" name=""/>
        <dsp:cNvSpPr/>
      </dsp:nvSpPr>
      <dsp:spPr>
        <a:xfrm rot="10800000">
          <a:off x="1555215" y="2722906"/>
          <a:ext cx="615560" cy="36712"/>
        </a:xfrm>
        <a:custGeom>
          <a:avLst/>
          <a:gdLst/>
          <a:ahLst/>
          <a:cxnLst/>
          <a:rect l="0" t="0" r="0" b="0"/>
          <a:pathLst>
            <a:path>
              <a:moveTo>
                <a:pt x="0" y="18356"/>
              </a:moveTo>
              <a:lnTo>
                <a:pt x="615560" y="18356"/>
              </a:lnTo>
            </a:path>
          </a:pathLst>
        </a:custGeom>
        <a:noFill/>
        <a:ln w="19050" cap="rnd"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rot="10800000">
        <a:off x="1847606" y="2725874"/>
        <a:ext cx="30778" cy="30778"/>
      </dsp:txXfrm>
    </dsp:sp>
    <dsp:sp modelId="{063B4BF7-A88F-46F2-A723-8D276D2E8A26}">
      <dsp:nvSpPr>
        <dsp:cNvPr id="0" name=""/>
        <dsp:cNvSpPr/>
      </dsp:nvSpPr>
      <dsp:spPr>
        <a:xfrm>
          <a:off x="249512" y="2059949"/>
          <a:ext cx="1305702" cy="1362626"/>
        </a:xfrm>
        <a:prstGeom prst="ellipse">
          <a:avLst/>
        </a:prstGeom>
        <a:solidFill>
          <a:srgbClr val="E725B4"/>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en-US" sz="1400" b="0" i="0" u="none" strike="noStrike" kern="1200" cap="none" normalizeH="0" baseline="0" dirty="0">
              <a:ln>
                <a:noFill/>
              </a:ln>
              <a:solidFill>
                <a:schemeClr val="bg1"/>
              </a:solidFill>
              <a:effectLst/>
              <a:latin typeface="Arial" pitchFamily="34" charset="0"/>
              <a:cs typeface="Arial" pitchFamily="34" charset="0"/>
            </a:rPr>
            <a:t>Challenge and transform systems</a:t>
          </a:r>
        </a:p>
      </dsp:txBody>
      <dsp:txXfrm>
        <a:off x="440728" y="2259501"/>
        <a:ext cx="923270" cy="963522"/>
      </dsp:txXfrm>
    </dsp:sp>
    <dsp:sp modelId="{42E7A4D0-F2AA-4AD2-ADC8-3433E93E9984}">
      <dsp:nvSpPr>
        <dsp:cNvPr id="0" name=""/>
        <dsp:cNvSpPr/>
      </dsp:nvSpPr>
      <dsp:spPr>
        <a:xfrm rot="13500000">
          <a:off x="1862902" y="1919471"/>
          <a:ext cx="671792" cy="36712"/>
        </a:xfrm>
        <a:custGeom>
          <a:avLst/>
          <a:gdLst/>
          <a:ahLst/>
          <a:cxnLst/>
          <a:rect l="0" t="0" r="0" b="0"/>
          <a:pathLst>
            <a:path>
              <a:moveTo>
                <a:pt x="0" y="18356"/>
              </a:moveTo>
              <a:lnTo>
                <a:pt x="671792" y="18356"/>
              </a:lnTo>
            </a:path>
          </a:pathLst>
        </a:custGeom>
        <a:noFill/>
        <a:ln w="19050" cap="rnd"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rot="10800000">
        <a:off x="2182004" y="1921033"/>
        <a:ext cx="33589" cy="33589"/>
      </dsp:txXfrm>
    </dsp:sp>
    <dsp:sp modelId="{9A62D452-4ABD-44B4-9E00-E3EB50A00DF7}">
      <dsp:nvSpPr>
        <dsp:cNvPr id="0" name=""/>
        <dsp:cNvSpPr/>
      </dsp:nvSpPr>
      <dsp:spPr>
        <a:xfrm>
          <a:off x="881673" y="636375"/>
          <a:ext cx="1271455" cy="1240110"/>
        </a:xfrm>
        <a:prstGeom prst="ellipse">
          <a:avLst/>
        </a:prstGeom>
        <a:solidFill>
          <a:schemeClr val="accent1"/>
        </a:solidFill>
        <a:ln w="19050"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en-US" sz="1400" b="0" i="0" u="none" strike="noStrike" kern="1200" cap="none" normalizeH="0" baseline="0" dirty="0">
              <a:ln>
                <a:noFill/>
              </a:ln>
              <a:solidFill>
                <a:schemeClr val="bg1"/>
              </a:solidFill>
              <a:effectLst/>
              <a:latin typeface="Arial" pitchFamily="34" charset="0"/>
              <a:cs typeface="Arial" pitchFamily="34" charset="0"/>
            </a:rPr>
            <a:t>Open Door Policy / Ban 3 strikes</a:t>
          </a:r>
        </a:p>
      </dsp:txBody>
      <dsp:txXfrm>
        <a:off x="1067873" y="817985"/>
        <a:ext cx="899055" cy="876890"/>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D85DF924-686C-452C-9F44-CF9663554F4A}" type="datetimeFigureOut">
              <a:rPr lang="en-GB" smtClean="0"/>
              <a:t>26/11/2020</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5922AB26-8744-4F7A-9657-2D6877780015}" type="slidenum">
              <a:rPr lang="en-GB" smtClean="0"/>
              <a:t>‹#›</a:t>
            </a:fld>
            <a:endParaRPr lang="en-GB"/>
          </a:p>
        </p:txBody>
      </p:sp>
    </p:spTree>
    <p:extLst>
      <p:ext uri="{BB962C8B-B14F-4D97-AF65-F5344CB8AC3E}">
        <p14:creationId xmlns:p14="http://schemas.microsoft.com/office/powerpoint/2010/main" val="3361226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8ACE0E4-5E5E-4DF6-9C44-02AC65843BA2}" type="datetimeFigureOut">
              <a:rPr lang="en-GB" smtClean="0"/>
              <a:t>26/11/2020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ED1FE7F-F298-4E3F-BC4B-77CC418F4EA8}" type="slidenum">
              <a:rPr lang="en-GB" smtClean="0"/>
              <a:t>‹#›</a:t>
            </a:fld>
            <a:endParaRPr lang="en-GB"/>
          </a:p>
        </p:txBody>
      </p:sp>
    </p:spTree>
    <p:extLst>
      <p:ext uri="{BB962C8B-B14F-4D97-AF65-F5344CB8AC3E}">
        <p14:creationId xmlns:p14="http://schemas.microsoft.com/office/powerpoint/2010/main" val="147339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6516D7F-B888-46A3-BB43-37212D604BB8}" type="datetimeFigureOut">
              <a:rPr lang="en-GB" smtClean="0"/>
              <a:t>26/11/2020</a:t>
            </a:fld>
            <a:endParaRPr lang="en-GB"/>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7C0E8DE8-0571-4961-B49A-B6CAE0C15BD9}" type="slidenum">
              <a:rPr lang="en-GB" smtClean="0"/>
              <a:t>‹#›</a:t>
            </a:fld>
            <a:endParaRPr lang="en-GB"/>
          </a:p>
        </p:txBody>
      </p:sp>
    </p:spTree>
    <p:extLst>
      <p:ext uri="{BB962C8B-B14F-4D97-AF65-F5344CB8AC3E}">
        <p14:creationId xmlns:p14="http://schemas.microsoft.com/office/powerpoint/2010/main" val="395692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516D7F-B888-46A3-BB43-37212D604BB8}" type="datetimeFigureOut">
              <a:rPr lang="en-GB" smtClean="0"/>
              <a:t>26/11/2020</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C0E8DE8-0571-4961-B49A-B6CAE0C15BD9}" type="slidenum">
              <a:rPr lang="en-GB" smtClean="0"/>
              <a:t>‹#›</a:t>
            </a:fld>
            <a:endParaRPr lang="en-GB"/>
          </a:p>
        </p:txBody>
      </p:sp>
    </p:spTree>
    <p:extLst>
      <p:ext uri="{BB962C8B-B14F-4D97-AF65-F5344CB8AC3E}">
        <p14:creationId xmlns:p14="http://schemas.microsoft.com/office/powerpoint/2010/main" val="1519956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6516D7F-B888-46A3-BB43-37212D604BB8}" type="datetimeFigureOut">
              <a:rPr lang="en-GB" smtClean="0"/>
              <a:t>26/11/2020</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C0E8DE8-0571-4961-B49A-B6CAE0C15BD9}" type="slidenum">
              <a:rPr lang="en-GB" smtClean="0"/>
              <a:t>‹#›</a:t>
            </a:fld>
            <a:endParaRPr lang="en-GB"/>
          </a:p>
        </p:txBody>
      </p:sp>
    </p:spTree>
    <p:extLst>
      <p:ext uri="{BB962C8B-B14F-4D97-AF65-F5344CB8AC3E}">
        <p14:creationId xmlns:p14="http://schemas.microsoft.com/office/powerpoint/2010/main" val="3443492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6516D7F-B888-46A3-BB43-37212D604BB8}" type="datetimeFigureOut">
              <a:rPr lang="en-GB" smtClean="0"/>
              <a:t>26/11/2020</a:t>
            </a:fld>
            <a:endParaRPr lang="en-GB"/>
          </a:p>
        </p:txBody>
      </p:sp>
      <p:sp>
        <p:nvSpPr>
          <p:cNvPr id="5" name="Footer Placeholder 4"/>
          <p:cNvSpPr>
            <a:spLocks noGrp="1"/>
          </p:cNvSpPr>
          <p:nvPr>
            <p:ph type="ftr" sz="quarter" idx="11"/>
          </p:nvPr>
        </p:nvSpPr>
        <p:spPr/>
        <p:txBody>
          <a:bodyPr/>
          <a:lstStyle/>
          <a:p>
            <a:endParaRPr lang="en-GB"/>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C0E8DE8-0571-4961-B49A-B6CAE0C15BD9}" type="slidenum">
              <a:rPr lang="en-GB" smtClean="0"/>
              <a:t>‹#›</a:t>
            </a:fld>
            <a:endParaRPr lang="en-GB"/>
          </a:p>
        </p:txBody>
      </p:sp>
    </p:spTree>
    <p:extLst>
      <p:ext uri="{BB962C8B-B14F-4D97-AF65-F5344CB8AC3E}">
        <p14:creationId xmlns:p14="http://schemas.microsoft.com/office/powerpoint/2010/main" val="2405709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516D7F-B888-46A3-BB43-37212D604BB8}" type="datetimeFigureOut">
              <a:rPr lang="en-GB" smtClean="0"/>
              <a:t>26/11/2020</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C0E8DE8-0571-4961-B49A-B6CAE0C15BD9}" type="slidenum">
              <a:rPr lang="en-GB" smtClean="0"/>
              <a:t>‹#›</a:t>
            </a:fld>
            <a:endParaRPr lang="en-GB"/>
          </a:p>
        </p:txBody>
      </p:sp>
    </p:spTree>
    <p:extLst>
      <p:ext uri="{BB962C8B-B14F-4D97-AF65-F5344CB8AC3E}">
        <p14:creationId xmlns:p14="http://schemas.microsoft.com/office/powerpoint/2010/main" val="21456362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6516D7F-B888-46A3-BB43-37212D604BB8}" type="datetimeFigureOut">
              <a:rPr lang="en-GB" smtClean="0"/>
              <a:t>26/11/2020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C0E8DE8-0571-4961-B49A-B6CAE0C15BD9}" type="slidenum">
              <a:rPr lang="en-GB" smtClean="0"/>
              <a:t>‹#›</a:t>
            </a:fld>
            <a:endParaRPr lang="en-GB"/>
          </a:p>
        </p:txBody>
      </p:sp>
    </p:spTree>
    <p:extLst>
      <p:ext uri="{BB962C8B-B14F-4D97-AF65-F5344CB8AC3E}">
        <p14:creationId xmlns:p14="http://schemas.microsoft.com/office/powerpoint/2010/main" val="1915655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6516D7F-B888-46A3-BB43-37212D604BB8}" type="datetimeFigureOut">
              <a:rPr lang="en-GB" smtClean="0"/>
              <a:t>26/11/2020</a:t>
            </a:fld>
            <a:endParaRPr lang="en-GB"/>
          </a:p>
        </p:txBody>
      </p:sp>
      <p:sp>
        <p:nvSpPr>
          <p:cNvPr id="8" name="Footer Placeholder 7"/>
          <p:cNvSpPr>
            <a:spLocks noGrp="1"/>
          </p:cNvSpPr>
          <p:nvPr>
            <p:ph type="ftr" sz="quarter" idx="11"/>
          </p:nvPr>
        </p:nvSpPr>
        <p:spPr>
          <a:xfrm>
            <a:off x="561111" y="6391838"/>
            <a:ext cx="3644282" cy="304801"/>
          </a:xfrm>
        </p:spPr>
        <p:txBody>
          <a:bodyPr/>
          <a:lstStyle/>
          <a:p>
            <a:endParaRPr lang="en-GB"/>
          </a:p>
        </p:txBody>
      </p:sp>
      <p:sp>
        <p:nvSpPr>
          <p:cNvPr id="9" name="Slide Number Placeholder 8"/>
          <p:cNvSpPr>
            <a:spLocks noGrp="1"/>
          </p:cNvSpPr>
          <p:nvPr>
            <p:ph type="sldNum" sz="quarter" idx="12"/>
          </p:nvPr>
        </p:nvSpPr>
        <p:spPr/>
        <p:txBody>
          <a:bodyPr/>
          <a:lstStyle/>
          <a:p>
            <a:fld id="{7C0E8DE8-0571-4961-B49A-B6CAE0C15BD9}" type="slidenum">
              <a:rPr lang="en-GB" smtClean="0"/>
              <a:t>‹#›</a:t>
            </a:fld>
            <a:endParaRPr lang="en-GB"/>
          </a:p>
        </p:txBody>
      </p:sp>
    </p:spTree>
    <p:extLst>
      <p:ext uri="{BB962C8B-B14F-4D97-AF65-F5344CB8AC3E}">
        <p14:creationId xmlns:p14="http://schemas.microsoft.com/office/powerpoint/2010/main" val="1324468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6516D7F-B888-46A3-BB43-37212D604BB8}" type="datetimeFigureOut">
              <a:rPr lang="en-GB" smtClean="0"/>
              <a:t>26/11/2020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0E8DE8-0571-4961-B49A-B6CAE0C15BD9}" type="slidenum">
              <a:rPr lang="en-GB" smtClean="0"/>
              <a:t>‹#›</a:t>
            </a:fld>
            <a:endParaRPr lang="en-GB"/>
          </a:p>
        </p:txBody>
      </p:sp>
    </p:spTree>
    <p:extLst>
      <p:ext uri="{BB962C8B-B14F-4D97-AF65-F5344CB8AC3E}">
        <p14:creationId xmlns:p14="http://schemas.microsoft.com/office/powerpoint/2010/main" val="21131295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6516D7F-B888-46A3-BB43-37212D604BB8}" type="datetimeFigureOut">
              <a:rPr lang="en-GB" smtClean="0"/>
              <a:t>26/11/2020</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C0E8DE8-0571-4961-B49A-B6CAE0C15BD9}" type="slidenum">
              <a:rPr lang="en-GB" smtClean="0"/>
              <a:t>‹#›</a:t>
            </a:fld>
            <a:endParaRPr lang="en-GB"/>
          </a:p>
        </p:txBody>
      </p:sp>
    </p:spTree>
    <p:extLst>
      <p:ext uri="{BB962C8B-B14F-4D97-AF65-F5344CB8AC3E}">
        <p14:creationId xmlns:p14="http://schemas.microsoft.com/office/powerpoint/2010/main" val="1372401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516D7F-B888-46A3-BB43-37212D604BB8}" type="datetimeFigureOut">
              <a:rPr lang="en-GB" smtClean="0"/>
              <a:t>26/11/2020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0E8DE8-0571-4961-B49A-B6CAE0C15BD9}" type="slidenum">
              <a:rPr lang="en-GB" smtClean="0"/>
              <a:t>‹#›</a:t>
            </a:fld>
            <a:endParaRPr lang="en-GB"/>
          </a:p>
        </p:txBody>
      </p:sp>
    </p:spTree>
    <p:extLst>
      <p:ext uri="{BB962C8B-B14F-4D97-AF65-F5344CB8AC3E}">
        <p14:creationId xmlns:p14="http://schemas.microsoft.com/office/powerpoint/2010/main" val="1894180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516D7F-B888-46A3-BB43-37212D604BB8}" type="datetimeFigureOut">
              <a:rPr lang="en-GB" smtClean="0"/>
              <a:t>26/11/2020</a:t>
            </a:fld>
            <a:endParaRPr lang="en-GB"/>
          </a:p>
        </p:txBody>
      </p:sp>
      <p:sp>
        <p:nvSpPr>
          <p:cNvPr id="5" name="Footer Placeholder 4"/>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C0E8DE8-0571-4961-B49A-B6CAE0C15BD9}" type="slidenum">
              <a:rPr lang="en-GB" smtClean="0"/>
              <a:t>‹#›</a:t>
            </a:fld>
            <a:endParaRPr lang="en-GB"/>
          </a:p>
        </p:txBody>
      </p:sp>
    </p:spTree>
    <p:extLst>
      <p:ext uri="{BB962C8B-B14F-4D97-AF65-F5344CB8AC3E}">
        <p14:creationId xmlns:p14="http://schemas.microsoft.com/office/powerpoint/2010/main" val="3501483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516D7F-B888-46A3-BB43-37212D604BB8}" type="datetimeFigureOut">
              <a:rPr lang="en-GB" smtClean="0"/>
              <a:t>26/11/2020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0E8DE8-0571-4961-B49A-B6CAE0C15BD9}" type="slidenum">
              <a:rPr lang="en-GB" smtClean="0"/>
              <a:t>‹#›</a:t>
            </a:fld>
            <a:endParaRPr lang="en-GB"/>
          </a:p>
        </p:txBody>
      </p:sp>
    </p:spTree>
    <p:extLst>
      <p:ext uri="{BB962C8B-B14F-4D97-AF65-F5344CB8AC3E}">
        <p14:creationId xmlns:p14="http://schemas.microsoft.com/office/powerpoint/2010/main" val="1842509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516D7F-B888-46A3-BB43-37212D604BB8}" type="datetimeFigureOut">
              <a:rPr lang="en-GB" smtClean="0"/>
              <a:t>26/11/2020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C0E8DE8-0571-4961-B49A-B6CAE0C15BD9}" type="slidenum">
              <a:rPr lang="en-GB" smtClean="0"/>
              <a:t>‹#›</a:t>
            </a:fld>
            <a:endParaRPr lang="en-GB"/>
          </a:p>
        </p:txBody>
      </p:sp>
    </p:spTree>
    <p:extLst>
      <p:ext uri="{BB962C8B-B14F-4D97-AF65-F5344CB8AC3E}">
        <p14:creationId xmlns:p14="http://schemas.microsoft.com/office/powerpoint/2010/main" val="2063842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6516D7F-B888-46A3-BB43-37212D604BB8}" type="datetimeFigureOut">
              <a:rPr lang="en-GB" smtClean="0"/>
              <a:t>26/11/2020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C0E8DE8-0571-4961-B49A-B6CAE0C15BD9}" type="slidenum">
              <a:rPr lang="en-GB" smtClean="0"/>
              <a:t>‹#›</a:t>
            </a:fld>
            <a:endParaRPr lang="en-GB"/>
          </a:p>
        </p:txBody>
      </p:sp>
    </p:spTree>
    <p:extLst>
      <p:ext uri="{BB962C8B-B14F-4D97-AF65-F5344CB8AC3E}">
        <p14:creationId xmlns:p14="http://schemas.microsoft.com/office/powerpoint/2010/main" val="541094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516D7F-B888-46A3-BB43-37212D604BB8}" type="datetimeFigureOut">
              <a:rPr lang="en-GB" smtClean="0"/>
              <a:t>26/11/2020</a:t>
            </a:fld>
            <a:endParaRPr lang="en-GB"/>
          </a:p>
        </p:txBody>
      </p:sp>
      <p:sp>
        <p:nvSpPr>
          <p:cNvPr id="3" name="Footer Placeholder 2"/>
          <p:cNvSpPr>
            <a:spLocks noGrp="1"/>
          </p:cNvSpPr>
          <p:nvPr>
            <p:ph type="ftr" sz="quarter" idx="11"/>
          </p:nvPr>
        </p:nvSpPr>
        <p:spPr/>
        <p:txBody>
          <a:bodyPr/>
          <a:lstStyle/>
          <a:p>
            <a:endParaRPr lang="en-GB"/>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7C0E8DE8-0571-4961-B49A-B6CAE0C15BD9}" type="slidenum">
              <a:rPr lang="en-GB" smtClean="0"/>
              <a:t>‹#›</a:t>
            </a:fld>
            <a:endParaRPr lang="en-GB"/>
          </a:p>
        </p:txBody>
      </p:sp>
    </p:spTree>
    <p:extLst>
      <p:ext uri="{BB962C8B-B14F-4D97-AF65-F5344CB8AC3E}">
        <p14:creationId xmlns:p14="http://schemas.microsoft.com/office/powerpoint/2010/main" val="2148042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516D7F-B888-46A3-BB43-37212D604BB8}" type="datetimeFigureOut">
              <a:rPr lang="en-GB" smtClean="0"/>
              <a:t>26/11/2020</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C0E8DE8-0571-4961-B49A-B6CAE0C15BD9}" type="slidenum">
              <a:rPr lang="en-GB" smtClean="0"/>
              <a:t>‹#›</a:t>
            </a:fld>
            <a:endParaRPr lang="en-GB"/>
          </a:p>
        </p:txBody>
      </p:sp>
    </p:spTree>
    <p:extLst>
      <p:ext uri="{BB962C8B-B14F-4D97-AF65-F5344CB8AC3E}">
        <p14:creationId xmlns:p14="http://schemas.microsoft.com/office/powerpoint/2010/main" val="2836977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516D7F-B888-46A3-BB43-37212D604BB8}" type="datetimeFigureOut">
              <a:rPr lang="en-GB" smtClean="0"/>
              <a:t>26/11/2020</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C0E8DE8-0571-4961-B49A-B6CAE0C15BD9}" type="slidenum">
              <a:rPr lang="en-GB" smtClean="0"/>
              <a:t>‹#›</a:t>
            </a:fld>
            <a:endParaRPr lang="en-GB"/>
          </a:p>
        </p:txBody>
      </p:sp>
    </p:spTree>
    <p:extLst>
      <p:ext uri="{BB962C8B-B14F-4D97-AF65-F5344CB8AC3E}">
        <p14:creationId xmlns:p14="http://schemas.microsoft.com/office/powerpoint/2010/main" val="3014695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6516D7F-B888-46A3-BB43-37212D604BB8}" type="datetimeFigureOut">
              <a:rPr lang="en-GB" smtClean="0"/>
              <a:t>26/11/2020</a:t>
            </a:fld>
            <a:endParaRPr lang="en-GB"/>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7C0E8DE8-0571-4961-B49A-B6CAE0C15BD9}" type="slidenum">
              <a:rPr lang="en-GB" smtClean="0"/>
              <a:t>‹#›</a:t>
            </a:fld>
            <a:endParaRPr lang="en-GB"/>
          </a:p>
        </p:txBody>
      </p:sp>
    </p:spTree>
    <p:extLst>
      <p:ext uri="{BB962C8B-B14F-4D97-AF65-F5344CB8AC3E}">
        <p14:creationId xmlns:p14="http://schemas.microsoft.com/office/powerpoint/2010/main" val="16640975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jpg"/><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www.homeless.org.uk/" TargetMode="External"/><Relationship Id="rId7" Type="http://schemas.openxmlformats.org/officeDocument/2006/relationships/hyperlink" Target="mailto:SOPHIE.JOYCE@CHANGING-LIVES.ORG.UK" TargetMode="External"/><Relationship Id="rId2" Type="http://schemas.openxmlformats.org/officeDocument/2006/relationships/hyperlink" Target="http://www.changing-lives.org.uk/" TargetMode="External"/><Relationship Id="rId1" Type="http://schemas.openxmlformats.org/officeDocument/2006/relationships/slideLayout" Target="../slideLayouts/slideLayout1.xml"/><Relationship Id="rId6" Type="http://schemas.openxmlformats.org/officeDocument/2006/relationships/hyperlink" Target="mailto:helen.aitchison@changing-lives.org.uk" TargetMode="External"/><Relationship Id="rId5" Type="http://schemas.openxmlformats.org/officeDocument/2006/relationships/hyperlink" Target="http://www.shelter.org.uk/" TargetMode="External"/><Relationship Id="rId4" Type="http://schemas.openxmlformats.org/officeDocument/2006/relationships/hyperlink" Target="http://www.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changing lives logo"/>
          <p:cNvPicPr>
            <a:picLocks noChangeAspect="1" noChangeArrowheads="1"/>
          </p:cNvPicPr>
          <p:nvPr/>
        </p:nvPicPr>
        <p:blipFill rotWithShape="1">
          <a:blip r:embed="rId2">
            <a:extLst>
              <a:ext uri="{28A0092B-C50C-407E-A947-70E740481C1C}">
                <a14:useLocalDpi xmlns:a14="http://schemas.microsoft.com/office/drawing/2010/main" val="0"/>
              </a:ext>
            </a:extLst>
          </a:blip>
          <a:srcRect t="24895" b="26160"/>
          <a:stretch/>
        </p:blipFill>
        <p:spPr bwMode="auto">
          <a:xfrm>
            <a:off x="1308514" y="1238314"/>
            <a:ext cx="4762500" cy="230588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435371" y="5214257"/>
            <a:ext cx="8654142" cy="830997"/>
          </a:xfrm>
          <a:prstGeom prst="rect">
            <a:avLst/>
          </a:prstGeom>
          <a:noFill/>
        </p:spPr>
        <p:txBody>
          <a:bodyPr wrap="square" rtlCol="0">
            <a:spAutoFit/>
          </a:bodyPr>
          <a:lstStyle/>
          <a:p>
            <a:r>
              <a:rPr lang="en-GB" sz="2400" dirty="0">
                <a:solidFill>
                  <a:schemeClr val="bg1"/>
                </a:solidFill>
              </a:rPr>
              <a:t>Helen Aitchison – Area Manager</a:t>
            </a:r>
          </a:p>
          <a:p>
            <a:r>
              <a:rPr lang="en-GB" sz="2400" dirty="0">
                <a:solidFill>
                  <a:schemeClr val="bg1"/>
                </a:solidFill>
              </a:rPr>
              <a:t>Sophie Joyce – Project Lead</a:t>
            </a:r>
          </a:p>
        </p:txBody>
      </p:sp>
    </p:spTree>
    <p:extLst>
      <p:ext uri="{BB962C8B-B14F-4D97-AF65-F5344CB8AC3E}">
        <p14:creationId xmlns:p14="http://schemas.microsoft.com/office/powerpoint/2010/main" val="1939786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b="1" dirty="0">
                <a:solidFill>
                  <a:srgbClr val="253D98"/>
                </a:solidFill>
              </a:rPr>
              <a:t>We support:</a:t>
            </a:r>
            <a:endParaRPr lang="en-GB" dirty="0">
              <a:solidFill>
                <a:srgbClr val="253D98"/>
              </a:solidFill>
            </a:endParaRPr>
          </a:p>
          <a:p>
            <a:pPr>
              <a:buFont typeface="Arial" panose="020B0604020202020204" pitchFamily="34" charset="0"/>
              <a:buChar char="•"/>
            </a:pPr>
            <a:r>
              <a:rPr lang="en-GB" b="1" dirty="0"/>
              <a:t>Over 10,000 people supported each month</a:t>
            </a:r>
          </a:p>
          <a:p>
            <a:pPr>
              <a:buFont typeface="Arial" panose="020B0604020202020204" pitchFamily="34" charset="0"/>
              <a:buChar char="•"/>
            </a:pPr>
            <a:r>
              <a:rPr lang="en-GB" b="1" dirty="0"/>
              <a:t>Over 150 projects offering life-changing support</a:t>
            </a:r>
          </a:p>
          <a:p>
            <a:endParaRPr lang="en-GB" b="1" i="1" dirty="0"/>
          </a:p>
          <a:p>
            <a:r>
              <a:rPr lang="en-GB" b="1" dirty="0">
                <a:solidFill>
                  <a:srgbClr val="253D98"/>
                </a:solidFill>
              </a:rPr>
              <a:t>Our services:</a:t>
            </a:r>
          </a:p>
          <a:p>
            <a:pPr>
              <a:buFont typeface="Arial" panose="020B0604020202020204" pitchFamily="34" charset="0"/>
              <a:buChar char="•"/>
            </a:pPr>
            <a:r>
              <a:rPr lang="en-GB" b="1" dirty="0"/>
              <a:t>Homelessness</a:t>
            </a:r>
          </a:p>
          <a:p>
            <a:pPr>
              <a:buFont typeface="Arial" panose="020B0604020202020204" pitchFamily="34" charset="0"/>
              <a:buChar char="•"/>
            </a:pPr>
            <a:r>
              <a:rPr lang="en-GB" b="1" dirty="0"/>
              <a:t>Drug and Alcohol</a:t>
            </a:r>
          </a:p>
          <a:p>
            <a:pPr>
              <a:buFont typeface="Arial" panose="020B0604020202020204" pitchFamily="34" charset="0"/>
              <a:buChar char="•"/>
            </a:pPr>
            <a:r>
              <a:rPr lang="en-GB" b="1" dirty="0"/>
              <a:t>Women and Families</a:t>
            </a:r>
          </a:p>
          <a:p>
            <a:pPr>
              <a:buFont typeface="Arial" panose="020B0604020202020204" pitchFamily="34" charset="0"/>
              <a:buChar char="•"/>
            </a:pPr>
            <a:r>
              <a:rPr lang="en-GB" b="1" dirty="0"/>
              <a:t>Employment</a:t>
            </a:r>
          </a:p>
          <a:p>
            <a:endParaRPr lang="en-GB" dirty="0"/>
          </a:p>
        </p:txBody>
      </p:sp>
      <p:sp>
        <p:nvSpPr>
          <p:cNvPr id="4" name="Text Placeholder 3"/>
          <p:cNvSpPr>
            <a:spLocks noGrp="1"/>
          </p:cNvSpPr>
          <p:nvPr>
            <p:ph type="body" sz="half" idx="2"/>
          </p:nvPr>
        </p:nvSpPr>
        <p:spPr/>
        <p:txBody>
          <a:bodyPr/>
          <a:lstStyle/>
          <a:p>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3852" y="1245417"/>
            <a:ext cx="3538171" cy="4774383"/>
          </a:xfrm>
          <a:prstGeom prst="rect">
            <a:avLst/>
          </a:prstGeom>
        </p:spPr>
      </p:pic>
    </p:spTree>
    <p:extLst>
      <p:ext uri="{BB962C8B-B14F-4D97-AF65-F5344CB8AC3E}">
        <p14:creationId xmlns:p14="http://schemas.microsoft.com/office/powerpoint/2010/main" val="1758447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950" y="780585"/>
            <a:ext cx="4030503" cy="1152770"/>
          </a:xfrm>
        </p:spPr>
        <p:txBody>
          <a:bodyPr>
            <a:noAutofit/>
          </a:bodyPr>
          <a:lstStyle/>
          <a:p>
            <a:pPr algn="ctr"/>
            <a:r>
              <a:rPr lang="en-GB" sz="3600" dirty="0"/>
              <a:t> Homeless Provision</a:t>
            </a:r>
          </a:p>
        </p:txBody>
      </p:sp>
      <p:sp>
        <p:nvSpPr>
          <p:cNvPr id="6" name="Content Placeholder 2"/>
          <p:cNvSpPr>
            <a:spLocks noGrp="1"/>
          </p:cNvSpPr>
          <p:nvPr>
            <p:ph idx="1"/>
          </p:nvPr>
        </p:nvSpPr>
        <p:spPr>
          <a:xfrm>
            <a:off x="5196468" y="914400"/>
            <a:ext cx="4985222" cy="5448035"/>
          </a:xfrm>
        </p:spPr>
        <p:txBody>
          <a:bodyPr>
            <a:normAutofit/>
          </a:bodyPr>
          <a:lstStyle/>
          <a:p>
            <a:pPr>
              <a:buFont typeface="Arial" panose="020B0604020202020204" pitchFamily="34" charset="0"/>
              <a:buChar char="•"/>
            </a:pPr>
            <a:r>
              <a:rPr lang="en-GB" sz="2400" b="1"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Rough Sleeping Outreach</a:t>
            </a:r>
          </a:p>
          <a:p>
            <a:pPr>
              <a:buFont typeface="Arial" panose="020B0604020202020204" pitchFamily="34" charset="0"/>
              <a:buChar char="•"/>
            </a:pPr>
            <a:r>
              <a:rPr lang="en-GB" sz="2400" b="1" dirty="0">
                <a:solidFill>
                  <a:schemeClr val="tx1"/>
                </a:solidFill>
                <a:latin typeface="Verdana" panose="020B0604030504040204" pitchFamily="34" charset="0"/>
                <a:ea typeface="Verdana" panose="020B0604030504040204" pitchFamily="34" charset="0"/>
                <a:cs typeface="Verdana" panose="020B0604030504040204" pitchFamily="34" charset="0"/>
              </a:rPr>
              <a:t>24/7 staffed supported accommodation units</a:t>
            </a:r>
          </a:p>
          <a:p>
            <a:pPr>
              <a:buFont typeface="Arial" panose="020B0604020202020204" pitchFamily="34" charset="0"/>
              <a:buChar char="•"/>
            </a:pPr>
            <a:r>
              <a:rPr lang="en-GB" sz="2400" b="1"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Dispersed / Community based accommodation</a:t>
            </a:r>
          </a:p>
          <a:p>
            <a:pPr>
              <a:buFont typeface="Arial" panose="020B0604020202020204" pitchFamily="34" charset="0"/>
              <a:buChar char="•"/>
            </a:pPr>
            <a:r>
              <a:rPr lang="en-GB" sz="2400" b="1" dirty="0">
                <a:solidFill>
                  <a:schemeClr val="tx1"/>
                </a:solidFill>
                <a:latin typeface="Verdana" panose="020B0604030504040204" pitchFamily="34" charset="0"/>
                <a:ea typeface="Verdana" panose="020B0604030504040204" pitchFamily="34" charset="0"/>
                <a:cs typeface="Verdana" panose="020B0604030504040204" pitchFamily="34" charset="0"/>
              </a:rPr>
              <a:t>Specialist provisions – women, young people, veterans, families, domestic abuse, MDS</a:t>
            </a:r>
          </a:p>
          <a:p>
            <a:pPr>
              <a:buFont typeface="Arial" panose="020B0604020202020204" pitchFamily="34" charset="0"/>
              <a:buChar char="•"/>
            </a:pPr>
            <a:r>
              <a:rPr lang="en-GB" sz="2400" b="1" dirty="0" err="1">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HomeLife</a:t>
            </a:r>
            <a:r>
              <a:rPr lang="en-GB" sz="2400" b="1"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 Properties – permanent tenancies through our RSL </a:t>
            </a:r>
            <a:endParaRPr lang="en-GB" sz="1200" b="1" dirty="0">
              <a:solidFill>
                <a:schemeClr val="bg1">
                  <a:lumMod val="50000"/>
                </a:schemeClr>
              </a:solidFill>
            </a:endParaRPr>
          </a:p>
          <a:p>
            <a:pPr marL="0" indent="0">
              <a:buNone/>
            </a:pPr>
            <a:endParaRPr lang="en-GB" sz="1200" dirty="0">
              <a:solidFill>
                <a:schemeClr val="bg1">
                  <a:lumMod val="50000"/>
                </a:schemeClr>
              </a:solidFill>
            </a:endParaRPr>
          </a:p>
        </p:txBody>
      </p:sp>
      <p:sp>
        <p:nvSpPr>
          <p:cNvPr id="3" name="AutoShape 2" descr="Rough Sleeper Outreach | Connection Suppor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 name="AutoShape 4" descr="Rough Sleeper Outreach | Connection Suppor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1305" y="3040217"/>
            <a:ext cx="2571750" cy="1781175"/>
          </a:xfrm>
          <a:prstGeom prst="rect">
            <a:avLst/>
          </a:prstGeom>
        </p:spPr>
      </p:pic>
    </p:spTree>
    <p:extLst>
      <p:ext uri="{BB962C8B-B14F-4D97-AF65-F5344CB8AC3E}">
        <p14:creationId xmlns:p14="http://schemas.microsoft.com/office/powerpoint/2010/main" val="1164305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6273" y="825190"/>
            <a:ext cx="2821840" cy="1650381"/>
          </a:xfrm>
        </p:spPr>
        <p:txBody>
          <a:bodyPr/>
          <a:lstStyle/>
          <a:p>
            <a:pPr algn="ctr"/>
            <a:r>
              <a:rPr lang="en-GB" sz="2800" dirty="0"/>
              <a:t>Homeless Response Model – Rough Sleeping</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3541" y="3298593"/>
            <a:ext cx="2654572" cy="1771927"/>
          </a:xfrm>
          <a:prstGeom prst="rect">
            <a:avLst/>
          </a:prstGeom>
        </p:spPr>
      </p:pic>
      <p:graphicFrame>
        <p:nvGraphicFramePr>
          <p:cNvPr id="10" name="Content Placeholder 3"/>
          <p:cNvGraphicFramePr>
            <a:graphicFrameLocks noGrp="1"/>
          </p:cNvGraphicFramePr>
          <p:nvPr>
            <p:ph idx="1"/>
            <p:extLst>
              <p:ext uri="{D42A27DB-BD31-4B8C-83A1-F6EECF244321}">
                <p14:modId xmlns:p14="http://schemas.microsoft.com/office/powerpoint/2010/main" val="7608567"/>
              </p:ext>
            </p:extLst>
          </p:nvPr>
        </p:nvGraphicFramePr>
        <p:xfrm>
          <a:off x="5198724" y="825189"/>
          <a:ext cx="6052856" cy="54752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75226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6273" y="1025912"/>
            <a:ext cx="2821840" cy="2063751"/>
          </a:xfrm>
        </p:spPr>
        <p:txBody>
          <a:bodyPr/>
          <a:lstStyle/>
          <a:p>
            <a:pPr algn="ctr"/>
            <a:br>
              <a:rPr lang="en-GB" dirty="0"/>
            </a:br>
            <a:br>
              <a:rPr lang="en-GB" dirty="0"/>
            </a:br>
            <a:r>
              <a:rPr lang="en-GB" sz="2800" dirty="0"/>
              <a:t>Health and Wellbeing</a:t>
            </a:r>
            <a:br>
              <a:rPr lang="en-GB" sz="2800" dirty="0"/>
            </a:br>
            <a:br>
              <a:rPr lang="en-GB" sz="2800" dirty="0"/>
            </a:br>
            <a:r>
              <a:rPr lang="en-GB" sz="2800" dirty="0"/>
              <a:t>Covid Management</a:t>
            </a:r>
          </a:p>
        </p:txBody>
      </p:sp>
      <p:sp>
        <p:nvSpPr>
          <p:cNvPr id="3" name="Content Placeholder 2"/>
          <p:cNvSpPr>
            <a:spLocks noGrp="1"/>
          </p:cNvSpPr>
          <p:nvPr>
            <p:ph idx="1"/>
          </p:nvPr>
        </p:nvSpPr>
        <p:spPr>
          <a:xfrm>
            <a:off x="4839629" y="434897"/>
            <a:ext cx="6936059" cy="6066263"/>
          </a:xfrm>
        </p:spPr>
        <p:txBody>
          <a:bodyPr>
            <a:noAutofit/>
          </a:bodyPr>
          <a:lstStyle/>
          <a:p>
            <a:pPr>
              <a:buFont typeface="Arial" panose="020B0604020202020204" pitchFamily="34" charset="0"/>
              <a:buChar char="•"/>
            </a:pPr>
            <a:endParaRPr lang="en-GB" sz="2000" b="1" dirty="0">
              <a:latin typeface="Verdana" panose="020B0604030504040204" pitchFamily="34" charset="0"/>
              <a:ea typeface="Verdana" panose="020B0604030504040204" pitchFamily="34" charset="0"/>
              <a:cs typeface="Verdana" panose="020B0604030504040204" pitchFamily="34" charset="0"/>
            </a:endParaRPr>
          </a:p>
          <a:p>
            <a:pPr>
              <a:buFont typeface="Arial" panose="020B0604020202020204" pitchFamily="34" charset="0"/>
              <a:buChar char="•"/>
            </a:pPr>
            <a:endParaRPr lang="en-GB" sz="2000" b="1" dirty="0">
              <a:latin typeface="Verdana" panose="020B0604030504040204" pitchFamily="34" charset="0"/>
              <a:ea typeface="Verdana" panose="020B0604030504040204" pitchFamily="34" charset="0"/>
              <a:cs typeface="Verdana" panose="020B0604030504040204" pitchFamily="34" charset="0"/>
            </a:endParaRPr>
          </a:p>
          <a:p>
            <a:pPr>
              <a:buFont typeface="Arial" panose="020B0604020202020204" pitchFamily="34" charset="0"/>
              <a:buChar char="•"/>
            </a:pPr>
            <a:r>
              <a:rPr lang="en-GB" sz="2000" b="1" dirty="0">
                <a:latin typeface="Verdana" panose="020B0604030504040204" pitchFamily="34" charset="0"/>
                <a:ea typeface="Verdana" panose="020B0604030504040204" pitchFamily="34" charset="0"/>
                <a:cs typeface="Verdana" panose="020B0604030504040204" pitchFamily="34" charset="0"/>
              </a:rPr>
              <a:t>Pandemic crisis – response needed for homeless people. LA’s lack of resources, suitable accommodation. Overuse of B&amp;B’s</a:t>
            </a:r>
          </a:p>
          <a:p>
            <a:pPr>
              <a:buFont typeface="Arial" panose="020B0604020202020204" pitchFamily="34" charset="0"/>
              <a:buChar char="•"/>
            </a:pPr>
            <a:r>
              <a:rPr lang="en-GB" sz="2000" b="1"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Vulnerable became more vulnerable – health inequalities, access to services, fear and lack of advocacy. Less likely to gain info on safeguarding their health during Covid</a:t>
            </a:r>
          </a:p>
          <a:p>
            <a:pPr>
              <a:buFont typeface="Arial" panose="020B0604020202020204" pitchFamily="34" charset="0"/>
              <a:buChar char="•"/>
            </a:pPr>
            <a:r>
              <a:rPr lang="en-GB" sz="2000" b="1" dirty="0">
                <a:latin typeface="Verdana" panose="020B0604030504040204" pitchFamily="34" charset="0"/>
                <a:ea typeface="Verdana" panose="020B0604030504040204" pitchFamily="34" charset="0"/>
                <a:cs typeface="Verdana" panose="020B0604030504040204" pitchFamily="34" charset="0"/>
              </a:rPr>
              <a:t>Existing Blue Light cohort already needing health education and engagement – barrier to on-line appointments, up to date info etc.</a:t>
            </a:r>
          </a:p>
          <a:p>
            <a:pPr>
              <a:buFont typeface="Arial" panose="020B0604020202020204" pitchFamily="34" charset="0"/>
              <a:buChar char="•"/>
            </a:pPr>
            <a:r>
              <a:rPr lang="en-GB" sz="2000" b="1"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Reactive, immediate, pragmatic solution needed by services that could keep their doors open</a:t>
            </a:r>
          </a:p>
          <a:p>
            <a:pPr>
              <a:buFont typeface="Arial" panose="020B0604020202020204" pitchFamily="34" charset="0"/>
              <a:buChar char="•"/>
            </a:pPr>
            <a:endParaRPr lang="en-GB" sz="2000" b="1" dirty="0">
              <a:latin typeface="Verdana" panose="020B0604030504040204" pitchFamily="34" charset="0"/>
              <a:ea typeface="Verdana" panose="020B0604030504040204" pitchFamily="34" charset="0"/>
              <a:cs typeface="Verdana" panose="020B060403050404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2892" y="3530446"/>
            <a:ext cx="2381250" cy="2390775"/>
          </a:xfrm>
          <a:prstGeom prst="rect">
            <a:avLst/>
          </a:prstGeom>
        </p:spPr>
      </p:pic>
    </p:spTree>
    <p:extLst>
      <p:ext uri="{BB962C8B-B14F-4D97-AF65-F5344CB8AC3E}">
        <p14:creationId xmlns:p14="http://schemas.microsoft.com/office/powerpoint/2010/main" val="2259574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67819"/>
            <a:ext cx="2854712" cy="2521429"/>
          </a:xfrm>
        </p:spPr>
        <p:txBody>
          <a:bodyPr/>
          <a:lstStyle/>
          <a:p>
            <a:pPr algn="ctr"/>
            <a:r>
              <a:rPr lang="en-GB" sz="2800" dirty="0"/>
              <a:t>Health and Wellbeing</a:t>
            </a:r>
            <a:br>
              <a:rPr lang="en-GB" sz="2800" dirty="0"/>
            </a:br>
            <a:br>
              <a:rPr lang="en-GB" sz="2800" dirty="0"/>
            </a:br>
            <a:r>
              <a:rPr lang="en-GB" sz="2800" dirty="0"/>
              <a:t>Covid Management</a:t>
            </a:r>
            <a:endParaRPr lang="en-GB" sz="2800" b="1" dirty="0"/>
          </a:p>
        </p:txBody>
      </p:sp>
      <p:sp>
        <p:nvSpPr>
          <p:cNvPr id="3" name="Content Placeholder 2"/>
          <p:cNvSpPr>
            <a:spLocks noGrp="1"/>
          </p:cNvSpPr>
          <p:nvPr>
            <p:ph idx="1"/>
          </p:nvPr>
        </p:nvSpPr>
        <p:spPr>
          <a:xfrm>
            <a:off x="5167901" y="1017142"/>
            <a:ext cx="5803311" cy="5002658"/>
          </a:xfrm>
        </p:spPr>
        <p:txBody>
          <a:bodyPr/>
          <a:lstStyle/>
          <a:p>
            <a:pPr>
              <a:buFont typeface="Arial" panose="020B0604020202020204" pitchFamily="34" charset="0"/>
              <a:buChar char="•"/>
            </a:pPr>
            <a:r>
              <a:rPr lang="en-GB" sz="2000" b="1" dirty="0">
                <a:latin typeface="Verdana" panose="020B0604030504040204" pitchFamily="34" charset="0"/>
                <a:ea typeface="Verdana" panose="020B0604030504040204" pitchFamily="34" charset="0"/>
                <a:cs typeface="Verdana" panose="020B0604030504040204" pitchFamily="34" charset="0"/>
              </a:rPr>
              <a:t>Partnership response – LA, Housing Association, Changing Lives. MHCLG / LA funding</a:t>
            </a:r>
          </a:p>
          <a:p>
            <a:pPr>
              <a:buFont typeface="Arial" panose="020B0604020202020204" pitchFamily="34" charset="0"/>
              <a:buChar char="•"/>
            </a:pPr>
            <a:r>
              <a:rPr lang="en-GB" sz="2000" b="1"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Increase in rough sleeping outreach, supported by Police</a:t>
            </a:r>
          </a:p>
          <a:p>
            <a:pPr>
              <a:buFont typeface="Arial" panose="020B0604020202020204" pitchFamily="34" charset="0"/>
              <a:buChar char="•"/>
            </a:pPr>
            <a:r>
              <a:rPr lang="en-GB" sz="2000" b="1" dirty="0">
                <a:latin typeface="Verdana" panose="020B0604030504040204" pitchFamily="34" charset="0"/>
                <a:ea typeface="Verdana" panose="020B0604030504040204" pitchFamily="34" charset="0"/>
                <a:cs typeface="Verdana" panose="020B0604030504040204" pitchFamily="34" charset="0"/>
              </a:rPr>
              <a:t>Options available for current homeless people bed blocking in hospital </a:t>
            </a:r>
          </a:p>
          <a:p>
            <a:pPr>
              <a:buFont typeface="Arial" panose="020B0604020202020204" pitchFamily="34" charset="0"/>
              <a:buChar char="•"/>
            </a:pPr>
            <a:r>
              <a:rPr lang="en-GB" sz="2000" b="1"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Mobilisation of Covid response properties – single people and families</a:t>
            </a:r>
          </a:p>
          <a:p>
            <a:pPr>
              <a:buFont typeface="Arial" panose="020B0604020202020204" pitchFamily="34" charset="0"/>
              <a:buChar char="•"/>
            </a:pPr>
            <a:r>
              <a:rPr lang="en-GB" sz="2000" b="1" dirty="0">
                <a:latin typeface="Verdana" panose="020B0604030504040204" pitchFamily="34" charset="0"/>
                <a:ea typeface="Verdana" panose="020B0604030504040204" pitchFamily="34" charset="0"/>
                <a:cs typeface="Verdana" panose="020B0604030504040204" pitchFamily="34" charset="0"/>
              </a:rPr>
              <a:t>LA flexibility on policy </a:t>
            </a:r>
            <a:r>
              <a:rPr lang="en-GB" sz="2000" b="1" dirty="0" err="1">
                <a:latin typeface="Verdana" panose="020B0604030504040204" pitchFamily="34" charset="0"/>
                <a:ea typeface="Verdana" panose="020B0604030504040204" pitchFamily="34" charset="0"/>
                <a:cs typeface="Verdana" panose="020B0604030504040204" pitchFamily="34" charset="0"/>
              </a:rPr>
              <a:t>e.g</a:t>
            </a:r>
            <a:r>
              <a:rPr lang="en-GB" sz="2000" b="1" dirty="0">
                <a:latin typeface="Verdana" panose="020B0604030504040204" pitchFamily="34" charset="0"/>
                <a:ea typeface="Verdana" panose="020B0604030504040204" pitchFamily="34" charset="0"/>
                <a:cs typeface="Verdana" panose="020B0604030504040204" pitchFamily="34" charset="0"/>
              </a:rPr>
              <a:t> local connection</a:t>
            </a:r>
          </a:p>
          <a:p>
            <a:pPr>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6" name="Rectangle 5"/>
          <p:cNvSpPr/>
          <p:nvPr/>
        </p:nvSpPr>
        <p:spPr>
          <a:xfrm>
            <a:off x="678094" y="3893905"/>
            <a:ext cx="3965825" cy="369332"/>
          </a:xfrm>
          <a:prstGeom prst="rect">
            <a:avLst/>
          </a:prstGeom>
        </p:spPr>
        <p:txBody>
          <a:bodyPr wrap="square">
            <a:spAutoFit/>
          </a:bodyPr>
          <a:lstStyle/>
          <a:p>
            <a:endParaRPr lang="en-GB" b="0" i="1" dirty="0">
              <a:solidFill>
                <a:srgbClr val="C00000"/>
              </a:solidFill>
              <a:effectLst/>
              <a:latin typeface="Fira Sans"/>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1" y="3518471"/>
            <a:ext cx="3367115" cy="1814744"/>
          </a:xfrm>
          <a:prstGeom prst="rect">
            <a:avLst/>
          </a:prstGeom>
        </p:spPr>
      </p:pic>
    </p:spTree>
    <p:extLst>
      <p:ext uri="{BB962C8B-B14F-4D97-AF65-F5344CB8AC3E}">
        <p14:creationId xmlns:p14="http://schemas.microsoft.com/office/powerpoint/2010/main" val="306554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4407" y="1952946"/>
            <a:ext cx="2793158" cy="1600200"/>
          </a:xfrm>
        </p:spPr>
        <p:txBody>
          <a:bodyPr/>
          <a:lstStyle/>
          <a:p>
            <a:pPr algn="ctr"/>
            <a:r>
              <a:rPr lang="en-GB" sz="2800" dirty="0"/>
              <a:t>Rough Sleeping &amp; Covid Housing</a:t>
            </a:r>
            <a:br>
              <a:rPr lang="en-GB" sz="2800" dirty="0"/>
            </a:br>
            <a:endParaRPr lang="en-GB" sz="2800"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GB" sz="2400" dirty="0">
                <a:latin typeface="Verdana" panose="020B0604030504040204" pitchFamily="34" charset="0"/>
                <a:ea typeface="Verdana" panose="020B0604030504040204" pitchFamily="34" charset="0"/>
                <a:cs typeface="Verdana" panose="020B0604030504040204" pitchFamily="34" charset="0"/>
              </a:rPr>
              <a:t>Engaged 38 Rough sleepers during Covid</a:t>
            </a:r>
          </a:p>
          <a:p>
            <a:pPr>
              <a:buFont typeface="Arial" panose="020B0604020202020204" pitchFamily="34" charset="0"/>
              <a:buChar char="•"/>
            </a:pPr>
            <a:r>
              <a:rPr lang="en-GB" sz="2400" dirty="0">
                <a:latin typeface="Verdana" panose="020B0604030504040204" pitchFamily="34" charset="0"/>
                <a:ea typeface="Verdana" panose="020B0604030504040204" pitchFamily="34" charset="0"/>
                <a:cs typeface="Verdana" panose="020B0604030504040204" pitchFamily="34" charset="0"/>
              </a:rPr>
              <a:t>Supported 25 males, 9 females and 20 children to access temporary supported accommodation with CL’s</a:t>
            </a:r>
          </a:p>
          <a:p>
            <a:pPr>
              <a:buFont typeface="Arial" panose="020B0604020202020204" pitchFamily="34" charset="0"/>
              <a:buChar char="•"/>
            </a:pPr>
            <a:r>
              <a:rPr lang="en-GB" sz="2400" dirty="0">
                <a:latin typeface="Verdana" panose="020B0604030504040204" pitchFamily="34" charset="0"/>
                <a:ea typeface="Verdana" panose="020B0604030504040204" pitchFamily="34" charset="0"/>
                <a:cs typeface="Verdana" panose="020B0604030504040204" pitchFamily="34" charset="0"/>
              </a:rPr>
              <a:t>Assisted 13 to acquire permanent, sustainable tenancies</a:t>
            </a:r>
          </a:p>
          <a:p>
            <a:pPr>
              <a:buFont typeface="Arial" panose="020B0604020202020204" pitchFamily="34" charset="0"/>
              <a:buChar char="•"/>
            </a:pPr>
            <a:r>
              <a:rPr lang="en-GB" sz="2400" dirty="0">
                <a:latin typeface="Verdana" panose="020B0604030504040204" pitchFamily="34" charset="0"/>
                <a:ea typeface="Verdana" panose="020B0604030504040204" pitchFamily="34" charset="0"/>
                <a:cs typeface="Verdana" panose="020B0604030504040204" pitchFamily="34" charset="0"/>
              </a:rPr>
              <a:t>CASE STUDY</a:t>
            </a:r>
          </a:p>
        </p:txBody>
      </p:sp>
    </p:spTree>
    <p:extLst>
      <p:ext uri="{BB962C8B-B14F-4D97-AF65-F5344CB8AC3E}">
        <p14:creationId xmlns:p14="http://schemas.microsoft.com/office/powerpoint/2010/main" val="3285629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Case Studies</a:t>
            </a:r>
          </a:p>
        </p:txBody>
      </p:sp>
      <p:sp>
        <p:nvSpPr>
          <p:cNvPr id="3" name="Content Placeholder 2"/>
          <p:cNvSpPr>
            <a:spLocks noGrp="1"/>
          </p:cNvSpPr>
          <p:nvPr>
            <p:ph idx="1"/>
          </p:nvPr>
        </p:nvSpPr>
        <p:spPr/>
        <p:txBody>
          <a:bodyPr>
            <a:normAutofit fontScale="92500" lnSpcReduction="10000"/>
          </a:bodyPr>
          <a:lstStyle/>
          <a:p>
            <a:r>
              <a:rPr lang="en-GB" sz="1200" dirty="0"/>
              <a:t>Male T is 38 years old lived previously with his partner and their three children. T had suffered domestic abuse for a number of years and during the lockdown decided, he was unable to take it anymore and did not want his children to witness the abuse any longer. T decided to leave along with the children and he was placed in temporary accommodation by Sunderland City Council following a completion of a homeless application. </a:t>
            </a:r>
          </a:p>
          <a:p>
            <a:r>
              <a:rPr lang="en-GB" sz="1200" dirty="0"/>
              <a:t>We then received a referral from the housing options team. We identified a three bedroom (fully furnished) property for him and his children. T engaged very well with his support worker and created a home hunt account with Gentoo to begin looking for his forever home. As T made regular rent payments, had no issues around ASB or previous arrears he was placed on band 1. He then identified a property in an area which was suitable for him and his family. It was close to the children's school and has good transport links. </a:t>
            </a:r>
          </a:p>
          <a:p>
            <a:r>
              <a:rPr lang="en-GB" sz="1200" dirty="0"/>
              <a:t>The only issue we faced was T was in receipt of Universal Credit and had no savings to furnish his new property. His support worker made an application to the MHCLG Covid Domestic Abuse fund for furniture and carpets. This was accepted and the team were able to support him with making the house his home. T was extremely grateful for this. </a:t>
            </a:r>
          </a:p>
          <a:p>
            <a:r>
              <a:rPr lang="en-GB" sz="1200" dirty="0"/>
              <a:t>T has been living in his new property for around three weeks now and still regularly contacts his support worker thanking them for their help. He will now safely enjoy his first Christmas in his own home with his children. </a:t>
            </a:r>
          </a:p>
        </p:txBody>
      </p:sp>
      <p:sp>
        <p:nvSpPr>
          <p:cNvPr id="4" name="Text Placeholder 3"/>
          <p:cNvSpPr>
            <a:spLocks noGrp="1"/>
          </p:cNvSpPr>
          <p:nvPr>
            <p:ph type="body" sz="half" idx="2"/>
          </p:nvPr>
        </p:nvSpPr>
        <p:spPr/>
        <p:txBody>
          <a:bodyPr/>
          <a:lstStyle/>
          <a:p>
            <a:r>
              <a:rPr lang="en-GB" dirty="0"/>
              <a:t>Client T – </a:t>
            </a:r>
          </a:p>
          <a:p>
            <a:r>
              <a:rPr lang="en-GB" b="1" i="1" dirty="0"/>
              <a:t>“This is all I ever wanted, a chance to be able to be safe. I can see a future now”</a:t>
            </a:r>
          </a:p>
          <a:p>
            <a:endParaRPr lang="en-GB" b="1" i="1" dirty="0"/>
          </a:p>
          <a:p>
            <a:r>
              <a:rPr lang="en-GB" b="1" i="1" dirty="0"/>
              <a:t>“By changing nothing, nothing changes but Changing Lives helped me change everything”</a:t>
            </a:r>
          </a:p>
          <a:p>
            <a:endParaRPr lang="en-GB" dirty="0"/>
          </a:p>
        </p:txBody>
      </p:sp>
    </p:spTree>
    <p:extLst>
      <p:ext uri="{BB962C8B-B14F-4D97-AF65-F5344CB8AC3E}">
        <p14:creationId xmlns:p14="http://schemas.microsoft.com/office/powerpoint/2010/main" val="263058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70878" y="1126273"/>
            <a:ext cx="9007331" cy="3122342"/>
          </a:xfrm>
          <a:ln w="19050">
            <a:solidFill>
              <a:schemeClr val="bg2"/>
            </a:solidFill>
          </a:ln>
        </p:spPr>
        <p:txBody>
          <a:bodyPr/>
          <a:lstStyle/>
          <a:p>
            <a:pPr algn="ctr"/>
            <a:r>
              <a:rPr lang="en-GB" sz="2000" dirty="0"/>
              <a:t>Useful Links:</a:t>
            </a:r>
            <a:br>
              <a:rPr lang="en-GB" sz="2000" dirty="0"/>
            </a:br>
            <a:br>
              <a:rPr lang="en-GB" sz="2000" dirty="0"/>
            </a:br>
            <a:r>
              <a:rPr lang="en-GB" sz="2000" dirty="0">
                <a:hlinkClick r:id="rId2"/>
              </a:rPr>
              <a:t>www.changing-lives.org.uk</a:t>
            </a:r>
            <a:br>
              <a:rPr lang="en-GB" sz="2000" dirty="0"/>
            </a:br>
            <a:br>
              <a:rPr lang="en-GB" sz="2000" dirty="0"/>
            </a:br>
            <a:r>
              <a:rPr lang="en-GB" sz="2000" dirty="0">
                <a:hlinkClick r:id="rId3"/>
              </a:rPr>
              <a:t>www.homeless.org.uk</a:t>
            </a:r>
            <a:br>
              <a:rPr lang="en-GB" sz="2000" dirty="0"/>
            </a:br>
            <a:br>
              <a:rPr lang="en-GB" sz="2000" dirty="0"/>
            </a:br>
            <a:r>
              <a:rPr lang="en-GB" sz="2000" dirty="0">
                <a:hlinkClick r:id="rId4"/>
              </a:rPr>
              <a:t>www.gov.uk</a:t>
            </a:r>
            <a:r>
              <a:rPr lang="en-GB" sz="2000" dirty="0"/>
              <a:t> – MHCLG</a:t>
            </a:r>
            <a:br>
              <a:rPr lang="en-GB" sz="2000" dirty="0"/>
            </a:br>
            <a:br>
              <a:rPr lang="en-GB" sz="2000" dirty="0"/>
            </a:br>
            <a:r>
              <a:rPr lang="en-GB" sz="2000" dirty="0">
                <a:hlinkClick r:id="rId5"/>
              </a:rPr>
              <a:t>www.shelter.org.uk</a:t>
            </a:r>
            <a:br>
              <a:rPr lang="en-GB" sz="2000" dirty="0"/>
            </a:br>
            <a:br>
              <a:rPr lang="en-GB" sz="2000" dirty="0"/>
            </a:br>
            <a:endParaRPr lang="en-GB" sz="2000" dirty="0"/>
          </a:p>
        </p:txBody>
      </p:sp>
      <p:sp>
        <p:nvSpPr>
          <p:cNvPr id="3" name="Subtitle 2"/>
          <p:cNvSpPr>
            <a:spLocks noGrp="1"/>
          </p:cNvSpPr>
          <p:nvPr>
            <p:ph type="subTitle" idx="1"/>
          </p:nvPr>
        </p:nvSpPr>
        <p:spPr>
          <a:xfrm>
            <a:off x="122664" y="3869473"/>
            <a:ext cx="8937972" cy="2291842"/>
          </a:xfrm>
        </p:spPr>
        <p:txBody>
          <a:bodyPr>
            <a:normAutofit/>
          </a:bodyPr>
          <a:lstStyle/>
          <a:p>
            <a:pPr algn="ctr"/>
            <a:endParaRPr lang="en-GB" dirty="0"/>
          </a:p>
          <a:p>
            <a:pPr algn="ctr"/>
            <a:endParaRPr lang="en-GB" dirty="0"/>
          </a:p>
          <a:p>
            <a:pPr algn="ctr"/>
            <a:r>
              <a:rPr lang="en-GB" sz="1600" dirty="0"/>
              <a:t>Helen Aitchison  AREA Manager</a:t>
            </a:r>
          </a:p>
          <a:p>
            <a:pPr algn="ctr"/>
            <a:r>
              <a:rPr lang="en-GB" sz="1600" dirty="0">
                <a:solidFill>
                  <a:schemeClr val="bg1"/>
                </a:solidFill>
                <a:hlinkClick r:id="rId6"/>
              </a:rPr>
              <a:t>helen.aitchison@changing-lives.org.uk</a:t>
            </a:r>
            <a:endParaRPr lang="en-GB" sz="1600" dirty="0">
              <a:solidFill>
                <a:schemeClr val="bg1"/>
              </a:solidFill>
            </a:endParaRPr>
          </a:p>
          <a:p>
            <a:pPr algn="ctr"/>
            <a:r>
              <a:rPr lang="en-GB" sz="1600" dirty="0">
                <a:solidFill>
                  <a:schemeClr val="bg1"/>
                </a:solidFill>
              </a:rPr>
              <a:t>SOPHIE JOYCE  PROJECT LEAD</a:t>
            </a:r>
          </a:p>
          <a:p>
            <a:pPr algn="ctr"/>
            <a:r>
              <a:rPr lang="en-GB" sz="1600" dirty="0">
                <a:solidFill>
                  <a:schemeClr val="bg1"/>
                </a:solidFill>
                <a:hlinkClick r:id="rId7"/>
              </a:rPr>
              <a:t>SOPHIE.JOYCE@CHANGING-LIVES.ORG.UK</a:t>
            </a:r>
            <a:endParaRPr lang="en-GB" sz="1600" dirty="0">
              <a:solidFill>
                <a:schemeClr val="bg1"/>
              </a:solidFill>
            </a:endParaRPr>
          </a:p>
          <a:p>
            <a:pPr algn="ctr"/>
            <a:endParaRPr lang="en-GB" sz="1600" dirty="0">
              <a:solidFill>
                <a:schemeClr val="bg1">
                  <a:lumMod val="50000"/>
                </a:schemeClr>
              </a:solidFill>
            </a:endParaRPr>
          </a:p>
        </p:txBody>
      </p:sp>
      <p:pic>
        <p:nvPicPr>
          <p:cNvPr id="1026" name="Picture 2" descr="Image result for changing lives logo"/>
          <p:cNvPicPr>
            <a:picLocks noChangeAspect="1" noChangeArrowheads="1"/>
          </p:cNvPicPr>
          <p:nvPr/>
        </p:nvPicPr>
        <p:blipFill rotWithShape="1">
          <a:blip r:embed="rId8">
            <a:extLst>
              <a:ext uri="{28A0092B-C50C-407E-A947-70E740481C1C}">
                <a14:useLocalDpi xmlns:a14="http://schemas.microsoft.com/office/drawing/2010/main" val="0"/>
              </a:ext>
            </a:extLst>
          </a:blip>
          <a:srcRect t="24895" b="26160"/>
          <a:stretch/>
        </p:blipFill>
        <p:spPr bwMode="auto">
          <a:xfrm>
            <a:off x="8808334" y="4658646"/>
            <a:ext cx="2486539" cy="1203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35487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1446</TotalTime>
  <Words>658</Words>
  <Application>Microsoft Office PowerPoint</Application>
  <PresentationFormat>Widescreen</PresentationFormat>
  <Paragraphs>61</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Century Gothic</vt:lpstr>
      <vt:lpstr>Fira Sans</vt:lpstr>
      <vt:lpstr>Verdana</vt:lpstr>
      <vt:lpstr>Wingdings 3</vt:lpstr>
      <vt:lpstr>Ion Boardroom</vt:lpstr>
      <vt:lpstr>PowerPoint Presentation</vt:lpstr>
      <vt:lpstr>PowerPoint Presentation</vt:lpstr>
      <vt:lpstr> Homeless Provision</vt:lpstr>
      <vt:lpstr>Homeless Response Model – Rough Sleeping</vt:lpstr>
      <vt:lpstr>  Health and Wellbeing  Covid Management</vt:lpstr>
      <vt:lpstr>Health and Wellbeing  Covid Management</vt:lpstr>
      <vt:lpstr>Rough Sleeping &amp; Covid Housing </vt:lpstr>
      <vt:lpstr>Case Studies</vt:lpstr>
      <vt:lpstr>Useful Links:  www.changing-lives.org.uk  www.homeless.org.uk  www.gov.uk – MHCLG  www.shelter.org.uk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Graham Ord</dc:creator>
  <cp:lastModifiedBy>Cathie Railton</cp:lastModifiedBy>
  <cp:revision>121</cp:revision>
  <cp:lastPrinted>2018-06-28T14:59:28Z</cp:lastPrinted>
  <dcterms:created xsi:type="dcterms:W3CDTF">2018-02-12T10:04:47Z</dcterms:created>
  <dcterms:modified xsi:type="dcterms:W3CDTF">2020-11-26T14:31:23Z</dcterms:modified>
</cp:coreProperties>
</file>